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1.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 id="2147483730" r:id="rId2"/>
    <p:sldMasterId id="2147483845" r:id="rId3"/>
    <p:sldMasterId id="2147483865" r:id="rId4"/>
    <p:sldMasterId id="2147483680" r:id="rId5"/>
    <p:sldMasterId id="2147483749" r:id="rId6"/>
  </p:sldMasterIdLst>
  <p:notesMasterIdLst>
    <p:notesMasterId r:id="rId45"/>
  </p:notesMasterIdLst>
  <p:sldIdLst>
    <p:sldId id="1597" r:id="rId7"/>
    <p:sldId id="1463" r:id="rId8"/>
    <p:sldId id="1659" r:id="rId9"/>
    <p:sldId id="1552" r:id="rId10"/>
    <p:sldId id="1553" r:id="rId11"/>
    <p:sldId id="1554" r:id="rId12"/>
    <p:sldId id="1555" r:id="rId13"/>
    <p:sldId id="1556" r:id="rId14"/>
    <p:sldId id="1677" r:id="rId15"/>
    <p:sldId id="1678" r:id="rId16"/>
    <p:sldId id="1575" r:id="rId17"/>
    <p:sldId id="1565" r:id="rId18"/>
    <p:sldId id="1570" r:id="rId19"/>
    <p:sldId id="1584" r:id="rId20"/>
    <p:sldId id="291" r:id="rId21"/>
    <p:sldId id="1666" r:id="rId22"/>
    <p:sldId id="1660" r:id="rId23"/>
    <p:sldId id="1665" r:id="rId24"/>
    <p:sldId id="1663" r:id="rId25"/>
    <p:sldId id="1684" r:id="rId26"/>
    <p:sldId id="1680" r:id="rId27"/>
    <p:sldId id="279" r:id="rId28"/>
    <p:sldId id="1591" r:id="rId29"/>
    <p:sldId id="259" r:id="rId30"/>
    <p:sldId id="260" r:id="rId31"/>
    <p:sldId id="261" r:id="rId32"/>
    <p:sldId id="262" r:id="rId33"/>
    <p:sldId id="1582" r:id="rId34"/>
    <p:sldId id="1670" r:id="rId35"/>
    <p:sldId id="1655" r:id="rId36"/>
    <p:sldId id="1661" r:id="rId37"/>
    <p:sldId id="1682" r:id="rId38"/>
    <p:sldId id="1583" r:id="rId39"/>
    <p:sldId id="1662" r:id="rId40"/>
    <p:sldId id="1593" r:id="rId41"/>
    <p:sldId id="1464" r:id="rId42"/>
    <p:sldId id="1683" r:id="rId43"/>
    <p:sldId id="146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33EACCD-F211-47D5-A05D-230210DD36BE}">
          <p14:sldIdLst>
            <p14:sldId id="1597"/>
            <p14:sldId id="1463"/>
            <p14:sldId id="1659"/>
          </p14:sldIdLst>
        </p14:section>
        <p14:section name="Serverless on Azure" id="{9995ED16-EB5D-4859-B61B-B1679CE38A02}">
          <p14:sldIdLst>
            <p14:sldId id="1552"/>
            <p14:sldId id="1553"/>
            <p14:sldId id="1554"/>
            <p14:sldId id="1555"/>
            <p14:sldId id="1556"/>
            <p14:sldId id="1677"/>
            <p14:sldId id="1678"/>
            <p14:sldId id="1575"/>
            <p14:sldId id="1565"/>
          </p14:sldIdLst>
        </p14:section>
        <p14:section name="Functions" id="{BE9EC3A0-011D-4ED4-9103-9E5274AD4E0F}">
          <p14:sldIdLst>
            <p14:sldId id="1570"/>
            <p14:sldId id="1584"/>
            <p14:sldId id="291"/>
            <p14:sldId id="1666"/>
            <p14:sldId id="1660"/>
            <p14:sldId id="1665"/>
            <p14:sldId id="1663"/>
            <p14:sldId id="1684"/>
            <p14:sldId id="1680"/>
            <p14:sldId id="279"/>
          </p14:sldIdLst>
        </p14:section>
        <p14:section name="Logic Apps" id="{23DBC603-C159-49B8-9864-B51CEF4DC158}">
          <p14:sldIdLst>
            <p14:sldId id="1591"/>
            <p14:sldId id="259"/>
            <p14:sldId id="260"/>
            <p14:sldId id="261"/>
            <p14:sldId id="262"/>
            <p14:sldId id="1582"/>
          </p14:sldIdLst>
        </p14:section>
        <p14:section name="Event Grid" id="{BE3C494A-8178-4C2C-931A-9FF960CBF439}">
          <p14:sldIdLst>
            <p14:sldId id="1670"/>
            <p14:sldId id="1655"/>
            <p14:sldId id="1661"/>
            <p14:sldId id="1682"/>
            <p14:sldId id="1583"/>
            <p14:sldId id="1662"/>
          </p14:sldIdLst>
        </p14:section>
        <p14:section name="Final Demo" id="{E5A8F799-1971-4698-9C8B-DFC23C63CA65}">
          <p14:sldIdLst>
            <p14:sldId id="1593"/>
          </p14:sldIdLst>
        </p14:section>
        <p14:section name="Closing" id="{D19A78CC-12A7-48D0-A378-E2753E2E9CCC}">
          <p14:sldIdLst>
            <p14:sldId id="1464"/>
            <p14:sldId id="1683"/>
            <p14:sldId id="146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B1C"/>
    <a:srgbClr val="FF3399"/>
    <a:srgbClr val="0078D7"/>
    <a:srgbClr val="008000"/>
    <a:srgbClr val="5E5E5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31" autoAdjust="0"/>
    <p:restoredTop sz="72205" autoAdjust="0"/>
  </p:normalViewPr>
  <p:slideViewPr>
    <p:cSldViewPr snapToGrid="0">
      <p:cViewPr varScale="1">
        <p:scale>
          <a:sx n="81" d="100"/>
          <a:sy n="81" d="100"/>
        </p:scale>
        <p:origin x="1192" y="17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2942A-4FA1-46FE-9879-93F94E0F8CCF}" type="datetimeFigureOut">
              <a:rPr lang="en-US" smtClean="0"/>
              <a:t>5/21/18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AA44A-7B90-4F62-B5B5-483D55E179BE}" type="slidenum">
              <a:rPr lang="en-US" smtClean="0"/>
              <a:t>‹#›</a:t>
            </a:fld>
            <a:endParaRPr lang="en-US"/>
          </a:p>
        </p:txBody>
      </p:sp>
    </p:spTree>
    <p:extLst>
      <p:ext uri="{BB962C8B-B14F-4D97-AF65-F5344CB8AC3E}">
        <p14:creationId xmlns:p14="http://schemas.microsoft.com/office/powerpoint/2010/main" val="2494616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EAA44A-7B90-4F62-B5B5-483D55E179BE}" type="slidenum">
              <a:rPr lang="en-US" smtClean="0"/>
              <a:t>1</a:t>
            </a:fld>
            <a:endParaRPr lang="en-US"/>
          </a:p>
        </p:txBody>
      </p:sp>
    </p:spTree>
    <p:extLst>
      <p:ext uri="{BB962C8B-B14F-4D97-AF65-F5344CB8AC3E}">
        <p14:creationId xmlns:p14="http://schemas.microsoft.com/office/powerpoint/2010/main" val="1847248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2673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process like to build serverless applications?  What does the developer experience look like?</a:t>
            </a:r>
          </a:p>
          <a:p>
            <a:endParaRPr lang="en-US" dirty="0"/>
          </a:p>
          <a:p>
            <a:r>
              <a:rPr lang="en-US" dirty="0"/>
              <a:t>For serverless apps, we provide full E2E development experience through  tools like Visual Studio and VS Code.  We in fact support unique features like the ability to build, test and debug your applications locally on your dev machines, before even deploying them to the cloud.  This is a massive productivity boost while building cloud apps!.  </a:t>
            </a:r>
          </a:p>
          <a:p>
            <a:endParaRPr lang="en-US" dirty="0"/>
          </a:p>
          <a:p>
            <a:r>
              <a:rPr lang="en-US" dirty="0"/>
              <a:t>These technologies support continuous deployment so you can easily integrate them into your existing deployment pipelines.  </a:t>
            </a:r>
          </a:p>
          <a:p>
            <a:endParaRPr lang="en-US" dirty="0"/>
          </a:p>
          <a:p>
            <a:r>
              <a:rPr lang="en-US" dirty="0"/>
              <a:t>And finally, we provide full monitoring support through Azure Application Insights to monitor your apps in production</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0795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kind of apps and scenarios can be built using serverless technologies?  This is not a trick question because I have already given you the answer.</a:t>
            </a:r>
          </a:p>
          <a:p>
            <a:r>
              <a:rPr lang="en-US"/>
              <a:t>Anything where there is need to run some code or logic in response to an event.  You will notice that this is a very broad definition and covers a vast array of scenarios. So let me provide some examples:</a:t>
            </a:r>
          </a:p>
          <a:p>
            <a:pPr marL="228600" indent="-228600">
              <a:buFont typeface="+mj-lt"/>
              <a:buAutoNum type="arabicPeriod"/>
            </a:pPr>
            <a:r>
              <a:rPr lang="en-US"/>
              <a:t>Real-time stream processing: IoT devices sending data that needs to be analyzed, enriched and archived somewhere.  This is best done using serverless functions which can be spun up on demand, because you don’t know when the data is going to come in and how much data is going to come in.  So, you don’t necessarily want to build your own infrastructure for peak capacity.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Almost every organization needs to run some regular tasks like de-duplication of database entries at the end of every day or collecting logs at the end of every week. Such tasks that need to be run only at specific times and only for a few seconds each time, don’t call for dedicated infrastructure.  They are best left to serverless solutions.</a:t>
            </a:r>
          </a:p>
          <a:p>
            <a:pPr marL="228600" indent="-228600">
              <a:buFont typeface="+mj-lt"/>
              <a:buAutoNum type="arabicPeriod"/>
            </a:pPr>
            <a:r>
              <a:rPr lang="en-US"/>
              <a:t>Building backends for your mobile, IoT or even web apps is also a popular use-case for serverless architectures: In this diagram you see a mobile app sending an image to a function which stores it in Azure Storage.  This action triggers another function which creates multiples thumbnails out of the original image.  Being able to perform these action in a serverless manner, takes away the burden of the mobile developer from worrying about the backend.</a:t>
            </a:r>
          </a:p>
          <a:p>
            <a:pPr marL="228600" indent="-228600">
              <a:buFont typeface="+mj-lt"/>
              <a:buAutoNum type="arabicPeriod"/>
            </a:pPr>
            <a:r>
              <a:rPr lang="en-US"/>
              <a:t>Bots are all the new rage:  Automated response systems receiving a customer request is an event.  Building intelligent bots for such scenarios using serverless technology is again a great example where the focus needs to be on logic instead of infrastructure.</a:t>
            </a:r>
          </a:p>
          <a:p>
            <a:pPr marL="228600" indent="-228600">
              <a:buFont typeface="+mj-lt"/>
              <a:buAutoNum type="arabicPeriod"/>
            </a:pPr>
            <a:endParaRPr lang="en-US"/>
          </a:p>
          <a:p>
            <a:pPr marL="228600" indent="-228600">
              <a:buFont typeface="+mj-lt"/>
              <a:buAutoNum type="arabicPeriod"/>
            </a:pPr>
            <a:endParaRPr lang="en-US"/>
          </a:p>
          <a:p>
            <a:pPr marL="0" indent="0">
              <a:buFont typeface="+mj-lt"/>
              <a:buNone/>
            </a:pPr>
            <a:r>
              <a:rPr lang="en-US"/>
              <a:t>These are only some of the many examples which fit well with serverless.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F9BF72-0868-4F84-9FCC-2F96DE36B2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642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Functions provide an experience of responding to events through code that in turn processes data that could be coming from or headed to any number of services.</a:t>
            </a:r>
          </a:p>
          <a:p>
            <a:endParaRPr lang="en-US" dirty="0"/>
          </a:p>
          <a:p>
            <a:r>
              <a:rPr lang="en-US" dirty="0"/>
              <a:t>Some of the key highlights are:</a:t>
            </a:r>
          </a:p>
          <a:p>
            <a:pPr marL="171450" indent="-171450">
              <a:buFontTx/>
              <a:buChar char="-"/>
            </a:pPr>
            <a:r>
              <a:rPr lang="en-US" dirty="0"/>
              <a:t>Ability to build, test and debug your Functions code locally on your own machine before your code is even deployed to the cloud.  This is a massive productivity benefit while building cloud applications and something Azure provides through rich integration with a world class developer tool like Visual Studio</a:t>
            </a:r>
          </a:p>
          <a:p>
            <a:pPr marL="171450" indent="-171450">
              <a:buFontTx/>
              <a:buChar char="-"/>
            </a:pPr>
            <a:r>
              <a:rPr lang="en-US" dirty="0"/>
              <a:t>Secondly, unique features like triggers and bindings that make it super easy to setup event-driven architectures and simplify communication with data sources</a:t>
            </a:r>
          </a:p>
          <a:p>
            <a:pPr marL="171450" indent="-171450">
              <a:buFontTx/>
              <a:buChar char="-"/>
            </a:pPr>
            <a:r>
              <a:rPr lang="en-US" dirty="0"/>
              <a:t>Thirdly, we support a number of programming languages.  In the demo we saw an example with C#.  But we also support Node.js, F#, Python and even bash so you can pick the language of your choice to write serverless functions with</a:t>
            </a:r>
          </a:p>
          <a:p>
            <a:pPr marL="171450" indent="-171450">
              <a:buFontTx/>
              <a:buChar char="-"/>
            </a:pPr>
            <a:r>
              <a:rPr lang="en-US" dirty="0"/>
              <a:t>Lastly, Functions support concepts such as Continuous deployment, which makes it super easy to integrate them into your existing DevOps pipelines.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5/21/18 1:42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2483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put it another way, Functions </a:t>
            </a:r>
            <a:r>
              <a:rPr lang="en-US" b="1" dirty="0"/>
              <a:t>react</a:t>
            </a:r>
            <a:r>
              <a:rPr lang="en-US" b="0" dirty="0"/>
              <a:t> to events – timer event, HTTP event, or events from a wide range of Azure services.</a:t>
            </a:r>
          </a:p>
          <a:p>
            <a:endParaRPr lang="en-US" b="0" dirty="0"/>
          </a:p>
          <a:p>
            <a:r>
              <a:rPr lang="en-US" b="0" dirty="0"/>
              <a:t>You write </a:t>
            </a:r>
            <a:r>
              <a:rPr lang="en-US" b="1" dirty="0"/>
              <a:t>code</a:t>
            </a:r>
            <a:r>
              <a:rPr lang="en-US" b="0" dirty="0"/>
              <a:t> to </a:t>
            </a:r>
            <a:r>
              <a:rPr lang="en-US" b="1" dirty="0"/>
              <a:t>respond</a:t>
            </a:r>
            <a:r>
              <a:rPr lang="en-US" b="0" dirty="0"/>
              <a:t> to the event. What do you want to do now that you have the data?</a:t>
            </a:r>
          </a:p>
          <a:p>
            <a:endParaRPr lang="en-US" b="0" dirty="0"/>
          </a:p>
          <a:p>
            <a:r>
              <a:rPr lang="en-US" b="0" dirty="0"/>
              <a:t>You decide what you want to do – send it to storage, send an SMS message, etc.</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5/21/18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3503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 simple event hub JS function (just trigger)</a:t>
            </a:r>
          </a:p>
          <a:p>
            <a:endParaRPr lang="en-US" dirty="0"/>
          </a:p>
          <a:p>
            <a:r>
              <a:rPr lang="en-US" dirty="0"/>
              <a:t>Then, a good example of a C# function with a trigger and input/output bindings</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5/21/18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7813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https://docs.microsoft.com/en-us/azure/azure-functions/supported-languages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959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Show HelloWorld</a:t>
            </a:r>
          </a:p>
          <a:p>
            <a:r>
              <a:rPr lang="en-US" dirty="0"/>
              <a:t>2 – Show </a:t>
            </a:r>
            <a:r>
              <a:rPr lang="en-US" dirty="0" err="1"/>
              <a:t>ImageAnalyzer</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5/21/18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3076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5/21/18 1:42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405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Function Chaining</a:t>
            </a:r>
          </a:p>
          <a:p>
            <a:r>
              <a:rPr lang="en-US" dirty="0"/>
              <a:t>2 – Fan-out / fan-in</a:t>
            </a:r>
          </a:p>
          <a:p>
            <a:r>
              <a:rPr lang="en-US" dirty="0"/>
              <a:t>3 – </a:t>
            </a:r>
            <a:r>
              <a:rPr lang="en-US" dirty="0" err="1"/>
              <a:t>Async</a:t>
            </a:r>
            <a:r>
              <a:rPr lang="en-US" dirty="0"/>
              <a:t> HTTP APIs</a:t>
            </a:r>
          </a:p>
          <a:p>
            <a:r>
              <a:rPr lang="en-US" dirty="0"/>
              <a:t>4 - Monitoring</a:t>
            </a:r>
          </a:p>
          <a:p>
            <a:r>
              <a:rPr lang="en-US" dirty="0"/>
              <a:t>5 – Human interaction</a:t>
            </a:r>
          </a:p>
          <a:p>
            <a:endParaRPr lang="en-US" dirty="0"/>
          </a:p>
          <a:p>
            <a:r>
              <a:rPr lang="en-US" dirty="0"/>
              <a:t>https://github.com/Azure/azure-functions-durable-extension/releases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5/21/18 1:42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1733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5/21/18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868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5/21/18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6887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https://docs.microsoft.com/en-us/azure/azure-functions/deployment-zip-push#deployment-customization</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8560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Let’s talk about another Azure Serverless component – Logic Apps.</a:t>
            </a:r>
          </a:p>
          <a:p>
            <a:pPr marL="171450" indent="-171450">
              <a:buFontTx/>
              <a:buChar char="-"/>
            </a:pPr>
            <a:r>
              <a:rPr lang="en-US" dirty="0"/>
              <a:t>Logic Apps enables you to build workflows and connections to various services without the need to write a lot of code.  It removes some of the tedious plumbing code and lets you focus on the logic.</a:t>
            </a:r>
          </a:p>
          <a:p>
            <a:pPr marL="171450" indent="-171450">
              <a:buFontTx/>
              <a:buChar char="-"/>
            </a:pPr>
            <a:r>
              <a:rPr lang="en-US" dirty="0"/>
              <a:t>Logic Apps support more than 180 connectors already.  It goes without saying that it supports </a:t>
            </a:r>
            <a:r>
              <a:rPr lang="en-US" b="1" dirty="0"/>
              <a:t>most</a:t>
            </a:r>
            <a:r>
              <a:rPr lang="en-US" dirty="0"/>
              <a:t> Azure services but you can see from this list that it also supports many popular </a:t>
            </a:r>
            <a:r>
              <a:rPr lang="en-US" b="1" dirty="0"/>
              <a:t>3</a:t>
            </a:r>
            <a:r>
              <a:rPr lang="en-US" b="1" baseline="30000" dirty="0"/>
              <a:t>rd</a:t>
            </a:r>
            <a:r>
              <a:rPr lang="en-US" b="1" dirty="0"/>
              <a:t> party </a:t>
            </a:r>
            <a:r>
              <a:rPr lang="en-US" dirty="0"/>
              <a:t>services like Dropbox, Twitter, Salesforce and so on.</a:t>
            </a:r>
          </a:p>
          <a:p>
            <a:pPr marL="171450" indent="-171450">
              <a:buFontTx/>
              <a:buChar char="-"/>
            </a:pPr>
            <a:r>
              <a:rPr lang="en-US" dirty="0"/>
              <a:t>And it does that </a:t>
            </a:r>
            <a:r>
              <a:rPr lang="en-US" b="1" dirty="0"/>
              <a:t>without </a:t>
            </a:r>
            <a:r>
              <a:rPr lang="en-US" dirty="0"/>
              <a:t>requiring you to understand how any of these other services work.  It </a:t>
            </a:r>
            <a:r>
              <a:rPr lang="en-US" b="1" dirty="0"/>
              <a:t>completely </a:t>
            </a:r>
            <a:r>
              <a:rPr lang="en-US" dirty="0"/>
              <a:t>abstracts the integration details of how to communicate with these other services and their specific API, SDKs and protocols.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3086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Your entry point to Logic Apps will likely be the Workflow Designer.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Provides a visual design experience for creating serverless workflows in the cloud </a:t>
            </a:r>
            <a:r>
              <a:rPr kumimoji="0" lang="en-US" sz="1200" b="1"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without </a:t>
            </a: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writing any code.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No matter how </a:t>
            </a:r>
            <a:r>
              <a:rPr kumimoji="0" lang="en-US" sz="1200" b="1"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complex </a:t>
            </a: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your business logic is, you can express it using the powerful control flow available in Logic Apps.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Another key value of this service is that, it provides connections with multiple services and allows you to orchestrate all these services along with the </a:t>
            </a:r>
            <a:r>
              <a:rPr lang="en-US" sz="1200" b="1" dirty="0"/>
              <a:t>functions </a:t>
            </a:r>
            <a:r>
              <a:rPr lang="en-US" sz="1200" dirty="0"/>
              <a:t>which you or someone else in your organization might have written.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Lastly all of these workflows are internally represented using a </a:t>
            </a:r>
            <a:r>
              <a:rPr lang="en-US" sz="1200" b="1" dirty="0"/>
              <a:t>declarative</a:t>
            </a:r>
            <a:r>
              <a:rPr lang="en-US" sz="1200" dirty="0"/>
              <a:t> definition format, again making it very friendly with your existing CI/CD practices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5/21/18 1:42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8804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5/21/18 1:42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103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5/21/18 1:42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9987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5/21/18 1:42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54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image processing logic app</a:t>
            </a:r>
          </a:p>
          <a:p>
            <a:pPr marL="171450" indent="-171450">
              <a:buFontTx/>
              <a:buChar char="-"/>
            </a:pPr>
            <a:r>
              <a:rPr lang="en-US" dirty="0"/>
              <a:t>Watch for files</a:t>
            </a:r>
          </a:p>
          <a:p>
            <a:pPr marL="171450" indent="-171450">
              <a:buFontTx/>
              <a:buChar char="-"/>
            </a:pPr>
            <a:r>
              <a:rPr lang="en-US" dirty="0"/>
              <a:t>Analyze with computer vision</a:t>
            </a:r>
          </a:p>
          <a:p>
            <a:pPr marL="171450" indent="-171450">
              <a:buFontTx/>
              <a:buChar char="-"/>
            </a:pPr>
            <a:r>
              <a:rPr lang="en-US" dirty="0"/>
              <a:t>Create thumbnail with computer vision</a:t>
            </a:r>
          </a:p>
          <a:p>
            <a:pPr marL="171450" indent="-171450">
              <a:buFontTx/>
              <a:buChar char="-"/>
            </a:pPr>
            <a:r>
              <a:rPr lang="en-US" dirty="0"/>
              <a:t>Send </a:t>
            </a:r>
            <a:r>
              <a:rPr lang="en-US"/>
              <a:t>text message</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5/21/18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25581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would like to spend some time discussing the newest member of the Azure Serverless family, </a:t>
            </a:r>
            <a:r>
              <a:rPr lang="en-US" b="1" dirty="0"/>
              <a:t>Azure Event Grid</a:t>
            </a:r>
            <a:r>
              <a:rPr lang="en-US" dirty="0"/>
              <a:t>. </a:t>
            </a:r>
          </a:p>
          <a:p>
            <a:endParaRPr lang="en-US" dirty="0"/>
          </a:p>
          <a:p>
            <a:r>
              <a:rPr lang="en-US" dirty="0"/>
              <a:t>If you’ve done any UI work in the past, you might be familiar with delegates and event-driven programming. This has been a solved problem for a long time within application, now it is finally coming to the cloud. </a:t>
            </a:r>
          </a:p>
          <a:p>
            <a:endParaRPr lang="en-US" dirty="0"/>
          </a:p>
          <a:p>
            <a:pPr marL="171450" indent="-171450">
              <a:buFontTx/>
              <a:buChar char="-"/>
            </a:pPr>
            <a:r>
              <a:rPr lang="en-US" dirty="0"/>
              <a:t>Event Grid provides a fully-managed event routing service – all your events in one place, completely managed.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Sub-second e2e latency in the 99</a:t>
            </a:r>
            <a:r>
              <a:rPr lang="en-US" baseline="30000" dirty="0"/>
              <a:t>th</a:t>
            </a:r>
            <a:r>
              <a:rPr lang="en-US" dirty="0"/>
              <a:t> percentile, which is as close to real-time delivery as it gets. It also has the ability to route about 10 million events per second, so massive scale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Events for Azure services, or custom ones as well.</a:t>
            </a:r>
          </a:p>
          <a:p>
            <a:pPr marL="171450" indent="-171450">
              <a:buFontTx/>
              <a:buChar cha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these make Event Grid a very powerful event backbone for your serverless applications.</a:t>
            </a:r>
          </a:p>
          <a:p>
            <a:pPr marL="171450" indent="-171450">
              <a:buFontTx/>
              <a:buChar char="-"/>
            </a:pPr>
            <a:endParaRPr lang="en-US" dirty="0"/>
          </a:p>
          <a:p>
            <a:endParaRPr lang="en-US" dirty="0"/>
          </a:p>
          <a:p>
            <a:r>
              <a:rPr lang="en-US" dirty="0"/>
              <a:t>In terms of performance and scale, Event Grid makes some strong guarantees.</a:t>
            </a:r>
          </a:p>
          <a:p>
            <a:pPr marL="171450" indent="-171450">
              <a:buFontTx/>
              <a:buChar char="-"/>
            </a:pPr>
            <a:r>
              <a:rPr lang="en-US" dirty="0"/>
              <a:t>Sub-second e2e latency in the 99</a:t>
            </a:r>
            <a:r>
              <a:rPr lang="en-US" baseline="30000" dirty="0"/>
              <a:t>th</a:t>
            </a:r>
            <a:r>
              <a:rPr lang="en-US" dirty="0"/>
              <a:t> percentile, which is as close to real-time delivery as it gets</a:t>
            </a:r>
          </a:p>
          <a:p>
            <a:pPr marL="171450" indent="-171450">
              <a:buFontTx/>
              <a:buChar char="-"/>
            </a:pPr>
            <a:r>
              <a:rPr lang="en-US" dirty="0"/>
              <a:t>An ability to route about 10 million events per second, so massive scale</a:t>
            </a:r>
          </a:p>
          <a:p>
            <a:pPr marL="171450" indent="-171450">
              <a:buFontTx/>
              <a:buChar char="-"/>
            </a:pPr>
            <a:r>
              <a:rPr lang="en-US" dirty="0"/>
              <a:t>And, an intelligent logic to retry the event delivery if the first time doesn’t succeed</a:t>
            </a:r>
          </a:p>
          <a:p>
            <a:pPr marL="0" indent="0">
              <a:buFontTx/>
              <a:buNone/>
            </a:pPr>
            <a:r>
              <a:rPr lang="en-US" dirty="0"/>
              <a:t>All of these make Event Grid a very powerful event backbone for your serverless applications.</a:t>
            </a:r>
          </a:p>
          <a:p>
            <a:endParaRPr lang="en-US" dirty="0"/>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71902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talked about how important events are.</a:t>
            </a:r>
          </a:p>
          <a:p>
            <a:pPr marL="171450" indent="-171450">
              <a:buFontTx/>
              <a:buChar char="-"/>
            </a:pPr>
            <a:r>
              <a:rPr lang="en-US" dirty="0"/>
              <a:t>This service allows you to manage all events in a single place</a:t>
            </a:r>
          </a:p>
          <a:p>
            <a:pPr marL="171450" indent="-171450">
              <a:buFontTx/>
              <a:buChar char="-"/>
            </a:pPr>
            <a:r>
              <a:rPr lang="en-US" dirty="0"/>
              <a:t>Notice that multiple Azure services today publish their events into Event Grid and these events can be routed to multiple destination.  We have Functions, Logic Apps and even other services like Automation and generic webhooks.</a:t>
            </a:r>
          </a:p>
          <a:p>
            <a:pPr marL="171450" indent="-171450">
              <a:buFontTx/>
              <a:buChar char="-"/>
            </a:pPr>
            <a:r>
              <a:rPr lang="en-US" dirty="0"/>
              <a:t>You can also create your own custom events</a:t>
            </a:r>
          </a:p>
          <a:p>
            <a:endParaRPr lang="en-US" dirty="0"/>
          </a:p>
          <a:p>
            <a:r>
              <a:rPr lang="en-US" dirty="0"/>
              <a:t>The rich set of publishers and consumers opens up many interesting scenarios for you to construct </a:t>
            </a:r>
            <a:r>
              <a:rPr lang="en-US" b="1" dirty="0"/>
              <a:t>already</a:t>
            </a:r>
            <a:r>
              <a:rPr lang="en-US" dirty="0"/>
              <a:t>.  And the list of services that will publish their events to Event Grid will continue to grow over time.</a:t>
            </a:r>
          </a:p>
          <a:p>
            <a:endParaRPr lang="en-US" dirty="0"/>
          </a:p>
          <a:p>
            <a:r>
              <a:rPr lang="en-US" dirty="0"/>
              <a:t>https://azure.microsoft.com/en-us/blog/azure-service-bus-now-integrates-with-azure-event-grid/</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5/21/18 1:42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973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EAA44A-7B90-4F62-B5B5-483D55E179BE}" type="slidenum">
              <a:rPr lang="en-US" smtClean="0"/>
              <a:t>3</a:t>
            </a:fld>
            <a:endParaRPr lang="en-US"/>
          </a:p>
        </p:txBody>
      </p:sp>
    </p:spTree>
    <p:extLst>
      <p:ext uri="{BB962C8B-B14F-4D97-AF65-F5344CB8AC3E}">
        <p14:creationId xmlns:p14="http://schemas.microsoft.com/office/powerpoint/2010/main" val="2397649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an event look like?  It’s really pretty basic.</a:t>
            </a:r>
          </a:p>
          <a:p>
            <a:endParaRPr lang="en-US" dirty="0"/>
          </a:p>
          <a:p>
            <a:r>
              <a:rPr lang="en-US" dirty="0"/>
              <a:t>https://github.com/Azure/azure-rest-api-specs/tree/master/specification/eventgrid/data-plane</a:t>
            </a:r>
          </a:p>
          <a:p>
            <a:r>
              <a:rPr lang="en-US" dirty="0"/>
              <a:t>https://docs.microsoft.com/en-us/azure/event-grid/event-schema</a:t>
            </a:r>
          </a:p>
        </p:txBody>
      </p:sp>
      <p:sp>
        <p:nvSpPr>
          <p:cNvPr id="4" name="Slide Number Placeholder 3"/>
          <p:cNvSpPr>
            <a:spLocks noGrp="1"/>
          </p:cNvSpPr>
          <p:nvPr>
            <p:ph type="sldNum" sz="quarter" idx="10"/>
          </p:nvPr>
        </p:nvSpPr>
        <p:spPr/>
        <p:txBody>
          <a:bodyPr/>
          <a:lstStyle/>
          <a:p>
            <a:fld id="{54EAA44A-7B90-4F62-B5B5-483D55E179BE}" type="slidenum">
              <a:rPr lang="en-US" smtClean="0"/>
              <a:t>31</a:t>
            </a:fld>
            <a:endParaRPr lang="en-US"/>
          </a:p>
        </p:txBody>
      </p:sp>
    </p:spTree>
    <p:extLst>
      <p:ext uri="{BB962C8B-B14F-4D97-AF65-F5344CB8AC3E}">
        <p14:creationId xmlns:p14="http://schemas.microsoft.com/office/powerpoint/2010/main" val="3514006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AA44A-7B90-4F62-B5B5-483D55E179BE}" type="slidenum">
              <a:rPr lang="en-US" smtClean="0"/>
              <a:t>32</a:t>
            </a:fld>
            <a:endParaRPr lang="en-US"/>
          </a:p>
        </p:txBody>
      </p:sp>
    </p:spTree>
    <p:extLst>
      <p:ext uri="{BB962C8B-B14F-4D97-AF65-F5344CB8AC3E}">
        <p14:creationId xmlns:p14="http://schemas.microsoft.com/office/powerpoint/2010/main" val="23103038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SDK</a:t>
            </a:r>
          </a:p>
          <a:p>
            <a:r>
              <a:rPr lang="en-US" dirty="0"/>
              <a:t>REST</a:t>
            </a:r>
          </a:p>
          <a:p>
            <a:endParaRPr lang="en-US" dirty="0"/>
          </a:p>
          <a:p>
            <a:r>
              <a:rPr lang="en-US" dirty="0"/>
              <a:t>Custom Topic</a:t>
            </a:r>
          </a:p>
          <a:p>
            <a:r>
              <a:rPr lang="en-US" dirty="0"/>
              <a:t>Blob Created / Deleted</a:t>
            </a:r>
          </a:p>
          <a:p>
            <a:endParaRPr lang="en-US" dirty="0"/>
          </a:p>
          <a:p>
            <a:r>
              <a:rPr lang="en-US" dirty="0"/>
              <a:t>Azure CLI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5/21/18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6364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azure.microsoft.com</a:t>
            </a:r>
            <a:r>
              <a:rPr lang="en-US" dirty="0"/>
              <a:t>/</a:t>
            </a:r>
            <a:r>
              <a:rPr lang="en-US" dirty="0" err="1"/>
              <a:t>en</a:t>
            </a:r>
            <a:r>
              <a:rPr lang="en-US"/>
              <a:t>-us/blog/better-integrations-and-higher-productivity-with-azure-event-grid/</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2176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5/21/18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83378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5/21/18 1:42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1117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40" rtl="0" eaLnBrk="1" fontAlgn="auto" latinLnBrk="0" hangingPunct="1">
              <a:lnSpc>
                <a:spcPct val="100000"/>
              </a:lnSpc>
              <a:spcBef>
                <a:spcPts val="0"/>
              </a:spcBef>
              <a:spcAft>
                <a:spcPts val="0"/>
              </a:spcAft>
              <a:buClrTx/>
              <a:buSzTx/>
              <a:buFontTx/>
              <a:buNone/>
              <a:tabLst/>
              <a:defRPr/>
            </a:pPr>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2825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All good things begin with a story.</a:t>
            </a:r>
          </a:p>
          <a:p>
            <a:pPr marL="0" indent="0">
              <a:buFontTx/>
              <a:buNone/>
            </a:pPr>
            <a:endParaRPr lang="en-US" dirty="0"/>
          </a:p>
          <a:p>
            <a:pPr marL="0" indent="0">
              <a:buFontTx/>
              <a:buNone/>
            </a:pPr>
            <a:r>
              <a:rPr lang="en-US" dirty="0"/>
              <a:t>So before I talk to you about serverless, I wanted to discuss some history of how apps have been built through the years and how that has led us to the computing options we have today.</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5/21/18 1:42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3378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On-Premises</a:t>
            </a:r>
          </a:p>
          <a:p>
            <a:pPr marL="0" indent="0">
              <a:buFontTx/>
              <a:buNone/>
            </a:pPr>
            <a:endParaRPr lang="en-US" dirty="0"/>
          </a:p>
          <a:p>
            <a:pPr marL="171450" indent="-171450">
              <a:buFontTx/>
              <a:buChar char="-"/>
            </a:pPr>
            <a:r>
              <a:rPr lang="en-US" dirty="0"/>
              <a:t>Buy your own hardware and software</a:t>
            </a:r>
          </a:p>
          <a:p>
            <a:pPr marL="171450" indent="-171450">
              <a:buFontTx/>
              <a:buChar char="-"/>
            </a:pPr>
            <a:r>
              <a:rPr lang="en-US" dirty="0"/>
              <a:t>Run it in your own data-centers</a:t>
            </a:r>
          </a:p>
          <a:p>
            <a:pPr marL="171450" indent="-171450">
              <a:buFontTx/>
              <a:buChar char="-"/>
            </a:pPr>
            <a:r>
              <a:rPr lang="en-US" dirty="0"/>
              <a:t>Deal with a multitude of questions</a:t>
            </a:r>
          </a:p>
          <a:p>
            <a:pPr marL="628650" lvl="1" indent="-171450">
              <a:buFontTx/>
              <a:buChar char="-"/>
            </a:pPr>
            <a:r>
              <a:rPr lang="en-US" dirty="0"/>
              <a:t># of servers</a:t>
            </a:r>
          </a:p>
          <a:p>
            <a:pPr marL="628650" lvl="1" indent="-171450">
              <a:buFontTx/>
              <a:buChar char="-"/>
            </a:pPr>
            <a:r>
              <a:rPr lang="en-US" dirty="0"/>
              <a:t>Physical security</a:t>
            </a:r>
          </a:p>
          <a:p>
            <a:pPr marL="628650" lvl="1" indent="-171450">
              <a:buFontTx/>
              <a:buChar char="-"/>
            </a:pPr>
            <a:r>
              <a:rPr lang="en-US" dirty="0"/>
              <a:t>Hardware failure</a:t>
            </a:r>
          </a:p>
          <a:p>
            <a:pPr marL="628650" lvl="1" indent="-171450">
              <a:buFontTx/>
              <a:buChar char="-"/>
            </a:pPr>
            <a:r>
              <a:rPr lang="en-US" dirty="0"/>
              <a:t>Software patching</a:t>
            </a:r>
          </a:p>
          <a:p>
            <a:pPr marL="628650" lvl="1" indent="-171450">
              <a:buFontTx/>
              <a:buChar char="-"/>
            </a:pPr>
            <a:r>
              <a:rPr lang="en-US" dirty="0"/>
              <a:t>Backup</a:t>
            </a:r>
          </a:p>
          <a:p>
            <a:pPr marL="0" lvl="0" indent="0">
              <a:buFontTx/>
              <a:buNone/>
            </a:pPr>
            <a:endParaRPr lang="en-US" dirty="0"/>
          </a:p>
          <a:p>
            <a:pPr marL="0" lvl="0" indent="0">
              <a:buFontTx/>
              <a:buNone/>
            </a:pPr>
            <a:r>
              <a:rPr lang="en-US" dirty="0"/>
              <a:t>Essentially a lot of questions, not all of which might be directly related to running your business.  For example, if you are running an insurance company, you want to spend your time growing and innovating in the insurance domain, not worrying about how to handle servers.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5/21/18 1:42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9952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Along came the cloud, and provided some relief from some of those questions.</a:t>
            </a:r>
          </a:p>
          <a:p>
            <a:pPr marL="0" indent="0">
              <a:buFontTx/>
              <a:buNone/>
            </a:pPr>
            <a:endParaRPr lang="en-US"/>
          </a:p>
          <a:p>
            <a:pPr marL="0" indent="0">
              <a:buFontTx/>
              <a:buNone/>
            </a:pPr>
            <a:r>
              <a:rPr lang="en-US"/>
              <a:t>IaaS in the cloud, allowed you to forget about managing all that physical hardware.  Instead of hosting it yourself, you could now utilize servers hosted by someone else.  While the worries around managing physical infrastructure are gone, there are a number of questions that still need to thought about:</a:t>
            </a:r>
          </a:p>
          <a:p>
            <a:pPr marL="171450" indent="-171450">
              <a:buFontTx/>
              <a:buChar char="-"/>
            </a:pPr>
            <a:r>
              <a:rPr lang="en-US"/>
              <a:t>How many virtual machines do I need?</a:t>
            </a:r>
          </a:p>
          <a:p>
            <a:pPr marL="171450" indent="-171450">
              <a:buFontTx/>
              <a:buChar char="-"/>
            </a:pPr>
            <a:r>
              <a:rPr lang="en-US"/>
              <a:t>How many would I need in future when my usage grows?</a:t>
            </a:r>
          </a:p>
          <a:p>
            <a:pPr marL="171450" indent="-171450">
              <a:buFontTx/>
              <a:buChar char="-"/>
            </a:pPr>
            <a:r>
              <a:rPr lang="en-US"/>
              <a:t>How to handle updating the servers for the latest security patches</a:t>
            </a:r>
          </a:p>
          <a:p>
            <a:pPr marL="171450" indent="-171450">
              <a:buFontTx/>
              <a:buChar char="-"/>
            </a:pPr>
            <a:r>
              <a:rPr lang="en-US"/>
              <a:t>How to think about deploying my code and the various dependencies, such as application runtimes, to the server</a:t>
            </a:r>
          </a:p>
          <a:p>
            <a:pPr marL="171450" indent="-171450">
              <a:buFontTx/>
              <a:buChar char="-"/>
            </a:pPr>
            <a:r>
              <a:rPr lang="en-US"/>
              <a:t>Who monitors my apps and so on</a:t>
            </a:r>
          </a:p>
          <a:p>
            <a:pPr marL="0" lvl="0" indent="0">
              <a:buFontTx/>
              <a:buNone/>
            </a:pPr>
            <a:endParaRPr lang="en-US"/>
          </a:p>
          <a:p>
            <a:pPr marL="0" lvl="0" indent="0">
              <a:buFontTx/>
              <a:buNone/>
            </a:pPr>
            <a:r>
              <a:rPr lang="en-US"/>
              <a:t>This means that you still haven’t reached that ideal state where you could focus purely on your business and its problems.</a:t>
            </a:r>
          </a:p>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5/21/18 1:42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15551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Well, the cloud continue to help with that problem and with the advent of PaaS, there was even more simplification.  PaaS allows you to just worry about your app, and let the cloud vendor take care of not only the physical hardware, but also the ongoing management of the operating environment like Operating Systems, Virtual Machines or Containers, as well as the various application runtimes, whether it is Java Runtime, .NET, Node.js, and so on.</a:t>
            </a:r>
          </a:p>
          <a:p>
            <a:pPr marL="0" indent="0">
              <a:buFontTx/>
              <a:buNone/>
            </a:pPr>
            <a:endParaRPr lang="en-US"/>
          </a:p>
          <a:p>
            <a:pPr marL="0" indent="0">
              <a:buFontTx/>
              <a:buNone/>
            </a:pPr>
            <a:r>
              <a:rPr lang="en-US"/>
              <a:t>You are not completely free from thinking about servers however, since you still have to worry about how to scale your app and accordingly specify the number and size of the various compute resources your apps would need at various times.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5/21/18 1:42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1172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The latest in this series of evolution is Serverless – which further abstracts the underlying infrastructure from you, and allows you to focus only on a single question – how are you going to build your app to achieve the best results for your business, or whatever it is that you are trying to do with your apps.</a:t>
            </a:r>
          </a:p>
          <a:p>
            <a:pPr marL="0" indent="0">
              <a:buFontTx/>
              <a:buNone/>
            </a:pPr>
            <a:endParaRPr lang="en-US"/>
          </a:p>
          <a:p>
            <a:pPr marL="0" indent="0">
              <a:buFontTx/>
              <a:buNone/>
            </a:pPr>
            <a:r>
              <a:rPr lang="en-US"/>
              <a:t>Whether it is the code to delight your customers through a great experience, or the logic to communicate securely with a business partner, that is where most organization want to spend their creative energies on.</a:t>
            </a:r>
          </a:p>
          <a:p>
            <a:pPr marL="0" indent="0">
              <a:buFontTx/>
              <a:buNone/>
            </a:pPr>
            <a:endParaRPr lang="en-US"/>
          </a:p>
          <a:p>
            <a:pPr marL="0" indent="0">
              <a:buFontTx/>
              <a:buNone/>
            </a:pPr>
            <a:r>
              <a:rPr lang="en-US"/>
              <a:t>And serverless allows you to do just that, focus on your code and forget about the infrastructure.</a:t>
            </a:r>
          </a:p>
          <a:p>
            <a:pPr marL="0" indent="0">
              <a:buFontTx/>
              <a:buNone/>
            </a:pPr>
            <a:endParaRPr lang="en-US"/>
          </a:p>
          <a:p>
            <a:pPr marL="0" indent="0">
              <a:buFontTx/>
              <a:buNone/>
            </a:pPr>
            <a:r>
              <a:rPr lang="en-US"/>
              <a:t>This is why we believe it is the platform for next generation of apps.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5/21/18 1:42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8138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Abstraction of servers, infrastructure and configuration of operating system</a:t>
            </a:r>
          </a:p>
          <a:p>
            <a:r>
              <a:rPr lang="en-US"/>
              <a:t>Event-driven scale</a:t>
            </a:r>
          </a:p>
          <a:p>
            <a:r>
              <a:rPr lang="en-US"/>
              <a:t>Sub-second billing</a:t>
            </a:r>
          </a:p>
          <a:p>
            <a:r>
              <a:rPr lang="en-US"/>
              <a:t>Stateless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7541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73889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680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141881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46168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95884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36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1826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20068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4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559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578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40726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96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50681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B32247-2DB2-4CD1-88C4-39A5F2CB1270}" type="datetimeFigureOut">
              <a:rPr lang="en-US" smtClean="0"/>
              <a:t>5/21/18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1B64AD-B1CE-4C2F-876E-3CB0C77E1351}" type="slidenum">
              <a:rPr lang="en-US" smtClean="0"/>
              <a:t>‹#›</a:t>
            </a:fld>
            <a:endParaRPr lang="en-US"/>
          </a:p>
        </p:txBody>
      </p:sp>
    </p:spTree>
    <p:extLst>
      <p:ext uri="{BB962C8B-B14F-4D97-AF65-F5344CB8AC3E}">
        <p14:creationId xmlns:p14="http://schemas.microsoft.com/office/powerpoint/2010/main" val="63333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487495" y="2084172"/>
            <a:ext cx="5437187" cy="448276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74772" y="2074211"/>
            <a:ext cx="6058664" cy="941520"/>
          </a:xfrm>
          <a:prstGeom prst="rect">
            <a:avLst/>
          </a:prstGeom>
          <a:noFill/>
        </p:spPr>
        <p:txBody>
          <a:bodyPr wrap="none" lIns="179285" tIns="143428" rIns="179285" bIns="143428" rtlCol="0">
            <a:spAutoFit/>
          </a:bodyPr>
          <a:lstStyle/>
          <a:p>
            <a:pPr>
              <a:lnSpc>
                <a:spcPct val="90000"/>
              </a:lnSpc>
              <a:spcAft>
                <a:spcPts val="588"/>
              </a:spcAft>
            </a:pPr>
            <a:r>
              <a:rPr lang="en-US" sz="4705"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74771" y="2745071"/>
            <a:ext cx="5278891" cy="1146409"/>
          </a:xfrm>
          <a:prstGeom prst="rect">
            <a:avLst/>
          </a:prstGeom>
          <a:noFill/>
        </p:spPr>
        <p:txBody>
          <a:bodyPr wrap="none" lIns="179285" tIns="143428" rIns="179285" bIns="143428" rtlCol="0">
            <a:spAutoFit/>
          </a:bodyPr>
          <a:lstStyle/>
          <a:p>
            <a:pPr marL="0" indent="0">
              <a:lnSpc>
                <a:spcPct val="114000"/>
              </a:lnSpc>
              <a:spcAft>
                <a:spcPts val="588"/>
              </a:spcAft>
              <a:buFont typeface="Arial" panose="020B0604020202020204" pitchFamily="34" charset="0"/>
              <a:buNone/>
            </a:pP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418338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7495" y="2084172"/>
            <a:ext cx="5437187" cy="4482760"/>
          </a:xfrm>
          <a:prstGeom prst="rect">
            <a:avLst/>
          </a:prstGeom>
        </p:spPr>
      </p:pic>
    </p:spTree>
    <p:extLst>
      <p:ext uri="{BB962C8B-B14F-4D97-AF65-F5344CB8AC3E}">
        <p14:creationId xmlns:p14="http://schemas.microsoft.com/office/powerpoint/2010/main" val="3676960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1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992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42681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86611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5771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06900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659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59865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299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4833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9497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45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8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99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31774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300469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0678477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99552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92733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490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81"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709664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31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066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603289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99222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685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91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143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487495" y="2084172"/>
            <a:ext cx="5437187" cy="448276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74772" y="2074211"/>
            <a:ext cx="6058664" cy="941520"/>
          </a:xfrm>
          <a:prstGeom prst="rect">
            <a:avLst/>
          </a:prstGeom>
          <a:noFill/>
        </p:spPr>
        <p:txBody>
          <a:bodyPr wrap="none" lIns="179285" tIns="143428" rIns="179285" bIns="143428" rtlCol="0">
            <a:spAutoFit/>
          </a:bodyPr>
          <a:lstStyle/>
          <a:p>
            <a:pPr>
              <a:lnSpc>
                <a:spcPct val="90000"/>
              </a:lnSpc>
              <a:spcAft>
                <a:spcPts val="588"/>
              </a:spcAft>
            </a:pPr>
            <a:r>
              <a:rPr lang="en-US" sz="4705"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74771" y="2745071"/>
            <a:ext cx="5278891" cy="1146409"/>
          </a:xfrm>
          <a:prstGeom prst="rect">
            <a:avLst/>
          </a:prstGeom>
          <a:noFill/>
        </p:spPr>
        <p:txBody>
          <a:bodyPr wrap="none" lIns="179285" tIns="143428" rIns="179285" bIns="143428" rtlCol="0">
            <a:spAutoFit/>
          </a:bodyPr>
          <a:lstStyle/>
          <a:p>
            <a:pPr marL="0" indent="0">
              <a:lnSpc>
                <a:spcPct val="114000"/>
              </a:lnSpc>
              <a:spcAft>
                <a:spcPts val="588"/>
              </a:spcAft>
              <a:buFont typeface="Arial" panose="020B0604020202020204" pitchFamily="34" charset="0"/>
              <a:buNone/>
            </a:pP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594033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7495" y="2084172"/>
            <a:ext cx="5437187" cy="4482760"/>
          </a:xfrm>
          <a:prstGeom prst="rect">
            <a:avLst/>
          </a:prstGeom>
        </p:spPr>
      </p:pic>
    </p:spTree>
    <p:extLst>
      <p:ext uri="{BB962C8B-B14F-4D97-AF65-F5344CB8AC3E}">
        <p14:creationId xmlns:p14="http://schemas.microsoft.com/office/powerpoint/2010/main" val="274101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603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2245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46530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14504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7031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29312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09481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69767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24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1478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2762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37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052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19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748401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06453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77219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4751363"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3" y="289513"/>
            <a:ext cx="4482123" cy="179466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2084173"/>
            <a:ext cx="4482124"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9837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8533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487495" y="2084172"/>
            <a:ext cx="5437187" cy="448276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74772" y="2074211"/>
            <a:ext cx="6058664" cy="941520"/>
          </a:xfrm>
          <a:prstGeom prst="rect">
            <a:avLst/>
          </a:prstGeom>
          <a:noFill/>
        </p:spPr>
        <p:txBody>
          <a:bodyPr wrap="none" lIns="179285" tIns="143428" rIns="179285" bIns="143428" rtlCol="0">
            <a:spAutoFit/>
          </a:bodyPr>
          <a:lstStyle/>
          <a:p>
            <a:pPr>
              <a:lnSpc>
                <a:spcPct val="90000"/>
              </a:lnSpc>
              <a:spcAft>
                <a:spcPts val="588"/>
              </a:spcAft>
            </a:pPr>
            <a:r>
              <a:rPr lang="en-US" sz="4705">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74771" y="2745071"/>
            <a:ext cx="5278891" cy="1146409"/>
          </a:xfrm>
          <a:prstGeom prst="rect">
            <a:avLst/>
          </a:prstGeom>
          <a:noFill/>
        </p:spPr>
        <p:txBody>
          <a:bodyPr wrap="none" lIns="179285" tIns="143428" rIns="179285" bIns="143428" rtlCol="0">
            <a:spAutoFit/>
          </a:bodyPr>
          <a:lstStyle/>
          <a:p>
            <a:pPr marL="0" indent="0">
              <a:lnSpc>
                <a:spcPct val="114000"/>
              </a:lnSpc>
              <a:spcAft>
                <a:spcPts val="588"/>
              </a:spcAft>
              <a:buFont typeface="Arial" panose="020B0604020202020204" pitchFamily="34" charset="0"/>
              <a:buNone/>
            </a:pPr>
            <a: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3068825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7495" y="2084172"/>
            <a:ext cx="5437187" cy="4482760"/>
          </a:xfrm>
          <a:prstGeom prst="rect">
            <a:avLst/>
          </a:prstGeom>
        </p:spPr>
      </p:pic>
    </p:spTree>
    <p:extLst>
      <p:ext uri="{BB962C8B-B14F-4D97-AF65-F5344CB8AC3E}">
        <p14:creationId xmlns:p14="http://schemas.microsoft.com/office/powerpoint/2010/main" val="382628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92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73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58456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8958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738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03740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4369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61680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7089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62511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4643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34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450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322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75126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4578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algn="ctr" defTabSz="91329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2324726"/>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5849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832648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4224041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75234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24376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9131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58717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9838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4262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559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6845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58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3356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6378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5102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3877922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6084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169449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77556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27823097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495123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916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9975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541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845980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765975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05698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4B4F5-9F56-4AF2-B8FC-381E478EDD58}" type="datetimeFigureOut">
              <a:rPr lang="en-US" smtClean="0"/>
              <a:t>5/21/18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923CD-E977-4E78-9161-C57CCFBF0D9F}" type="slidenum">
              <a:rPr lang="en-US" smtClean="0"/>
              <a:t>‹#›</a:t>
            </a:fld>
            <a:endParaRPr lang="en-US"/>
          </a:p>
        </p:txBody>
      </p:sp>
    </p:spTree>
    <p:extLst>
      <p:ext uri="{BB962C8B-B14F-4D97-AF65-F5344CB8AC3E}">
        <p14:creationId xmlns:p14="http://schemas.microsoft.com/office/powerpoint/2010/main" val="374795266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4" name="Text Placeholder 3"/>
          <p:cNvSpPr>
            <a:spLocks noGrp="1"/>
          </p:cNvSpPr>
          <p:nvPr>
            <p:ph type="body" sz="quarter" idx="10"/>
          </p:nvPr>
        </p:nvSpPr>
        <p:spPr>
          <a:xfrm>
            <a:off x="269239" y="1189177"/>
            <a:ext cx="11653523" cy="2184808"/>
          </a:xfrm>
        </p:spPr>
        <p:txBody>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202453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0" tIns="143344" rIns="179180" bIns="143344" numCol="1" spcCol="0" rtlCol="0" fromWordArt="0" anchor="t" anchorCtr="0" forceAA="0" compatLnSpc="1">
            <a:prstTxWarp prst="textNoShape">
              <a:avLst/>
            </a:prstTxWarp>
            <a:noAutofit/>
          </a:bodyPr>
          <a:lstStyle/>
          <a:p>
            <a:pPr algn="ctr" defTabSz="913481"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96289095"/>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20636745"/>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1C49B49-6C22-4973-BCE9-2EF2F5323C34}"/>
              </a:ext>
            </a:extLst>
          </p:cNvPr>
          <p:cNvSpPr>
            <a:spLocks noGrp="1"/>
          </p:cNvSpPr>
          <p:nvPr>
            <p:ph type="title"/>
          </p:nvPr>
        </p:nvSpPr>
        <p:spPr>
          <a:xfrm>
            <a:off x="269240" y="289511"/>
            <a:ext cx="11655840" cy="899665"/>
          </a:xfrm>
        </p:spPr>
        <p:txBody>
          <a:bodyPr/>
          <a:lstStyle>
            <a:lvl1pPr>
              <a:defRPr sz="7060">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1245475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888089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74714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19354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3429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352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6221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2494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9228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9110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978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730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35465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image" Target="../media/image2.emf"/><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image" Target="../media/image2.emf"/><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theme" Target="../theme/theme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theme" Target="../theme/theme4.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theme" Target="../theme/theme5.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10" Type="http://schemas.openxmlformats.org/officeDocument/2006/relationships/slideLayout" Target="../slideLayouts/slideLayout98.xml"/><Relationship Id="rId19" Type="http://schemas.openxmlformats.org/officeDocument/2006/relationships/slideLayout" Target="../slideLayouts/slideLayout10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21" Type="http://schemas.openxmlformats.org/officeDocument/2006/relationships/image" Target="../media/image2.emf"/><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theme" Target="../theme/theme6.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360855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839" r:id="rId18"/>
    <p:sldLayoutId id="2147483840" r:id="rId19"/>
    <p:sldLayoutId id="2147483841" r:id="rId20"/>
    <p:sldLayoutId id="2147483842" r:id="rId21"/>
    <p:sldLayoutId id="2147483843"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2292109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83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23620082"/>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2934143917"/>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92834921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9552550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emf"/></Relationships>
</file>

<file path=ppt/slides/_rels/slide11.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25.png"/><Relationship Id="rId3" Type="http://schemas.openxmlformats.org/officeDocument/2006/relationships/hyperlink" Target="https://azure.microsoft.com/en-us/services/cosmos-db/" TargetMode="External"/><Relationship Id="rId7" Type="http://schemas.openxmlformats.org/officeDocument/2006/relationships/image" Target="../media/image22.png"/><Relationship Id="rId12" Type="http://schemas.openxmlformats.org/officeDocument/2006/relationships/hyperlink" Target="https://azure.microsoft.com/en-us/services/event-grid/" TargetMode="External"/><Relationship Id="rId17" Type="http://schemas.openxmlformats.org/officeDocument/2006/relationships/image" Target="../media/image28.png"/><Relationship Id="rId2" Type="http://schemas.openxmlformats.org/officeDocument/2006/relationships/notesSlide" Target="../notesSlides/notesSlide11.xml"/><Relationship Id="rId16" Type="http://schemas.openxmlformats.org/officeDocument/2006/relationships/image" Target="../media/image27.png"/><Relationship Id="rId1" Type="http://schemas.openxmlformats.org/officeDocument/2006/relationships/slideLayout" Target="../slideLayouts/slideLayout29.xml"/><Relationship Id="rId6" Type="http://schemas.openxmlformats.org/officeDocument/2006/relationships/hyperlink" Target="https://azure.microsoft.com/en-us/services/storage/?v=16.50" TargetMode="External"/><Relationship Id="rId11" Type="http://schemas.openxmlformats.org/officeDocument/2006/relationships/image" Target="../media/image24.png"/><Relationship Id="rId5" Type="http://schemas.microsoft.com/office/2007/relationships/hdphoto" Target="../media/hdphoto1.wdp"/><Relationship Id="rId15" Type="http://schemas.openxmlformats.org/officeDocument/2006/relationships/image" Target="../media/image26.png"/><Relationship Id="rId10" Type="http://schemas.openxmlformats.org/officeDocument/2006/relationships/hyperlink" Target="https://azure.microsoft.com/en-us/services/stream-analytics/" TargetMode="External"/><Relationship Id="rId4" Type="http://schemas.openxmlformats.org/officeDocument/2006/relationships/image" Target="../media/image21.png"/><Relationship Id="rId9" Type="http://schemas.openxmlformats.org/officeDocument/2006/relationships/image" Target="../media/image23.png"/><Relationship Id="rId14" Type="http://schemas.openxmlformats.org/officeDocument/2006/relationships/hyperlink" Target="https://azure.microsoft.com/en-us/services/active-directory/"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34.sv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33.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5.xml"/><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s://azure.microsoft.com/en-us/services/cosmos-db/" TargetMode="External"/><Relationship Id="rId7" Type="http://schemas.openxmlformats.org/officeDocument/2006/relationships/image" Target="../media/image52.svg"/><Relationship Id="rId12"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image" Target="../media/image56.png"/><Relationship Id="rId5" Type="http://schemas.microsoft.com/office/2007/relationships/hdphoto" Target="../media/hdphoto1.wdp"/><Relationship Id="rId10" Type="http://schemas.openxmlformats.org/officeDocument/2006/relationships/image" Target="../media/image55.png"/><Relationship Id="rId4" Type="http://schemas.openxmlformats.org/officeDocument/2006/relationships/image" Target="../media/image21.png"/><Relationship Id="rId9" Type="http://schemas.openxmlformats.org/officeDocument/2006/relationships/image" Target="../media/image54.png"/></Relationships>
</file>

<file path=ppt/slides/_rels/slide23.xml.rels><?xml version="1.0" encoding="UTF-8" standalone="yes"?>
<Relationships xmlns="http://schemas.openxmlformats.org/package/2006/relationships"><Relationship Id="rId13" Type="http://schemas.openxmlformats.org/officeDocument/2006/relationships/image" Target="../media/image67.png"/><Relationship Id="rId18" Type="http://schemas.openxmlformats.org/officeDocument/2006/relationships/image" Target="../media/image72.png"/><Relationship Id="rId26" Type="http://schemas.openxmlformats.org/officeDocument/2006/relationships/image" Target="../media/image80.png"/><Relationship Id="rId3" Type="http://schemas.openxmlformats.org/officeDocument/2006/relationships/image" Target="../media/image58.png"/><Relationship Id="rId21" Type="http://schemas.openxmlformats.org/officeDocument/2006/relationships/image" Target="../media/image75.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5" Type="http://schemas.openxmlformats.org/officeDocument/2006/relationships/image" Target="../media/image79.png"/><Relationship Id="rId33" Type="http://schemas.openxmlformats.org/officeDocument/2006/relationships/image" Target="../media/image87.png"/><Relationship Id="rId2" Type="http://schemas.openxmlformats.org/officeDocument/2006/relationships/notesSlide" Target="../notesSlides/notesSlide22.xml"/><Relationship Id="rId16" Type="http://schemas.openxmlformats.org/officeDocument/2006/relationships/image" Target="../media/image70.png"/><Relationship Id="rId20" Type="http://schemas.openxmlformats.org/officeDocument/2006/relationships/image" Target="../media/image74.png"/><Relationship Id="rId29" Type="http://schemas.openxmlformats.org/officeDocument/2006/relationships/image" Target="../media/image83.png"/><Relationship Id="rId1" Type="http://schemas.openxmlformats.org/officeDocument/2006/relationships/slideLayout" Target="../slideLayouts/slideLayout11.xml"/><Relationship Id="rId6" Type="http://schemas.openxmlformats.org/officeDocument/2006/relationships/image" Target="../media/image60.png"/><Relationship Id="rId11" Type="http://schemas.openxmlformats.org/officeDocument/2006/relationships/image" Target="../media/image65.png"/><Relationship Id="rId24" Type="http://schemas.openxmlformats.org/officeDocument/2006/relationships/image" Target="../media/image78.png"/><Relationship Id="rId32" Type="http://schemas.openxmlformats.org/officeDocument/2006/relationships/image" Target="../media/image86.png"/><Relationship Id="rId5" Type="http://schemas.microsoft.com/office/2007/relationships/hdphoto" Target="../media/hdphoto2.wdp"/><Relationship Id="rId15" Type="http://schemas.openxmlformats.org/officeDocument/2006/relationships/image" Target="../media/image69.png"/><Relationship Id="rId23" Type="http://schemas.openxmlformats.org/officeDocument/2006/relationships/image" Target="../media/image77.png"/><Relationship Id="rId28" Type="http://schemas.openxmlformats.org/officeDocument/2006/relationships/image" Target="../media/image82.png"/><Relationship Id="rId10" Type="http://schemas.openxmlformats.org/officeDocument/2006/relationships/image" Target="../media/image64.png"/><Relationship Id="rId19" Type="http://schemas.openxmlformats.org/officeDocument/2006/relationships/image" Target="../media/image73.png"/><Relationship Id="rId31" Type="http://schemas.openxmlformats.org/officeDocument/2006/relationships/image" Target="../media/image85.png"/><Relationship Id="rId4" Type="http://schemas.openxmlformats.org/officeDocument/2006/relationships/image" Target="../media/image59.png"/><Relationship Id="rId9" Type="http://schemas.openxmlformats.org/officeDocument/2006/relationships/image" Target="../media/image63.png"/><Relationship Id="rId14" Type="http://schemas.openxmlformats.org/officeDocument/2006/relationships/image" Target="../media/image68.png"/><Relationship Id="rId22" Type="http://schemas.openxmlformats.org/officeDocument/2006/relationships/image" Target="../media/image76.png"/><Relationship Id="rId27" Type="http://schemas.openxmlformats.org/officeDocument/2006/relationships/image" Target="../media/image81.png"/><Relationship Id="rId30" Type="http://schemas.openxmlformats.org/officeDocument/2006/relationships/image" Target="../media/image84.png"/><Relationship Id="rId8"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86.xml"/></Relationships>
</file>

<file path=ppt/slides/_rels/slide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86.xml"/></Relationships>
</file>

<file path=ppt/slides/_rels/slide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86.xml"/></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8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2.xml"/></Relationships>
</file>

<file path=ppt/slides/_rels/slide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99.png"/><Relationship Id="rId18" Type="http://schemas.openxmlformats.org/officeDocument/2006/relationships/image" Target="../media/image102.png"/><Relationship Id="rId3" Type="http://schemas.openxmlformats.org/officeDocument/2006/relationships/image" Target="../media/image92.emf"/><Relationship Id="rId7" Type="http://schemas.openxmlformats.org/officeDocument/2006/relationships/image" Target="../media/image96.png"/><Relationship Id="rId12" Type="http://schemas.openxmlformats.org/officeDocument/2006/relationships/image" Target="../media/image40.png"/><Relationship Id="rId17" Type="http://schemas.openxmlformats.org/officeDocument/2006/relationships/image" Target="../media/image101.png"/><Relationship Id="rId2" Type="http://schemas.openxmlformats.org/officeDocument/2006/relationships/notesSlide" Target="../notesSlides/notesSlide29.xml"/><Relationship Id="rId16" Type="http://schemas.openxmlformats.org/officeDocument/2006/relationships/image" Target="../media/image100.png"/><Relationship Id="rId1" Type="http://schemas.openxmlformats.org/officeDocument/2006/relationships/slideLayout" Target="../slideLayouts/slideLayout11.xml"/><Relationship Id="rId6" Type="http://schemas.openxmlformats.org/officeDocument/2006/relationships/image" Target="../media/image95.png"/><Relationship Id="rId11" Type="http://schemas.openxmlformats.org/officeDocument/2006/relationships/image" Target="../media/image98.png"/><Relationship Id="rId5" Type="http://schemas.openxmlformats.org/officeDocument/2006/relationships/image" Target="../media/image94.png"/><Relationship Id="rId15" Type="http://schemas.openxmlformats.org/officeDocument/2006/relationships/image" Target="../media/image38.png"/><Relationship Id="rId10" Type="http://schemas.openxmlformats.org/officeDocument/2006/relationships/image" Target="../media/image39.png"/><Relationship Id="rId4" Type="http://schemas.openxmlformats.org/officeDocument/2006/relationships/image" Target="../media/image93.png"/><Relationship Id="rId9" Type="http://schemas.openxmlformats.org/officeDocument/2006/relationships/image" Target="../media/image97.png"/><Relationship Id="rId14" Type="http://schemas.openxmlformats.org/officeDocument/2006/relationships/image" Target="../media/image5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hyperlink" Target="https://rp-eastus.eventgrid.azure.net/eventsubscriptions/mysub1/validate?id=BDC0D448-74DC-4E4A-B9B4-EFAB111FF10A&amp;t=2018-05-19T17:42:44.7966715Z&amp;apiVersion=2018-05-01-preview&amp;token=yUW1lFf3PSTWyQruNtQ5vCszJ3SiIcJzBvwYnMlN80A%3d" TargetMode="External"/><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51.png"/><Relationship Id="rId7"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28.png"/><Relationship Id="rId4" Type="http://schemas.openxmlformats.org/officeDocument/2006/relationships/image" Target="../media/image52.svg"/><Relationship Id="rId9" Type="http://schemas.openxmlformats.org/officeDocument/2006/relationships/image" Target="../media/image105.tiff"/></Relationships>
</file>

<file path=ppt/slides/_rels/slide35.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6.png"/><Relationship Id="rId7" Type="http://schemas.openxmlformats.org/officeDocument/2006/relationships/image" Target="../media/image108.png"/><Relationship Id="rId2" Type="http://schemas.openxmlformats.org/officeDocument/2006/relationships/notesSlide" Target="../notesSlides/notesSlide34.xml"/><Relationship Id="rId1" Type="http://schemas.openxmlformats.org/officeDocument/2006/relationships/slideLayout" Target="../slideLayouts/slideLayout22.xml"/><Relationship Id="rId6" Type="http://schemas.openxmlformats.org/officeDocument/2006/relationships/image" Target="../media/image107.png"/><Relationship Id="rId5" Type="http://schemas.openxmlformats.org/officeDocument/2006/relationships/image" Target="../media/image96.png"/><Relationship Id="rId10" Type="http://schemas.openxmlformats.org/officeDocument/2006/relationships/image" Target="../media/image111.png"/><Relationship Id="rId4" Type="http://schemas.openxmlformats.org/officeDocument/2006/relationships/image" Target="../media/image47.png"/><Relationship Id="rId9" Type="http://schemas.openxmlformats.org/officeDocument/2006/relationships/image" Target="../media/image11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8" Type="http://schemas.openxmlformats.org/officeDocument/2006/relationships/hyperlink" Target="https://medius.studios.ms/Embed/Video/BRK3710?sid=BRK3710" TargetMode="External"/><Relationship Id="rId13" Type="http://schemas.openxmlformats.org/officeDocument/2006/relationships/hyperlink" Target="https://medius.studios.ms/Embed/Video/THR2045?sid=THR2045" TargetMode="External"/><Relationship Id="rId3" Type="http://schemas.openxmlformats.org/officeDocument/2006/relationships/hyperlink" Target="https://www.youtube.com/watch?v=Bn0N8SYqdU8" TargetMode="External"/><Relationship Id="rId7" Type="http://schemas.openxmlformats.org/officeDocument/2006/relationships/hyperlink" Target="https://medius.studios.ms/Embed/Video/THR2004?sid=THR2004" TargetMode="External"/><Relationship Id="rId12" Type="http://schemas.openxmlformats.org/officeDocument/2006/relationships/hyperlink" Target="https://www.youtube.com/watch?v=tNB7MMyhADs" TargetMode="External"/><Relationship Id="rId2" Type="http://schemas.openxmlformats.org/officeDocument/2006/relationships/hyperlink" Target="https://www.youtube.com/watch?v=gSEz7ppOB_Q" TargetMode="External"/><Relationship Id="rId1" Type="http://schemas.openxmlformats.org/officeDocument/2006/relationships/slideLayout" Target="../slideLayouts/slideLayout18.xml"/><Relationship Id="rId6" Type="http://schemas.openxmlformats.org/officeDocument/2006/relationships/hyperlink" Target="https://www.youtube.com/watch?v=HirD7AkbqBI" TargetMode="External"/><Relationship Id="rId11" Type="http://schemas.openxmlformats.org/officeDocument/2006/relationships/hyperlink" Target="https://www.youtube.com/watch?v=R_MHXdcEE9U" TargetMode="External"/><Relationship Id="rId5" Type="http://schemas.openxmlformats.org/officeDocument/2006/relationships/hyperlink" Target="https://www.youtube.com/watch?v=fPuKaOSjZuA" TargetMode="External"/><Relationship Id="rId15" Type="http://schemas.openxmlformats.org/officeDocument/2006/relationships/hyperlink" Target="https://www.youtube.com/watch?v=I5y0sracIB8" TargetMode="External"/><Relationship Id="rId10" Type="http://schemas.openxmlformats.org/officeDocument/2006/relationships/hyperlink" Target="https://medius.studios.ms/Embed/Video/THR3302?sid=THR3302" TargetMode="External"/><Relationship Id="rId4" Type="http://schemas.openxmlformats.org/officeDocument/2006/relationships/hyperlink" Target="https://www.youtube.com/watch?v=837zPKooaaU" TargetMode="External"/><Relationship Id="rId9" Type="http://schemas.openxmlformats.org/officeDocument/2006/relationships/hyperlink" Target="https://medius.studios.ms/Embed/Video/THR3801?sid=THR3801" TargetMode="External"/><Relationship Id="rId14" Type="http://schemas.openxmlformats.org/officeDocument/2006/relationships/hyperlink" Target="https://medius.studios.ms/Embed/Video/THR2022?sid=THR2022"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1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8.emf"/><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715BCE-C51B-4694-A4A8-1FAC5F6AD665}"/>
              </a:ext>
            </a:extLst>
          </p:cNvPr>
          <p:cNvSpPr>
            <a:spLocks noGrp="1"/>
          </p:cNvSpPr>
          <p:nvPr>
            <p:ph type="body" sz="quarter" idx="10"/>
          </p:nvPr>
        </p:nvSpPr>
        <p:spPr>
          <a:xfrm>
            <a:off x="269239" y="1189177"/>
            <a:ext cx="11653523" cy="4838248"/>
          </a:xfrm>
        </p:spPr>
        <p:txBody>
          <a:bodyPr/>
          <a:lstStyle/>
          <a:p>
            <a:r>
              <a:rPr lang="en-US" sz="2800" b="1" dirty="0"/>
              <a:t>Abstract</a:t>
            </a:r>
            <a:r>
              <a:rPr lang="en-US" sz="2800" dirty="0"/>
              <a:t>: Serverless is a great computing abstraction. When combined with great tools, developers can be more productive than ever.  Developers are looking to leverage the new paradigm of serverless architecture: a scalable and reliable event-based compute experience for code and workflows, which accelerate the development of applications while eliminating the need to manage infrastructure, providing fast auto-scale and micro-billing.  In this session, we will explore the use of Azure Functions, Event Grid, and Logic Apps for building powerful serverless applications. We will learn how to build, deploy, manage, and monitor those solutions. This session will quickly cover the basics, and finish with a look at the newest features in the Azure Serverless platform.</a:t>
            </a:r>
          </a:p>
        </p:txBody>
      </p:sp>
      <p:sp>
        <p:nvSpPr>
          <p:cNvPr id="4" name="Text Placeholder 3">
            <a:extLst>
              <a:ext uri="{FF2B5EF4-FFF2-40B4-BE49-F238E27FC236}">
                <a16:creationId xmlns:a16="http://schemas.microsoft.com/office/drawing/2014/main" id="{67C15052-3D3A-4747-BA25-C8BFFC4C090C}"/>
              </a:ext>
            </a:extLst>
          </p:cNvPr>
          <p:cNvSpPr>
            <a:spLocks noGrp="1"/>
          </p:cNvSpPr>
          <p:nvPr>
            <p:ph type="body" sz="quarter" idx="11"/>
          </p:nvPr>
        </p:nvSpPr>
        <p:spPr/>
        <p:txBody>
          <a:bodyPr/>
          <a:lstStyle/>
          <a:p>
            <a:endParaRPr lang="en-US"/>
          </a:p>
        </p:txBody>
      </p:sp>
      <p:sp>
        <p:nvSpPr>
          <p:cNvPr id="2" name="Title 1">
            <a:extLst>
              <a:ext uri="{FF2B5EF4-FFF2-40B4-BE49-F238E27FC236}">
                <a16:creationId xmlns:a16="http://schemas.microsoft.com/office/drawing/2014/main" id="{C63313FA-B62B-4877-901D-91DE5308DBB5}"/>
              </a:ext>
            </a:extLst>
          </p:cNvPr>
          <p:cNvSpPr>
            <a:spLocks noGrp="1"/>
          </p:cNvSpPr>
          <p:nvPr>
            <p:ph type="title"/>
          </p:nvPr>
        </p:nvSpPr>
        <p:spPr/>
        <p:txBody>
          <a:bodyPr/>
          <a:lstStyle/>
          <a:p>
            <a:r>
              <a:rPr lang="en-US" dirty="0"/>
              <a:t>What’s New in Azure Serverless</a:t>
            </a:r>
          </a:p>
        </p:txBody>
      </p:sp>
    </p:spTree>
    <p:extLst>
      <p:ext uri="{BB962C8B-B14F-4D97-AF65-F5344CB8AC3E}">
        <p14:creationId xmlns:p14="http://schemas.microsoft.com/office/powerpoint/2010/main" val="363354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Benefits of “</a:t>
            </a:r>
            <a:r>
              <a:rPr lang="en-US" err="1"/>
              <a:t>serverless</a:t>
            </a:r>
            <a:r>
              <a:rPr lang="en-US"/>
              <a:t>”</a:t>
            </a:r>
          </a:p>
        </p:txBody>
      </p:sp>
      <p:grpSp>
        <p:nvGrpSpPr>
          <p:cNvPr id="174" name="Group 173"/>
          <p:cNvGrpSpPr/>
          <p:nvPr/>
        </p:nvGrpSpPr>
        <p:grpSpPr>
          <a:xfrm>
            <a:off x="7796801" y="1883860"/>
            <a:ext cx="4094412" cy="4546855"/>
            <a:chOff x="7830087" y="1454603"/>
            <a:chExt cx="4094993" cy="4547502"/>
          </a:xfrm>
        </p:grpSpPr>
        <p:sp>
          <p:nvSpPr>
            <p:cNvPr id="8" name="TextBox 7"/>
            <p:cNvSpPr txBox="1"/>
            <p:nvPr/>
          </p:nvSpPr>
          <p:spPr>
            <a:xfrm>
              <a:off x="8963184" y="5401914"/>
              <a:ext cx="1828800" cy="600191"/>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Manage less</a:t>
              </a:r>
            </a:p>
          </p:txBody>
        </p:sp>
        <p:pic>
          <p:nvPicPr>
            <p:cNvPr id="9" name="Picture 8"/>
            <p:cNvPicPr>
              <a:picLocks noChangeAspect="1"/>
            </p:cNvPicPr>
            <p:nvPr/>
          </p:nvPicPr>
          <p:blipFill>
            <a:blip r:embed="rId3"/>
            <a:stretch>
              <a:fillRect/>
            </a:stretch>
          </p:blipFill>
          <p:spPr>
            <a:xfrm>
              <a:off x="7830087" y="1454603"/>
              <a:ext cx="4094993" cy="4094993"/>
            </a:xfrm>
            <a:prstGeom prst="rect">
              <a:avLst/>
            </a:prstGeom>
          </p:spPr>
        </p:pic>
      </p:grpSp>
      <p:grpSp>
        <p:nvGrpSpPr>
          <p:cNvPr id="172" name="Group 171"/>
          <p:cNvGrpSpPr/>
          <p:nvPr/>
        </p:nvGrpSpPr>
        <p:grpSpPr>
          <a:xfrm>
            <a:off x="948348" y="2072994"/>
            <a:ext cx="3288869" cy="4205343"/>
            <a:chOff x="980663" y="1643764"/>
            <a:chExt cx="3289336" cy="4205941"/>
          </a:xfrm>
        </p:grpSpPr>
        <p:sp>
          <p:nvSpPr>
            <p:cNvPr id="6" name="TextBox 5"/>
            <p:cNvSpPr txBox="1"/>
            <p:nvPr/>
          </p:nvSpPr>
          <p:spPr>
            <a:xfrm>
              <a:off x="1613240" y="5249514"/>
              <a:ext cx="2180183" cy="600191"/>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Micro-pricing</a:t>
              </a:r>
            </a:p>
          </p:txBody>
        </p:sp>
        <p:pic>
          <p:nvPicPr>
            <p:cNvPr id="10" name="Picture 9"/>
            <p:cNvPicPr>
              <a:picLocks noChangeAspect="1"/>
            </p:cNvPicPr>
            <p:nvPr/>
          </p:nvPicPr>
          <p:blipFill>
            <a:blip r:embed="rId4"/>
            <a:stretch>
              <a:fillRect/>
            </a:stretch>
          </p:blipFill>
          <p:spPr>
            <a:xfrm>
              <a:off x="980663" y="1643764"/>
              <a:ext cx="3289336" cy="3289336"/>
            </a:xfrm>
            <a:prstGeom prst="rect">
              <a:avLst/>
            </a:prstGeom>
          </p:spPr>
        </p:pic>
      </p:grpSp>
      <p:grpSp>
        <p:nvGrpSpPr>
          <p:cNvPr id="173" name="Group 172"/>
          <p:cNvGrpSpPr/>
          <p:nvPr/>
        </p:nvGrpSpPr>
        <p:grpSpPr>
          <a:xfrm>
            <a:off x="5413762" y="2254831"/>
            <a:ext cx="1869809" cy="4175886"/>
            <a:chOff x="5446713" y="1825626"/>
            <a:chExt cx="1870076" cy="4176479"/>
          </a:xfrm>
        </p:grpSpPr>
        <p:sp>
          <p:nvSpPr>
            <p:cNvPr id="7" name="TextBox 6"/>
            <p:cNvSpPr txBox="1"/>
            <p:nvPr/>
          </p:nvSpPr>
          <p:spPr>
            <a:xfrm>
              <a:off x="5463904" y="5401914"/>
              <a:ext cx="1828800" cy="600191"/>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Ease of scale</a:t>
              </a:r>
            </a:p>
          </p:txBody>
        </p:sp>
        <p:sp>
          <p:nvSpPr>
            <p:cNvPr id="13" name="Freeform 5"/>
            <p:cNvSpPr>
              <a:spLocks/>
            </p:cNvSpPr>
            <p:nvPr/>
          </p:nvSpPr>
          <p:spPr bwMode="auto">
            <a:xfrm>
              <a:off x="5757863" y="2082801"/>
              <a:ext cx="577850" cy="657225"/>
            </a:xfrm>
            <a:custGeom>
              <a:avLst/>
              <a:gdLst>
                <a:gd name="T0" fmla="*/ 364 w 364"/>
                <a:gd name="T1" fmla="*/ 412 h 414"/>
                <a:gd name="T2" fmla="*/ 2 w 364"/>
                <a:gd name="T3" fmla="*/ 414 h 414"/>
                <a:gd name="T4" fmla="*/ 0 w 364"/>
                <a:gd name="T5" fmla="*/ 2 h 414"/>
                <a:gd name="T6" fmla="*/ 360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60"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 name="Freeform 6"/>
            <p:cNvSpPr>
              <a:spLocks/>
            </p:cNvSpPr>
            <p:nvPr/>
          </p:nvSpPr>
          <p:spPr bwMode="auto">
            <a:xfrm>
              <a:off x="6086476" y="1825626"/>
              <a:ext cx="574675" cy="657225"/>
            </a:xfrm>
            <a:custGeom>
              <a:avLst/>
              <a:gdLst>
                <a:gd name="T0" fmla="*/ 362 w 362"/>
                <a:gd name="T1" fmla="*/ 409 h 414"/>
                <a:gd name="T2" fmla="*/ 2 w 362"/>
                <a:gd name="T3" fmla="*/ 414 h 414"/>
                <a:gd name="T4" fmla="*/ 0 w 362"/>
                <a:gd name="T5" fmla="*/ 3 h 414"/>
                <a:gd name="T6" fmla="*/ 359 w 362"/>
                <a:gd name="T7" fmla="*/ 0 h 414"/>
                <a:gd name="T8" fmla="*/ 362 w 362"/>
                <a:gd name="T9" fmla="*/ 409 h 414"/>
              </a:gdLst>
              <a:ahLst/>
              <a:cxnLst>
                <a:cxn ang="0">
                  <a:pos x="T0" y="T1"/>
                </a:cxn>
                <a:cxn ang="0">
                  <a:pos x="T2" y="T3"/>
                </a:cxn>
                <a:cxn ang="0">
                  <a:pos x="T4" y="T5"/>
                </a:cxn>
                <a:cxn ang="0">
                  <a:pos x="T6" y="T7"/>
                </a:cxn>
                <a:cxn ang="0">
                  <a:pos x="T8" y="T9"/>
                </a:cxn>
              </a:cxnLst>
              <a:rect l="0" t="0" r="r" b="b"/>
              <a:pathLst>
                <a:path w="362" h="414">
                  <a:moveTo>
                    <a:pt x="362" y="409"/>
                  </a:moveTo>
                  <a:lnTo>
                    <a:pt x="2" y="414"/>
                  </a:lnTo>
                  <a:lnTo>
                    <a:pt x="0" y="3"/>
                  </a:lnTo>
                  <a:lnTo>
                    <a:pt x="359" y="0"/>
                  </a:lnTo>
                  <a:lnTo>
                    <a:pt x="362" y="40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 name="Freeform 7"/>
            <p:cNvSpPr>
              <a:spLocks/>
            </p:cNvSpPr>
            <p:nvPr/>
          </p:nvSpPr>
          <p:spPr bwMode="auto">
            <a:xfrm>
              <a:off x="6403976" y="2082801"/>
              <a:ext cx="577850" cy="657225"/>
            </a:xfrm>
            <a:custGeom>
              <a:avLst/>
              <a:gdLst>
                <a:gd name="T0" fmla="*/ 364 w 364"/>
                <a:gd name="T1" fmla="*/ 412 h 414"/>
                <a:gd name="T2" fmla="*/ 2 w 364"/>
                <a:gd name="T3" fmla="*/ 414 h 414"/>
                <a:gd name="T4" fmla="*/ 0 w 364"/>
                <a:gd name="T5" fmla="*/ 2 h 414"/>
                <a:gd name="T6" fmla="*/ 359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59"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 name="Rectangle 8"/>
            <p:cNvSpPr>
              <a:spLocks noChangeArrowheads="1"/>
            </p:cNvSpPr>
            <p:nvPr/>
          </p:nvSpPr>
          <p:spPr bwMode="auto">
            <a:xfrm>
              <a:off x="5607051" y="2479676"/>
              <a:ext cx="768350" cy="213677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 name="Rectangle 9"/>
            <p:cNvSpPr>
              <a:spLocks noChangeArrowheads="1"/>
            </p:cNvSpPr>
            <p:nvPr/>
          </p:nvSpPr>
          <p:spPr bwMode="auto">
            <a:xfrm>
              <a:off x="5683251" y="2557463"/>
              <a:ext cx="617538" cy="1927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 name="Rectangle 10"/>
            <p:cNvSpPr>
              <a:spLocks noChangeArrowheads="1"/>
            </p:cNvSpPr>
            <p:nvPr/>
          </p:nvSpPr>
          <p:spPr bwMode="auto">
            <a:xfrm>
              <a:off x="5718176" y="2600326"/>
              <a:ext cx="546100" cy="139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9" name="Rectangle 11"/>
            <p:cNvSpPr>
              <a:spLocks noChangeArrowheads="1"/>
            </p:cNvSpPr>
            <p:nvPr/>
          </p:nvSpPr>
          <p:spPr bwMode="auto">
            <a:xfrm>
              <a:off x="5740401"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0" name="Rectangle 12"/>
            <p:cNvSpPr>
              <a:spLocks noChangeArrowheads="1"/>
            </p:cNvSpPr>
            <p:nvPr/>
          </p:nvSpPr>
          <p:spPr bwMode="auto">
            <a:xfrm>
              <a:off x="576897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1" name="Rectangle 13"/>
            <p:cNvSpPr>
              <a:spLocks noChangeArrowheads="1"/>
            </p:cNvSpPr>
            <p:nvPr/>
          </p:nvSpPr>
          <p:spPr bwMode="auto">
            <a:xfrm>
              <a:off x="580072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2" name="Rectangle 14"/>
            <p:cNvSpPr>
              <a:spLocks noChangeArrowheads="1"/>
            </p:cNvSpPr>
            <p:nvPr/>
          </p:nvSpPr>
          <p:spPr bwMode="auto">
            <a:xfrm>
              <a:off x="583247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3" name="Rectangle 15"/>
            <p:cNvSpPr>
              <a:spLocks noChangeArrowheads="1"/>
            </p:cNvSpPr>
            <p:nvPr/>
          </p:nvSpPr>
          <p:spPr bwMode="auto">
            <a:xfrm>
              <a:off x="586422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4" name="Rectangle 16"/>
            <p:cNvSpPr>
              <a:spLocks noChangeArrowheads="1"/>
            </p:cNvSpPr>
            <p:nvPr/>
          </p:nvSpPr>
          <p:spPr bwMode="auto">
            <a:xfrm>
              <a:off x="5892801" y="2622551"/>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5" name="Oval 17"/>
            <p:cNvSpPr>
              <a:spLocks noChangeArrowheads="1"/>
            </p:cNvSpPr>
            <p:nvPr/>
          </p:nvSpPr>
          <p:spPr bwMode="auto">
            <a:xfrm>
              <a:off x="6181726" y="2651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6" name="Rectangle 18"/>
            <p:cNvSpPr>
              <a:spLocks noChangeArrowheads="1"/>
            </p:cNvSpPr>
            <p:nvPr/>
          </p:nvSpPr>
          <p:spPr bwMode="auto">
            <a:xfrm>
              <a:off x="5718176" y="2779713"/>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7" name="Rectangle 19"/>
            <p:cNvSpPr>
              <a:spLocks noChangeArrowheads="1"/>
            </p:cNvSpPr>
            <p:nvPr/>
          </p:nvSpPr>
          <p:spPr bwMode="auto">
            <a:xfrm>
              <a:off x="5740401"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8" name="Rectangle 20"/>
            <p:cNvSpPr>
              <a:spLocks noChangeArrowheads="1"/>
            </p:cNvSpPr>
            <p:nvPr/>
          </p:nvSpPr>
          <p:spPr bwMode="auto">
            <a:xfrm>
              <a:off x="576897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9" name="Rectangle 21"/>
            <p:cNvSpPr>
              <a:spLocks noChangeArrowheads="1"/>
            </p:cNvSpPr>
            <p:nvPr/>
          </p:nvSpPr>
          <p:spPr bwMode="auto">
            <a:xfrm>
              <a:off x="580072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0" name="Rectangle 22"/>
            <p:cNvSpPr>
              <a:spLocks noChangeArrowheads="1"/>
            </p:cNvSpPr>
            <p:nvPr/>
          </p:nvSpPr>
          <p:spPr bwMode="auto">
            <a:xfrm>
              <a:off x="583247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1" name="Rectangle 23"/>
            <p:cNvSpPr>
              <a:spLocks noChangeArrowheads="1"/>
            </p:cNvSpPr>
            <p:nvPr/>
          </p:nvSpPr>
          <p:spPr bwMode="auto">
            <a:xfrm>
              <a:off x="586422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2" name="Rectangle 24"/>
            <p:cNvSpPr>
              <a:spLocks noChangeArrowheads="1"/>
            </p:cNvSpPr>
            <p:nvPr/>
          </p:nvSpPr>
          <p:spPr bwMode="auto">
            <a:xfrm>
              <a:off x="5892801" y="280352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3" name="Oval 25"/>
            <p:cNvSpPr>
              <a:spLocks noChangeArrowheads="1"/>
            </p:cNvSpPr>
            <p:nvPr/>
          </p:nvSpPr>
          <p:spPr bwMode="auto">
            <a:xfrm>
              <a:off x="6181726" y="283210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4" name="Rectangle 26"/>
            <p:cNvSpPr>
              <a:spLocks noChangeArrowheads="1"/>
            </p:cNvSpPr>
            <p:nvPr/>
          </p:nvSpPr>
          <p:spPr bwMode="auto">
            <a:xfrm>
              <a:off x="5718176" y="29575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5" name="Rectangle 27"/>
            <p:cNvSpPr>
              <a:spLocks noChangeArrowheads="1"/>
            </p:cNvSpPr>
            <p:nvPr/>
          </p:nvSpPr>
          <p:spPr bwMode="auto">
            <a:xfrm>
              <a:off x="5740401"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6" name="Rectangle 28"/>
            <p:cNvSpPr>
              <a:spLocks noChangeArrowheads="1"/>
            </p:cNvSpPr>
            <p:nvPr/>
          </p:nvSpPr>
          <p:spPr bwMode="auto">
            <a:xfrm>
              <a:off x="576897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7" name="Rectangle 29"/>
            <p:cNvSpPr>
              <a:spLocks noChangeArrowheads="1"/>
            </p:cNvSpPr>
            <p:nvPr/>
          </p:nvSpPr>
          <p:spPr bwMode="auto">
            <a:xfrm>
              <a:off x="580072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8" name="Rectangle 30"/>
            <p:cNvSpPr>
              <a:spLocks noChangeArrowheads="1"/>
            </p:cNvSpPr>
            <p:nvPr/>
          </p:nvSpPr>
          <p:spPr bwMode="auto">
            <a:xfrm>
              <a:off x="583247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9" name="Rectangle 31"/>
            <p:cNvSpPr>
              <a:spLocks noChangeArrowheads="1"/>
            </p:cNvSpPr>
            <p:nvPr/>
          </p:nvSpPr>
          <p:spPr bwMode="auto">
            <a:xfrm>
              <a:off x="586422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0" name="Rectangle 32"/>
            <p:cNvSpPr>
              <a:spLocks noChangeArrowheads="1"/>
            </p:cNvSpPr>
            <p:nvPr/>
          </p:nvSpPr>
          <p:spPr bwMode="auto">
            <a:xfrm>
              <a:off x="5892801" y="2982913"/>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1" name="Oval 33"/>
            <p:cNvSpPr>
              <a:spLocks noChangeArrowheads="1"/>
            </p:cNvSpPr>
            <p:nvPr/>
          </p:nvSpPr>
          <p:spPr bwMode="auto">
            <a:xfrm>
              <a:off x="6181726" y="30114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2" name="Rectangle 34"/>
            <p:cNvSpPr>
              <a:spLocks noChangeArrowheads="1"/>
            </p:cNvSpPr>
            <p:nvPr/>
          </p:nvSpPr>
          <p:spPr bwMode="auto">
            <a:xfrm>
              <a:off x="5718176" y="3140076"/>
              <a:ext cx="546100" cy="138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3" name="Rectangle 35"/>
            <p:cNvSpPr>
              <a:spLocks noChangeArrowheads="1"/>
            </p:cNvSpPr>
            <p:nvPr/>
          </p:nvSpPr>
          <p:spPr bwMode="auto">
            <a:xfrm>
              <a:off x="5740401"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4" name="Rectangle 36"/>
            <p:cNvSpPr>
              <a:spLocks noChangeArrowheads="1"/>
            </p:cNvSpPr>
            <p:nvPr/>
          </p:nvSpPr>
          <p:spPr bwMode="auto">
            <a:xfrm>
              <a:off x="576897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5" name="Rectangle 37"/>
            <p:cNvSpPr>
              <a:spLocks noChangeArrowheads="1"/>
            </p:cNvSpPr>
            <p:nvPr/>
          </p:nvSpPr>
          <p:spPr bwMode="auto">
            <a:xfrm>
              <a:off x="580072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6" name="Rectangle 38"/>
            <p:cNvSpPr>
              <a:spLocks noChangeArrowheads="1"/>
            </p:cNvSpPr>
            <p:nvPr/>
          </p:nvSpPr>
          <p:spPr bwMode="auto">
            <a:xfrm>
              <a:off x="583247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7" name="Rectangle 39"/>
            <p:cNvSpPr>
              <a:spLocks noChangeArrowheads="1"/>
            </p:cNvSpPr>
            <p:nvPr/>
          </p:nvSpPr>
          <p:spPr bwMode="auto">
            <a:xfrm>
              <a:off x="586422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8" name="Rectangle 40"/>
            <p:cNvSpPr>
              <a:spLocks noChangeArrowheads="1"/>
            </p:cNvSpPr>
            <p:nvPr/>
          </p:nvSpPr>
          <p:spPr bwMode="auto">
            <a:xfrm>
              <a:off x="5892801" y="3160713"/>
              <a:ext cx="19050"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9" name="Oval 41"/>
            <p:cNvSpPr>
              <a:spLocks noChangeArrowheads="1"/>
            </p:cNvSpPr>
            <p:nvPr/>
          </p:nvSpPr>
          <p:spPr bwMode="auto">
            <a:xfrm>
              <a:off x="6181726" y="318928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0" name="Rectangle 42"/>
            <p:cNvSpPr>
              <a:spLocks noChangeArrowheads="1"/>
            </p:cNvSpPr>
            <p:nvPr/>
          </p:nvSpPr>
          <p:spPr bwMode="auto">
            <a:xfrm>
              <a:off x="5718176" y="33178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1" name="Rectangle 43"/>
            <p:cNvSpPr>
              <a:spLocks noChangeArrowheads="1"/>
            </p:cNvSpPr>
            <p:nvPr/>
          </p:nvSpPr>
          <p:spPr bwMode="auto">
            <a:xfrm>
              <a:off x="5740401"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2" name="Rectangle 44"/>
            <p:cNvSpPr>
              <a:spLocks noChangeArrowheads="1"/>
            </p:cNvSpPr>
            <p:nvPr/>
          </p:nvSpPr>
          <p:spPr bwMode="auto">
            <a:xfrm>
              <a:off x="576897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3" name="Rectangle 45"/>
            <p:cNvSpPr>
              <a:spLocks noChangeArrowheads="1"/>
            </p:cNvSpPr>
            <p:nvPr/>
          </p:nvSpPr>
          <p:spPr bwMode="auto">
            <a:xfrm>
              <a:off x="580072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4" name="Rectangle 46"/>
            <p:cNvSpPr>
              <a:spLocks noChangeArrowheads="1"/>
            </p:cNvSpPr>
            <p:nvPr/>
          </p:nvSpPr>
          <p:spPr bwMode="auto">
            <a:xfrm>
              <a:off x="583247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5" name="Rectangle 47"/>
            <p:cNvSpPr>
              <a:spLocks noChangeArrowheads="1"/>
            </p:cNvSpPr>
            <p:nvPr/>
          </p:nvSpPr>
          <p:spPr bwMode="auto">
            <a:xfrm>
              <a:off x="586422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6" name="Rectangle 48"/>
            <p:cNvSpPr>
              <a:spLocks noChangeArrowheads="1"/>
            </p:cNvSpPr>
            <p:nvPr/>
          </p:nvSpPr>
          <p:spPr bwMode="auto">
            <a:xfrm>
              <a:off x="5892801" y="3343276"/>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7" name="Oval 49"/>
            <p:cNvSpPr>
              <a:spLocks noChangeArrowheads="1"/>
            </p:cNvSpPr>
            <p:nvPr/>
          </p:nvSpPr>
          <p:spPr bwMode="auto">
            <a:xfrm>
              <a:off x="6181726" y="3371851"/>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8" name="Rectangle 50"/>
            <p:cNvSpPr>
              <a:spLocks noChangeArrowheads="1"/>
            </p:cNvSpPr>
            <p:nvPr/>
          </p:nvSpPr>
          <p:spPr bwMode="auto">
            <a:xfrm>
              <a:off x="5718176" y="34956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9" name="Rectangle 51"/>
            <p:cNvSpPr>
              <a:spLocks noChangeArrowheads="1"/>
            </p:cNvSpPr>
            <p:nvPr/>
          </p:nvSpPr>
          <p:spPr bwMode="auto">
            <a:xfrm>
              <a:off x="5740401"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0" name="Rectangle 52"/>
            <p:cNvSpPr>
              <a:spLocks noChangeArrowheads="1"/>
            </p:cNvSpPr>
            <p:nvPr/>
          </p:nvSpPr>
          <p:spPr bwMode="auto">
            <a:xfrm>
              <a:off x="576897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1" name="Rectangle 53"/>
            <p:cNvSpPr>
              <a:spLocks noChangeArrowheads="1"/>
            </p:cNvSpPr>
            <p:nvPr/>
          </p:nvSpPr>
          <p:spPr bwMode="auto">
            <a:xfrm>
              <a:off x="580072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2" name="Rectangle 54"/>
            <p:cNvSpPr>
              <a:spLocks noChangeArrowheads="1"/>
            </p:cNvSpPr>
            <p:nvPr/>
          </p:nvSpPr>
          <p:spPr bwMode="auto">
            <a:xfrm>
              <a:off x="583247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3" name="Rectangle 55"/>
            <p:cNvSpPr>
              <a:spLocks noChangeArrowheads="1"/>
            </p:cNvSpPr>
            <p:nvPr/>
          </p:nvSpPr>
          <p:spPr bwMode="auto">
            <a:xfrm>
              <a:off x="586422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4" name="Rectangle 56"/>
            <p:cNvSpPr>
              <a:spLocks noChangeArrowheads="1"/>
            </p:cNvSpPr>
            <p:nvPr/>
          </p:nvSpPr>
          <p:spPr bwMode="auto">
            <a:xfrm>
              <a:off x="5892801" y="352107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5" name="Oval 57"/>
            <p:cNvSpPr>
              <a:spLocks noChangeArrowheads="1"/>
            </p:cNvSpPr>
            <p:nvPr/>
          </p:nvSpPr>
          <p:spPr bwMode="auto">
            <a:xfrm>
              <a:off x="6181726" y="354965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6" name="Rectangle 58"/>
            <p:cNvSpPr>
              <a:spLocks noChangeArrowheads="1"/>
            </p:cNvSpPr>
            <p:nvPr/>
          </p:nvSpPr>
          <p:spPr bwMode="auto">
            <a:xfrm>
              <a:off x="5718176" y="367506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7" name="Rectangle 59"/>
            <p:cNvSpPr>
              <a:spLocks noChangeArrowheads="1"/>
            </p:cNvSpPr>
            <p:nvPr/>
          </p:nvSpPr>
          <p:spPr bwMode="auto">
            <a:xfrm>
              <a:off x="5740401"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8" name="Rectangle 60"/>
            <p:cNvSpPr>
              <a:spLocks noChangeArrowheads="1"/>
            </p:cNvSpPr>
            <p:nvPr/>
          </p:nvSpPr>
          <p:spPr bwMode="auto">
            <a:xfrm>
              <a:off x="576897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9" name="Rectangle 61"/>
            <p:cNvSpPr>
              <a:spLocks noChangeArrowheads="1"/>
            </p:cNvSpPr>
            <p:nvPr/>
          </p:nvSpPr>
          <p:spPr bwMode="auto">
            <a:xfrm>
              <a:off x="580072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0" name="Rectangle 62"/>
            <p:cNvSpPr>
              <a:spLocks noChangeArrowheads="1"/>
            </p:cNvSpPr>
            <p:nvPr/>
          </p:nvSpPr>
          <p:spPr bwMode="auto">
            <a:xfrm>
              <a:off x="583247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1" name="Rectangle 63"/>
            <p:cNvSpPr>
              <a:spLocks noChangeArrowheads="1"/>
            </p:cNvSpPr>
            <p:nvPr/>
          </p:nvSpPr>
          <p:spPr bwMode="auto">
            <a:xfrm>
              <a:off x="586422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2" name="Rectangle 64"/>
            <p:cNvSpPr>
              <a:spLocks noChangeArrowheads="1"/>
            </p:cNvSpPr>
            <p:nvPr/>
          </p:nvSpPr>
          <p:spPr bwMode="auto">
            <a:xfrm>
              <a:off x="5892801" y="3700463"/>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3" name="Oval 65"/>
            <p:cNvSpPr>
              <a:spLocks noChangeArrowheads="1"/>
            </p:cNvSpPr>
            <p:nvPr/>
          </p:nvSpPr>
          <p:spPr bwMode="auto">
            <a:xfrm>
              <a:off x="6181726" y="372903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4" name="Rectangle 66"/>
            <p:cNvSpPr>
              <a:spLocks noChangeArrowheads="1"/>
            </p:cNvSpPr>
            <p:nvPr/>
          </p:nvSpPr>
          <p:spPr bwMode="auto">
            <a:xfrm>
              <a:off x="6418263" y="2794001"/>
              <a:ext cx="655638" cy="1512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5" name="Rectangle 67"/>
            <p:cNvSpPr>
              <a:spLocks noChangeArrowheads="1"/>
            </p:cNvSpPr>
            <p:nvPr/>
          </p:nvSpPr>
          <p:spPr bwMode="auto">
            <a:xfrm>
              <a:off x="6464301" y="2832101"/>
              <a:ext cx="563563" cy="13811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6" name="Rectangle 68"/>
            <p:cNvSpPr>
              <a:spLocks noChangeArrowheads="1"/>
            </p:cNvSpPr>
            <p:nvPr/>
          </p:nvSpPr>
          <p:spPr bwMode="auto">
            <a:xfrm>
              <a:off x="6499226" y="28717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7" name="Rectangle 69"/>
            <p:cNvSpPr>
              <a:spLocks noChangeArrowheads="1"/>
            </p:cNvSpPr>
            <p:nvPr/>
          </p:nvSpPr>
          <p:spPr bwMode="auto">
            <a:xfrm>
              <a:off x="6521451"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8" name="Rectangle 70"/>
            <p:cNvSpPr>
              <a:spLocks noChangeArrowheads="1"/>
            </p:cNvSpPr>
            <p:nvPr/>
          </p:nvSpPr>
          <p:spPr bwMode="auto">
            <a:xfrm>
              <a:off x="655002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9" name="Rectangle 71"/>
            <p:cNvSpPr>
              <a:spLocks noChangeArrowheads="1"/>
            </p:cNvSpPr>
            <p:nvPr/>
          </p:nvSpPr>
          <p:spPr bwMode="auto">
            <a:xfrm>
              <a:off x="658177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0" name="Rectangle 72"/>
            <p:cNvSpPr>
              <a:spLocks noChangeArrowheads="1"/>
            </p:cNvSpPr>
            <p:nvPr/>
          </p:nvSpPr>
          <p:spPr bwMode="auto">
            <a:xfrm>
              <a:off x="6613526"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1" name="Rectangle 73"/>
            <p:cNvSpPr>
              <a:spLocks noChangeArrowheads="1"/>
            </p:cNvSpPr>
            <p:nvPr/>
          </p:nvSpPr>
          <p:spPr bwMode="auto">
            <a:xfrm>
              <a:off x="6646863"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2" name="Rectangle 74"/>
            <p:cNvSpPr>
              <a:spLocks noChangeArrowheads="1"/>
            </p:cNvSpPr>
            <p:nvPr/>
          </p:nvSpPr>
          <p:spPr bwMode="auto">
            <a:xfrm>
              <a:off x="6675438"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3" name="Oval 75"/>
            <p:cNvSpPr>
              <a:spLocks noChangeArrowheads="1"/>
            </p:cNvSpPr>
            <p:nvPr/>
          </p:nvSpPr>
          <p:spPr bwMode="auto">
            <a:xfrm>
              <a:off x="6910388" y="292576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4" name="Rectangle 76"/>
            <p:cNvSpPr>
              <a:spLocks noChangeArrowheads="1"/>
            </p:cNvSpPr>
            <p:nvPr/>
          </p:nvSpPr>
          <p:spPr bwMode="auto">
            <a:xfrm>
              <a:off x="6499226" y="30495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5" name="Rectangle 77"/>
            <p:cNvSpPr>
              <a:spLocks noChangeArrowheads="1"/>
            </p:cNvSpPr>
            <p:nvPr/>
          </p:nvSpPr>
          <p:spPr bwMode="auto">
            <a:xfrm>
              <a:off x="6521451"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6" name="Rectangle 78"/>
            <p:cNvSpPr>
              <a:spLocks noChangeArrowheads="1"/>
            </p:cNvSpPr>
            <p:nvPr/>
          </p:nvSpPr>
          <p:spPr bwMode="auto">
            <a:xfrm>
              <a:off x="655002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7" name="Rectangle 79"/>
            <p:cNvSpPr>
              <a:spLocks noChangeArrowheads="1"/>
            </p:cNvSpPr>
            <p:nvPr/>
          </p:nvSpPr>
          <p:spPr bwMode="auto">
            <a:xfrm>
              <a:off x="658177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8" name="Rectangle 80"/>
            <p:cNvSpPr>
              <a:spLocks noChangeArrowheads="1"/>
            </p:cNvSpPr>
            <p:nvPr/>
          </p:nvSpPr>
          <p:spPr bwMode="auto">
            <a:xfrm>
              <a:off x="6613526"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9" name="Rectangle 81"/>
            <p:cNvSpPr>
              <a:spLocks noChangeArrowheads="1"/>
            </p:cNvSpPr>
            <p:nvPr/>
          </p:nvSpPr>
          <p:spPr bwMode="auto">
            <a:xfrm>
              <a:off x="6646863"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0" name="Rectangle 82"/>
            <p:cNvSpPr>
              <a:spLocks noChangeArrowheads="1"/>
            </p:cNvSpPr>
            <p:nvPr/>
          </p:nvSpPr>
          <p:spPr bwMode="auto">
            <a:xfrm>
              <a:off x="6675438"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1" name="Oval 83"/>
            <p:cNvSpPr>
              <a:spLocks noChangeArrowheads="1"/>
            </p:cNvSpPr>
            <p:nvPr/>
          </p:nvSpPr>
          <p:spPr bwMode="auto">
            <a:xfrm>
              <a:off x="6910388" y="3103563"/>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2" name="Rectangle 84"/>
            <p:cNvSpPr>
              <a:spLocks noChangeArrowheads="1"/>
            </p:cNvSpPr>
            <p:nvPr/>
          </p:nvSpPr>
          <p:spPr bwMode="auto">
            <a:xfrm>
              <a:off x="6499226" y="32321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3" name="Rectangle 85"/>
            <p:cNvSpPr>
              <a:spLocks noChangeArrowheads="1"/>
            </p:cNvSpPr>
            <p:nvPr/>
          </p:nvSpPr>
          <p:spPr bwMode="auto">
            <a:xfrm>
              <a:off x="6521451"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4" name="Rectangle 86"/>
            <p:cNvSpPr>
              <a:spLocks noChangeArrowheads="1"/>
            </p:cNvSpPr>
            <p:nvPr/>
          </p:nvSpPr>
          <p:spPr bwMode="auto">
            <a:xfrm>
              <a:off x="655002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5" name="Rectangle 87"/>
            <p:cNvSpPr>
              <a:spLocks noChangeArrowheads="1"/>
            </p:cNvSpPr>
            <p:nvPr/>
          </p:nvSpPr>
          <p:spPr bwMode="auto">
            <a:xfrm>
              <a:off x="658177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6" name="Rectangle 88"/>
            <p:cNvSpPr>
              <a:spLocks noChangeArrowheads="1"/>
            </p:cNvSpPr>
            <p:nvPr/>
          </p:nvSpPr>
          <p:spPr bwMode="auto">
            <a:xfrm>
              <a:off x="6613526"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7" name="Rectangle 89"/>
            <p:cNvSpPr>
              <a:spLocks noChangeArrowheads="1"/>
            </p:cNvSpPr>
            <p:nvPr/>
          </p:nvSpPr>
          <p:spPr bwMode="auto">
            <a:xfrm>
              <a:off x="6646863"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8" name="Rectangle 90"/>
            <p:cNvSpPr>
              <a:spLocks noChangeArrowheads="1"/>
            </p:cNvSpPr>
            <p:nvPr/>
          </p:nvSpPr>
          <p:spPr bwMode="auto">
            <a:xfrm>
              <a:off x="6675438"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9" name="Oval 91"/>
            <p:cNvSpPr>
              <a:spLocks noChangeArrowheads="1"/>
            </p:cNvSpPr>
            <p:nvPr/>
          </p:nvSpPr>
          <p:spPr bwMode="auto">
            <a:xfrm>
              <a:off x="6910388" y="3286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0" name="Rectangle 92"/>
            <p:cNvSpPr>
              <a:spLocks noChangeArrowheads="1"/>
            </p:cNvSpPr>
            <p:nvPr/>
          </p:nvSpPr>
          <p:spPr bwMode="auto">
            <a:xfrm>
              <a:off x="6499226" y="34099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1" name="Rectangle 93"/>
            <p:cNvSpPr>
              <a:spLocks noChangeArrowheads="1"/>
            </p:cNvSpPr>
            <p:nvPr/>
          </p:nvSpPr>
          <p:spPr bwMode="auto">
            <a:xfrm>
              <a:off x="6521451"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2" name="Rectangle 94"/>
            <p:cNvSpPr>
              <a:spLocks noChangeArrowheads="1"/>
            </p:cNvSpPr>
            <p:nvPr/>
          </p:nvSpPr>
          <p:spPr bwMode="auto">
            <a:xfrm>
              <a:off x="655002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3" name="Rectangle 95"/>
            <p:cNvSpPr>
              <a:spLocks noChangeArrowheads="1"/>
            </p:cNvSpPr>
            <p:nvPr/>
          </p:nvSpPr>
          <p:spPr bwMode="auto">
            <a:xfrm>
              <a:off x="658177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4" name="Rectangle 96"/>
            <p:cNvSpPr>
              <a:spLocks noChangeArrowheads="1"/>
            </p:cNvSpPr>
            <p:nvPr/>
          </p:nvSpPr>
          <p:spPr bwMode="auto">
            <a:xfrm>
              <a:off x="6613526"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5" name="Rectangle 97"/>
            <p:cNvSpPr>
              <a:spLocks noChangeArrowheads="1"/>
            </p:cNvSpPr>
            <p:nvPr/>
          </p:nvSpPr>
          <p:spPr bwMode="auto">
            <a:xfrm>
              <a:off x="6646863"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6" name="Rectangle 98"/>
            <p:cNvSpPr>
              <a:spLocks noChangeArrowheads="1"/>
            </p:cNvSpPr>
            <p:nvPr/>
          </p:nvSpPr>
          <p:spPr bwMode="auto">
            <a:xfrm>
              <a:off x="6675438"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7" name="Oval 99"/>
            <p:cNvSpPr>
              <a:spLocks noChangeArrowheads="1"/>
            </p:cNvSpPr>
            <p:nvPr/>
          </p:nvSpPr>
          <p:spPr bwMode="auto">
            <a:xfrm>
              <a:off x="6910388" y="3463926"/>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8" name="Rectangle 100"/>
            <p:cNvSpPr>
              <a:spLocks noChangeArrowheads="1"/>
            </p:cNvSpPr>
            <p:nvPr/>
          </p:nvSpPr>
          <p:spPr bwMode="auto">
            <a:xfrm>
              <a:off x="6499226" y="358933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9" name="Rectangle 101"/>
            <p:cNvSpPr>
              <a:spLocks noChangeArrowheads="1"/>
            </p:cNvSpPr>
            <p:nvPr/>
          </p:nvSpPr>
          <p:spPr bwMode="auto">
            <a:xfrm>
              <a:off x="6521451"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0" name="Rectangle 102"/>
            <p:cNvSpPr>
              <a:spLocks noChangeArrowheads="1"/>
            </p:cNvSpPr>
            <p:nvPr/>
          </p:nvSpPr>
          <p:spPr bwMode="auto">
            <a:xfrm>
              <a:off x="655002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1" name="Rectangle 103"/>
            <p:cNvSpPr>
              <a:spLocks noChangeArrowheads="1"/>
            </p:cNvSpPr>
            <p:nvPr/>
          </p:nvSpPr>
          <p:spPr bwMode="auto">
            <a:xfrm>
              <a:off x="658177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2" name="Rectangle 104"/>
            <p:cNvSpPr>
              <a:spLocks noChangeArrowheads="1"/>
            </p:cNvSpPr>
            <p:nvPr/>
          </p:nvSpPr>
          <p:spPr bwMode="auto">
            <a:xfrm>
              <a:off x="6613526"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3" name="Rectangle 105"/>
            <p:cNvSpPr>
              <a:spLocks noChangeArrowheads="1"/>
            </p:cNvSpPr>
            <p:nvPr/>
          </p:nvSpPr>
          <p:spPr bwMode="auto">
            <a:xfrm>
              <a:off x="6646863"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4" name="Rectangle 106"/>
            <p:cNvSpPr>
              <a:spLocks noChangeArrowheads="1"/>
            </p:cNvSpPr>
            <p:nvPr/>
          </p:nvSpPr>
          <p:spPr bwMode="auto">
            <a:xfrm>
              <a:off x="6675438"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5" name="Oval 107"/>
            <p:cNvSpPr>
              <a:spLocks noChangeArrowheads="1"/>
            </p:cNvSpPr>
            <p:nvPr/>
          </p:nvSpPr>
          <p:spPr bwMode="auto">
            <a:xfrm>
              <a:off x="6910388" y="36433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6" name="Rectangle 108"/>
            <p:cNvSpPr>
              <a:spLocks noChangeArrowheads="1"/>
            </p:cNvSpPr>
            <p:nvPr/>
          </p:nvSpPr>
          <p:spPr bwMode="auto">
            <a:xfrm>
              <a:off x="6499226" y="3771901"/>
              <a:ext cx="493713"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2" name="Rectangle 124"/>
            <p:cNvSpPr>
              <a:spLocks noChangeArrowheads="1"/>
            </p:cNvSpPr>
            <p:nvPr/>
          </p:nvSpPr>
          <p:spPr bwMode="auto">
            <a:xfrm>
              <a:off x="6418263" y="2257426"/>
              <a:ext cx="481013" cy="4937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3" name="Rectangle 125"/>
            <p:cNvSpPr>
              <a:spLocks noChangeArrowheads="1"/>
            </p:cNvSpPr>
            <p:nvPr/>
          </p:nvSpPr>
          <p:spPr bwMode="auto">
            <a:xfrm>
              <a:off x="6453188" y="2286001"/>
              <a:ext cx="411163" cy="396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4" name="Rectangle 126"/>
            <p:cNvSpPr>
              <a:spLocks noChangeArrowheads="1"/>
            </p:cNvSpPr>
            <p:nvPr/>
          </p:nvSpPr>
          <p:spPr bwMode="auto">
            <a:xfrm>
              <a:off x="6481763" y="2314576"/>
              <a:ext cx="354013" cy="3365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5" name="Rectangle 127"/>
            <p:cNvSpPr>
              <a:spLocks noChangeArrowheads="1"/>
            </p:cNvSpPr>
            <p:nvPr/>
          </p:nvSpPr>
          <p:spPr bwMode="auto">
            <a:xfrm>
              <a:off x="6496051"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6" name="Rectangle 128"/>
            <p:cNvSpPr>
              <a:spLocks noChangeArrowheads="1"/>
            </p:cNvSpPr>
            <p:nvPr/>
          </p:nvSpPr>
          <p:spPr bwMode="auto">
            <a:xfrm>
              <a:off x="6521451"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7" name="Rectangle 129"/>
            <p:cNvSpPr>
              <a:spLocks noChangeArrowheads="1"/>
            </p:cNvSpPr>
            <p:nvPr/>
          </p:nvSpPr>
          <p:spPr bwMode="auto">
            <a:xfrm>
              <a:off x="6546851" y="2336801"/>
              <a:ext cx="9525"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8" name="Rectangle 130"/>
            <p:cNvSpPr>
              <a:spLocks noChangeArrowheads="1"/>
            </p:cNvSpPr>
            <p:nvPr/>
          </p:nvSpPr>
          <p:spPr bwMode="auto">
            <a:xfrm>
              <a:off x="6570663"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9" name="Rectangle 131"/>
            <p:cNvSpPr>
              <a:spLocks noChangeArrowheads="1"/>
            </p:cNvSpPr>
            <p:nvPr/>
          </p:nvSpPr>
          <p:spPr bwMode="auto">
            <a:xfrm>
              <a:off x="65928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0" name="Rectangle 132"/>
            <p:cNvSpPr>
              <a:spLocks noChangeArrowheads="1"/>
            </p:cNvSpPr>
            <p:nvPr/>
          </p:nvSpPr>
          <p:spPr bwMode="auto">
            <a:xfrm>
              <a:off x="66182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1" name="Oval 133"/>
            <p:cNvSpPr>
              <a:spLocks noChangeArrowheads="1"/>
            </p:cNvSpPr>
            <p:nvPr/>
          </p:nvSpPr>
          <p:spPr bwMode="auto">
            <a:xfrm>
              <a:off x="6770688" y="2357438"/>
              <a:ext cx="28575" cy="285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2" name="Rectangle 134"/>
            <p:cNvSpPr>
              <a:spLocks noChangeArrowheads="1"/>
            </p:cNvSpPr>
            <p:nvPr/>
          </p:nvSpPr>
          <p:spPr bwMode="auto">
            <a:xfrm>
              <a:off x="5486401" y="3429001"/>
              <a:ext cx="1620838" cy="1355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3" name="Freeform 135"/>
            <p:cNvSpPr>
              <a:spLocks/>
            </p:cNvSpPr>
            <p:nvPr/>
          </p:nvSpPr>
          <p:spPr bwMode="auto">
            <a:xfrm>
              <a:off x="5454651" y="3481388"/>
              <a:ext cx="1719263" cy="1296988"/>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4" name="Rectangle 136"/>
            <p:cNvSpPr>
              <a:spLocks noChangeArrowheads="1"/>
            </p:cNvSpPr>
            <p:nvPr/>
          </p:nvSpPr>
          <p:spPr bwMode="auto">
            <a:xfrm>
              <a:off x="5492751" y="3524251"/>
              <a:ext cx="1638300" cy="9207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5" name="Freeform 137"/>
            <p:cNvSpPr>
              <a:spLocks/>
            </p:cNvSpPr>
            <p:nvPr/>
          </p:nvSpPr>
          <p:spPr bwMode="auto">
            <a:xfrm>
              <a:off x="5535613" y="4260851"/>
              <a:ext cx="800100" cy="184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6" name="Freeform 138"/>
            <p:cNvSpPr>
              <a:spLocks/>
            </p:cNvSpPr>
            <p:nvPr/>
          </p:nvSpPr>
          <p:spPr bwMode="auto">
            <a:xfrm>
              <a:off x="5907088" y="4089401"/>
              <a:ext cx="1223963" cy="355600"/>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7" name="Freeform 139"/>
            <p:cNvSpPr>
              <a:spLocks/>
            </p:cNvSpPr>
            <p:nvPr/>
          </p:nvSpPr>
          <p:spPr bwMode="auto">
            <a:xfrm>
              <a:off x="6375401" y="4289426"/>
              <a:ext cx="669925" cy="155575"/>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0" name="Freeform 152"/>
            <p:cNvSpPr>
              <a:spLocks/>
            </p:cNvSpPr>
            <p:nvPr/>
          </p:nvSpPr>
          <p:spPr bwMode="auto">
            <a:xfrm>
              <a:off x="6892926" y="4821238"/>
              <a:ext cx="177800" cy="88900"/>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1" name="Freeform 153"/>
            <p:cNvSpPr>
              <a:spLocks/>
            </p:cNvSpPr>
            <p:nvPr/>
          </p:nvSpPr>
          <p:spPr bwMode="auto">
            <a:xfrm>
              <a:off x="5492751" y="4813301"/>
              <a:ext cx="1339850" cy="93663"/>
            </a:xfrm>
            <a:custGeom>
              <a:avLst/>
              <a:gdLst>
                <a:gd name="T0" fmla="*/ 844 w 844"/>
                <a:gd name="T1" fmla="*/ 59 h 59"/>
                <a:gd name="T2" fmla="*/ 0 w 844"/>
                <a:gd name="T3" fmla="*/ 59 h 59"/>
                <a:gd name="T4" fmla="*/ 0 w 844"/>
                <a:gd name="T5" fmla="*/ 34 h 59"/>
                <a:gd name="T6" fmla="*/ 88 w 844"/>
                <a:gd name="T7" fmla="*/ 0 h 59"/>
                <a:gd name="T8" fmla="*/ 758 w 844"/>
                <a:gd name="T9" fmla="*/ 0 h 59"/>
                <a:gd name="T10" fmla="*/ 844 w 844"/>
                <a:gd name="T11" fmla="*/ 34 h 59"/>
                <a:gd name="T12" fmla="*/ 844 w 844"/>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844" h="59">
                  <a:moveTo>
                    <a:pt x="844" y="59"/>
                  </a:moveTo>
                  <a:lnTo>
                    <a:pt x="0" y="59"/>
                  </a:lnTo>
                  <a:lnTo>
                    <a:pt x="0" y="34"/>
                  </a:lnTo>
                  <a:lnTo>
                    <a:pt x="88" y="0"/>
                  </a:lnTo>
                  <a:lnTo>
                    <a:pt x="758" y="0"/>
                  </a:lnTo>
                  <a:lnTo>
                    <a:pt x="844" y="34"/>
                  </a:lnTo>
                  <a:lnTo>
                    <a:pt x="844" y="5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2" name="Freeform 154"/>
            <p:cNvSpPr>
              <a:spLocks/>
            </p:cNvSpPr>
            <p:nvPr/>
          </p:nvSpPr>
          <p:spPr bwMode="auto">
            <a:xfrm>
              <a:off x="6538913" y="4756151"/>
              <a:ext cx="446088" cy="131763"/>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3" name="Freeform 155"/>
            <p:cNvSpPr>
              <a:spLocks/>
            </p:cNvSpPr>
            <p:nvPr/>
          </p:nvSpPr>
          <p:spPr bwMode="auto">
            <a:xfrm>
              <a:off x="5772151"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4" name="Freeform 156"/>
            <p:cNvSpPr>
              <a:spLocks/>
            </p:cNvSpPr>
            <p:nvPr/>
          </p:nvSpPr>
          <p:spPr bwMode="auto">
            <a:xfrm>
              <a:off x="6264276" y="3435351"/>
              <a:ext cx="136525" cy="68263"/>
            </a:xfrm>
            <a:custGeom>
              <a:avLst/>
              <a:gdLst>
                <a:gd name="T0" fmla="*/ 19 w 38"/>
                <a:gd name="T1" fmla="*/ 0 h 19"/>
                <a:gd name="T2" fmla="*/ 0 w 38"/>
                <a:gd name="T3" fmla="*/ 19 h 19"/>
                <a:gd name="T4" fmla="*/ 38 w 38"/>
                <a:gd name="T5" fmla="*/ 19 h 19"/>
                <a:gd name="T6" fmla="*/ 19 w 38"/>
                <a:gd name="T7" fmla="*/ 0 h 19"/>
              </a:gdLst>
              <a:ahLst/>
              <a:cxnLst>
                <a:cxn ang="0">
                  <a:pos x="T0" y="T1"/>
                </a:cxn>
                <a:cxn ang="0">
                  <a:pos x="T2" y="T3"/>
                </a:cxn>
                <a:cxn ang="0">
                  <a:pos x="T4" y="T5"/>
                </a:cxn>
                <a:cxn ang="0">
                  <a:pos x="T6" y="T7"/>
                </a:cxn>
              </a:cxnLst>
              <a:rect l="0" t="0" r="r" b="b"/>
              <a:pathLst>
                <a:path w="38" h="19">
                  <a:moveTo>
                    <a:pt x="19" y="0"/>
                  </a:moveTo>
                  <a:cubicBezTo>
                    <a:pt x="8" y="0"/>
                    <a:pt x="0" y="9"/>
                    <a:pt x="0" y="19"/>
                  </a:cubicBezTo>
                  <a:cubicBezTo>
                    <a:pt x="38" y="19"/>
                    <a:pt x="38" y="19"/>
                    <a:pt x="38" y="19"/>
                  </a:cubicBezTo>
                  <a:cubicBezTo>
                    <a:pt x="38"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5" name="Freeform 157"/>
            <p:cNvSpPr>
              <a:spLocks/>
            </p:cNvSpPr>
            <p:nvPr/>
          </p:nvSpPr>
          <p:spPr bwMode="auto">
            <a:xfrm>
              <a:off x="6753226"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6" name="Freeform 158"/>
            <p:cNvSpPr>
              <a:spLocks/>
            </p:cNvSpPr>
            <p:nvPr/>
          </p:nvSpPr>
          <p:spPr bwMode="auto">
            <a:xfrm>
              <a:off x="5900738" y="2403476"/>
              <a:ext cx="177800" cy="9048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7" name="Freeform 159"/>
            <p:cNvSpPr>
              <a:spLocks/>
            </p:cNvSpPr>
            <p:nvPr/>
          </p:nvSpPr>
          <p:spPr bwMode="auto">
            <a:xfrm>
              <a:off x="6599238" y="2197101"/>
              <a:ext cx="119063" cy="60325"/>
            </a:xfrm>
            <a:custGeom>
              <a:avLst/>
              <a:gdLst>
                <a:gd name="T0" fmla="*/ 16 w 33"/>
                <a:gd name="T1" fmla="*/ 0 h 17"/>
                <a:gd name="T2" fmla="*/ 0 w 33"/>
                <a:gd name="T3" fmla="*/ 17 h 17"/>
                <a:gd name="T4" fmla="*/ 33 w 33"/>
                <a:gd name="T5" fmla="*/ 17 h 17"/>
                <a:gd name="T6" fmla="*/ 16 w 33"/>
                <a:gd name="T7" fmla="*/ 0 h 17"/>
              </a:gdLst>
              <a:ahLst/>
              <a:cxnLst>
                <a:cxn ang="0">
                  <a:pos x="T0" y="T1"/>
                </a:cxn>
                <a:cxn ang="0">
                  <a:pos x="T2" y="T3"/>
                </a:cxn>
                <a:cxn ang="0">
                  <a:pos x="T4" y="T5"/>
                </a:cxn>
                <a:cxn ang="0">
                  <a:pos x="T6" y="T7"/>
                </a:cxn>
              </a:cxnLst>
              <a:rect l="0" t="0" r="r" b="b"/>
              <a:pathLst>
                <a:path w="33" h="17">
                  <a:moveTo>
                    <a:pt x="16" y="0"/>
                  </a:moveTo>
                  <a:cubicBezTo>
                    <a:pt x="8" y="0"/>
                    <a:pt x="0" y="8"/>
                    <a:pt x="0" y="17"/>
                  </a:cubicBezTo>
                  <a:cubicBezTo>
                    <a:pt x="33" y="17"/>
                    <a:pt x="33" y="17"/>
                    <a:pt x="33" y="17"/>
                  </a:cubicBezTo>
                  <a:cubicBezTo>
                    <a:pt x="33" y="8"/>
                    <a:pt x="25" y="0"/>
                    <a:pt x="1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8" name="Freeform 160"/>
            <p:cNvSpPr>
              <a:spLocks/>
            </p:cNvSpPr>
            <p:nvPr/>
          </p:nvSpPr>
          <p:spPr bwMode="auto">
            <a:xfrm>
              <a:off x="6956426" y="2736851"/>
              <a:ext cx="117475" cy="5715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8"/>
                    <a:pt x="0" y="16"/>
                  </a:cubicBezTo>
                  <a:cubicBezTo>
                    <a:pt x="33" y="16"/>
                    <a:pt x="33" y="16"/>
                    <a:pt x="33" y="16"/>
                  </a:cubicBezTo>
                  <a:cubicBezTo>
                    <a:pt x="33" y="8"/>
                    <a:pt x="25" y="0"/>
                    <a:pt x="1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9" name="Freeform 161"/>
            <p:cNvSpPr>
              <a:spLocks/>
            </p:cNvSpPr>
            <p:nvPr/>
          </p:nvSpPr>
          <p:spPr bwMode="auto">
            <a:xfrm>
              <a:off x="5446713" y="2379663"/>
              <a:ext cx="560388" cy="1101725"/>
            </a:xfrm>
            <a:custGeom>
              <a:avLst/>
              <a:gdLst>
                <a:gd name="T0" fmla="*/ 110 w 157"/>
                <a:gd name="T1" fmla="*/ 309 h 309"/>
                <a:gd name="T2" fmla="*/ 107 w 157"/>
                <a:gd name="T3" fmla="*/ 307 h 309"/>
                <a:gd name="T4" fmla="*/ 55 w 157"/>
                <a:gd name="T5" fmla="*/ 24 h 309"/>
                <a:gd name="T6" fmla="*/ 154 w 157"/>
                <a:gd name="T7" fmla="*/ 16 h 309"/>
                <a:gd name="T8" fmla="*/ 156 w 157"/>
                <a:gd name="T9" fmla="*/ 21 h 309"/>
                <a:gd name="T10" fmla="*/ 151 w 157"/>
                <a:gd name="T11" fmla="*/ 23 h 309"/>
                <a:gd name="T12" fmla="*/ 61 w 157"/>
                <a:gd name="T13" fmla="*/ 29 h 309"/>
                <a:gd name="T14" fmla="*/ 114 w 157"/>
                <a:gd name="T15" fmla="*/ 304 h 309"/>
                <a:gd name="T16" fmla="*/ 112 w 157"/>
                <a:gd name="T17" fmla="*/ 309 h 309"/>
                <a:gd name="T18" fmla="*/ 110 w 157"/>
                <a:gd name="T19"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309">
                  <a:moveTo>
                    <a:pt x="110" y="309"/>
                  </a:moveTo>
                  <a:cubicBezTo>
                    <a:pt x="109" y="309"/>
                    <a:pt x="108" y="309"/>
                    <a:pt x="107" y="307"/>
                  </a:cubicBezTo>
                  <a:cubicBezTo>
                    <a:pt x="103" y="298"/>
                    <a:pt x="0" y="87"/>
                    <a:pt x="55" y="24"/>
                  </a:cubicBezTo>
                  <a:cubicBezTo>
                    <a:pt x="74" y="3"/>
                    <a:pt x="107" y="0"/>
                    <a:pt x="154" y="16"/>
                  </a:cubicBezTo>
                  <a:cubicBezTo>
                    <a:pt x="156" y="17"/>
                    <a:pt x="157" y="19"/>
                    <a:pt x="156" y="21"/>
                  </a:cubicBezTo>
                  <a:cubicBezTo>
                    <a:pt x="155" y="23"/>
                    <a:pt x="153" y="24"/>
                    <a:pt x="151" y="23"/>
                  </a:cubicBezTo>
                  <a:cubicBezTo>
                    <a:pt x="108" y="8"/>
                    <a:pt x="77" y="10"/>
                    <a:pt x="61" y="29"/>
                  </a:cubicBezTo>
                  <a:cubicBezTo>
                    <a:pt x="9" y="89"/>
                    <a:pt x="113" y="302"/>
                    <a:pt x="114" y="304"/>
                  </a:cubicBezTo>
                  <a:cubicBezTo>
                    <a:pt x="115" y="306"/>
                    <a:pt x="114" y="308"/>
                    <a:pt x="112" y="309"/>
                  </a:cubicBezTo>
                  <a:cubicBezTo>
                    <a:pt x="112" y="309"/>
                    <a:pt x="111" y="309"/>
                    <a:pt x="110" y="30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0" name="Freeform 162"/>
            <p:cNvSpPr>
              <a:spLocks/>
            </p:cNvSpPr>
            <p:nvPr/>
          </p:nvSpPr>
          <p:spPr bwMode="auto">
            <a:xfrm>
              <a:off x="6813551" y="2725738"/>
              <a:ext cx="503238" cy="755650"/>
            </a:xfrm>
            <a:custGeom>
              <a:avLst/>
              <a:gdLst>
                <a:gd name="T0" fmla="*/ 5 w 141"/>
                <a:gd name="T1" fmla="*/ 212 h 212"/>
                <a:gd name="T2" fmla="*/ 2 w 141"/>
                <a:gd name="T3" fmla="*/ 212 h 212"/>
                <a:gd name="T4" fmla="*/ 2 w 141"/>
                <a:gd name="T5" fmla="*/ 206 h 212"/>
                <a:gd name="T6" fmla="*/ 108 w 141"/>
                <a:gd name="T7" fmla="*/ 19 h 212"/>
                <a:gd name="T8" fmla="*/ 55 w 141"/>
                <a:gd name="T9" fmla="*/ 18 h 212"/>
                <a:gd name="T10" fmla="*/ 51 w 141"/>
                <a:gd name="T11" fmla="*/ 15 h 212"/>
                <a:gd name="T12" fmla="*/ 53 w 141"/>
                <a:gd name="T13" fmla="*/ 10 h 212"/>
                <a:gd name="T14" fmla="*/ 114 w 141"/>
                <a:gd name="T15" fmla="*/ 14 h 212"/>
                <a:gd name="T16" fmla="*/ 8 w 141"/>
                <a:gd name="T17" fmla="*/ 211 h 212"/>
                <a:gd name="T18" fmla="*/ 5 w 141"/>
                <a:gd name="T19"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212">
                  <a:moveTo>
                    <a:pt x="5" y="212"/>
                  </a:moveTo>
                  <a:cubicBezTo>
                    <a:pt x="4" y="212"/>
                    <a:pt x="3" y="212"/>
                    <a:pt x="2" y="212"/>
                  </a:cubicBezTo>
                  <a:cubicBezTo>
                    <a:pt x="1" y="210"/>
                    <a:pt x="0" y="208"/>
                    <a:pt x="2" y="206"/>
                  </a:cubicBezTo>
                  <a:cubicBezTo>
                    <a:pt x="38" y="164"/>
                    <a:pt x="128" y="49"/>
                    <a:pt x="108" y="19"/>
                  </a:cubicBezTo>
                  <a:cubicBezTo>
                    <a:pt x="102" y="9"/>
                    <a:pt x="84" y="9"/>
                    <a:pt x="55" y="18"/>
                  </a:cubicBezTo>
                  <a:cubicBezTo>
                    <a:pt x="53" y="18"/>
                    <a:pt x="51" y="17"/>
                    <a:pt x="51" y="15"/>
                  </a:cubicBezTo>
                  <a:cubicBezTo>
                    <a:pt x="50" y="13"/>
                    <a:pt x="51" y="11"/>
                    <a:pt x="53" y="10"/>
                  </a:cubicBezTo>
                  <a:cubicBezTo>
                    <a:pt x="86" y="0"/>
                    <a:pt x="106" y="2"/>
                    <a:pt x="114" y="14"/>
                  </a:cubicBezTo>
                  <a:cubicBezTo>
                    <a:pt x="141" y="55"/>
                    <a:pt x="21" y="195"/>
                    <a:pt x="8" y="211"/>
                  </a:cubicBezTo>
                  <a:cubicBezTo>
                    <a:pt x="7" y="212"/>
                    <a:pt x="6" y="212"/>
                    <a:pt x="5" y="21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1" name="Freeform 163"/>
            <p:cNvSpPr>
              <a:spLocks/>
            </p:cNvSpPr>
            <p:nvPr/>
          </p:nvSpPr>
          <p:spPr bwMode="auto">
            <a:xfrm>
              <a:off x="6046788" y="2165351"/>
              <a:ext cx="628650" cy="1316038"/>
            </a:xfrm>
            <a:custGeom>
              <a:avLst/>
              <a:gdLst>
                <a:gd name="T0" fmla="*/ 82 w 176"/>
                <a:gd name="T1" fmla="*/ 369 h 369"/>
                <a:gd name="T2" fmla="*/ 78 w 176"/>
                <a:gd name="T3" fmla="*/ 367 h 369"/>
                <a:gd name="T4" fmla="*/ 76 w 176"/>
                <a:gd name="T5" fmla="*/ 25 h 369"/>
                <a:gd name="T6" fmla="*/ 173 w 176"/>
                <a:gd name="T7" fmla="*/ 14 h 369"/>
                <a:gd name="T8" fmla="*/ 176 w 176"/>
                <a:gd name="T9" fmla="*/ 19 h 369"/>
                <a:gd name="T10" fmla="*/ 171 w 176"/>
                <a:gd name="T11" fmla="*/ 21 h 369"/>
                <a:gd name="T12" fmla="*/ 81 w 176"/>
                <a:gd name="T13" fmla="*/ 31 h 369"/>
                <a:gd name="T14" fmla="*/ 86 w 176"/>
                <a:gd name="T15" fmla="*/ 365 h 369"/>
                <a:gd name="T16" fmla="*/ 83 w 176"/>
                <a:gd name="T17" fmla="*/ 369 h 369"/>
                <a:gd name="T18" fmla="*/ 82 w 176"/>
                <a:gd name="T19"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369">
                  <a:moveTo>
                    <a:pt x="82" y="369"/>
                  </a:moveTo>
                  <a:cubicBezTo>
                    <a:pt x="80" y="369"/>
                    <a:pt x="79" y="368"/>
                    <a:pt x="78" y="367"/>
                  </a:cubicBezTo>
                  <a:cubicBezTo>
                    <a:pt x="75" y="356"/>
                    <a:pt x="0" y="99"/>
                    <a:pt x="76" y="25"/>
                  </a:cubicBezTo>
                  <a:cubicBezTo>
                    <a:pt x="98" y="4"/>
                    <a:pt x="131" y="0"/>
                    <a:pt x="173" y="14"/>
                  </a:cubicBezTo>
                  <a:cubicBezTo>
                    <a:pt x="175" y="14"/>
                    <a:pt x="176" y="17"/>
                    <a:pt x="176" y="19"/>
                  </a:cubicBezTo>
                  <a:cubicBezTo>
                    <a:pt x="175" y="21"/>
                    <a:pt x="173" y="22"/>
                    <a:pt x="171" y="21"/>
                  </a:cubicBezTo>
                  <a:cubicBezTo>
                    <a:pt x="131" y="8"/>
                    <a:pt x="101" y="11"/>
                    <a:pt x="81" y="31"/>
                  </a:cubicBezTo>
                  <a:cubicBezTo>
                    <a:pt x="8" y="101"/>
                    <a:pt x="85" y="362"/>
                    <a:pt x="86" y="365"/>
                  </a:cubicBezTo>
                  <a:cubicBezTo>
                    <a:pt x="86" y="367"/>
                    <a:pt x="85" y="369"/>
                    <a:pt x="83" y="369"/>
                  </a:cubicBezTo>
                  <a:cubicBezTo>
                    <a:pt x="83" y="369"/>
                    <a:pt x="82" y="369"/>
                    <a:pt x="82" y="36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grpSp>
    </p:spTree>
    <p:extLst>
      <p:ext uri="{BB962C8B-B14F-4D97-AF65-F5344CB8AC3E}">
        <p14:creationId xmlns:p14="http://schemas.microsoft.com/office/powerpoint/2010/main" val="345214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Serverless application platform components</a:t>
            </a:r>
          </a:p>
        </p:txBody>
      </p:sp>
      <p:sp>
        <p:nvSpPr>
          <p:cNvPr id="16" name="Rectangle 15"/>
          <p:cNvSpPr/>
          <p:nvPr/>
        </p:nvSpPr>
        <p:spPr bwMode="auto">
          <a:xfrm>
            <a:off x="3275237" y="1552243"/>
            <a:ext cx="8466149" cy="4693560"/>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268813"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cs typeface="Segoe UI" pitchFamily="34" charset="0"/>
              </a:rPr>
              <a:t>Platform</a:t>
            </a:r>
          </a:p>
        </p:txBody>
      </p:sp>
      <p:grpSp>
        <p:nvGrpSpPr>
          <p:cNvPr id="36" name="Group 35">
            <a:extLst>
              <a:ext uri="{FF2B5EF4-FFF2-40B4-BE49-F238E27FC236}">
                <a16:creationId xmlns:a16="http://schemas.microsoft.com/office/drawing/2014/main" id="{175652AA-13F9-4707-A9C6-B55726FC4687}"/>
              </a:ext>
            </a:extLst>
          </p:cNvPr>
          <p:cNvGrpSpPr/>
          <p:nvPr/>
        </p:nvGrpSpPr>
        <p:grpSpPr>
          <a:xfrm>
            <a:off x="6152612" y="2352962"/>
            <a:ext cx="2738449" cy="1971214"/>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1"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1250">
                        <a:srgbClr val="353535"/>
                      </a:gs>
                      <a:gs pos="100000">
                        <a:srgbClr val="353535"/>
                      </a:gs>
                    </a:gsLst>
                    <a:lin ang="5400000" scaled="0"/>
                  </a:gradFill>
                  <a:latin typeface="Segoe UI Semilight"/>
                  <a:ea typeface="Times New Roman" panose="02020603050405020304" pitchFamily="18" charset="0"/>
                </a:rPr>
                <a:t>Design workflows and orchestrate processes</a:t>
              </a:r>
              <a:endParaRPr lang="en-US" sz="1567">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24">
                  <a:defRPr/>
                </a:pPr>
                <a:endParaRPr lang="en-US" sz="1765">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24">
                  <a:defRPr/>
                </a:pPr>
                <a:endParaRPr lang="en-US" sz="1765">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24">
                  <a:defRPr/>
                </a:pPr>
                <a:endParaRPr lang="en-US" sz="1765">
                  <a:solidFill>
                    <a:srgbClr val="505050"/>
                  </a:solidFill>
                  <a:latin typeface="Segoe UI"/>
                </a:endParaRPr>
              </a:p>
            </p:txBody>
          </p:sp>
        </p:grpSp>
      </p:grpSp>
      <p:sp>
        <p:nvSpPr>
          <p:cNvPr id="78" name="Rectangle 77"/>
          <p:cNvSpPr/>
          <p:nvPr/>
        </p:nvSpPr>
        <p:spPr bwMode="auto">
          <a:xfrm>
            <a:off x="8939300"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Analytics</a:t>
            </a:r>
          </a:p>
        </p:txBody>
      </p:sp>
      <p:sp>
        <p:nvSpPr>
          <p:cNvPr id="73" name="Rectangle 72"/>
          <p:cNvSpPr/>
          <p:nvPr/>
        </p:nvSpPr>
        <p:spPr bwMode="auto">
          <a:xfrm>
            <a:off x="3370096"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Database</a:t>
            </a:r>
          </a:p>
        </p:txBody>
      </p:sp>
      <p:sp>
        <p:nvSpPr>
          <p:cNvPr id="76" name="Rectangle 75"/>
          <p:cNvSpPr/>
          <p:nvPr/>
        </p:nvSpPr>
        <p:spPr bwMode="auto">
          <a:xfrm>
            <a:off x="4762397"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Storage</a:t>
            </a:r>
          </a:p>
        </p:txBody>
      </p:sp>
      <p:sp>
        <p:nvSpPr>
          <p:cNvPr id="7" name="Rectangle 6"/>
          <p:cNvSpPr/>
          <p:nvPr/>
        </p:nvSpPr>
        <p:spPr bwMode="auto">
          <a:xfrm>
            <a:off x="7546999"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IoT</a:t>
            </a:r>
          </a:p>
        </p:txBody>
      </p:sp>
      <p:sp>
        <p:nvSpPr>
          <p:cNvPr id="96" name="Rectangle 95"/>
          <p:cNvSpPr/>
          <p:nvPr/>
        </p:nvSpPr>
        <p:spPr bwMode="auto">
          <a:xfrm>
            <a:off x="6154698"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331601"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04631" y="5581235"/>
            <a:ext cx="797476" cy="4186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182489" y="5581234"/>
            <a:ext cx="480164" cy="416273"/>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a:stretch/>
        </p:blipFill>
        <p:spPr bwMode="auto">
          <a:xfrm>
            <a:off x="10714471" y="5604572"/>
            <a:ext cx="554607" cy="3817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331053" y="5557857"/>
            <a:ext cx="536843" cy="45514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a:stretch/>
        </p:blipFill>
        <p:spPr bwMode="auto">
          <a:xfrm>
            <a:off x="8004577" y="5587015"/>
            <a:ext cx="405191" cy="3963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592706" y="5568677"/>
            <a:ext cx="444331" cy="444331"/>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bwMode="auto">
          <a:xfrm>
            <a:off x="458204" y="1552243"/>
            <a:ext cx="2586804" cy="4693560"/>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268813"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sp>
        <p:nvSpPr>
          <p:cNvPr id="106" name="Rectangle 105"/>
          <p:cNvSpPr/>
          <p:nvPr/>
        </p:nvSpPr>
        <p:spPr bwMode="auto">
          <a:xfrm>
            <a:off x="589892" y="3868988"/>
            <a:ext cx="2320752" cy="7438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Local Development</a:t>
            </a:r>
          </a:p>
        </p:txBody>
      </p:sp>
      <p:sp>
        <p:nvSpPr>
          <p:cNvPr id="104" name="Rectangle 103"/>
          <p:cNvSpPr/>
          <p:nvPr/>
        </p:nvSpPr>
        <p:spPr bwMode="auto">
          <a:xfrm>
            <a:off x="589892" y="4633597"/>
            <a:ext cx="2320752" cy="7438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Monitoring</a:t>
            </a:r>
          </a:p>
        </p:txBody>
      </p:sp>
      <p:sp>
        <p:nvSpPr>
          <p:cNvPr id="105" name="Rectangle 104"/>
          <p:cNvSpPr/>
          <p:nvPr/>
        </p:nvSpPr>
        <p:spPr bwMode="auto">
          <a:xfrm>
            <a:off x="589894" y="2342866"/>
            <a:ext cx="2323425" cy="740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IDE support</a:t>
            </a:r>
          </a:p>
        </p:txBody>
      </p:sp>
      <p:sp>
        <p:nvSpPr>
          <p:cNvPr id="107" name="Rectangle 106"/>
          <p:cNvSpPr/>
          <p:nvPr/>
        </p:nvSpPr>
        <p:spPr bwMode="auto">
          <a:xfrm>
            <a:off x="589892" y="3106741"/>
            <a:ext cx="2320752" cy="7438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589892" y="5398208"/>
            <a:ext cx="2320752" cy="7438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Visual Debug History</a:t>
            </a:r>
          </a:p>
        </p:txBody>
      </p:sp>
      <p:sp>
        <p:nvSpPr>
          <p:cNvPr id="67" name="Freeform 33"/>
          <p:cNvSpPr>
            <a:spLocks noEditPoints="1"/>
          </p:cNvSpPr>
          <p:nvPr/>
        </p:nvSpPr>
        <p:spPr bwMode="auto">
          <a:xfrm>
            <a:off x="813116" y="4078301"/>
            <a:ext cx="360615" cy="325197"/>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defTabSz="913624">
              <a:defRPr/>
            </a:pPr>
            <a:endParaRPr lang="en-US" sz="1765">
              <a:solidFill>
                <a:srgbClr val="505050"/>
              </a:solidFill>
              <a:latin typeface="Segoe UI"/>
            </a:endParaRPr>
          </a:p>
        </p:txBody>
      </p:sp>
      <p:sp>
        <p:nvSpPr>
          <p:cNvPr id="117" name="Freeform 41"/>
          <p:cNvSpPr>
            <a:spLocks noEditPoints="1"/>
          </p:cNvSpPr>
          <p:nvPr/>
        </p:nvSpPr>
        <p:spPr bwMode="auto">
          <a:xfrm>
            <a:off x="791060" y="4784516"/>
            <a:ext cx="404727" cy="4326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defTabSz="913624">
              <a:defRPr/>
            </a:pPr>
            <a:endParaRPr lang="en-US" sz="1765">
              <a:solidFill>
                <a:srgbClr val="505050"/>
              </a:solidFill>
              <a:latin typeface="Segoe UI"/>
            </a:endParaRPr>
          </a:p>
        </p:txBody>
      </p:sp>
      <p:pic>
        <p:nvPicPr>
          <p:cNvPr id="119" name="Picture 118"/>
          <p:cNvPicPr>
            <a:picLocks noChangeAspect="1"/>
          </p:cNvPicPr>
          <p:nvPr/>
        </p:nvPicPr>
        <p:blipFill rotWithShape="1">
          <a:blip r:embed="rId16"/>
          <a:srcRect t="24612" b="31602"/>
          <a:stretch/>
        </p:blipFill>
        <p:spPr>
          <a:xfrm>
            <a:off x="539731" y="2529702"/>
            <a:ext cx="907384" cy="366430"/>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14909" y="3296743"/>
            <a:ext cx="357029" cy="358468"/>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791785" y="5673879"/>
            <a:ext cx="403276" cy="222657"/>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grpSp>
        <p:nvGrpSpPr>
          <p:cNvPr id="54" name="Group 53">
            <a:extLst>
              <a:ext uri="{FF2B5EF4-FFF2-40B4-BE49-F238E27FC236}">
                <a16:creationId xmlns:a16="http://schemas.microsoft.com/office/drawing/2014/main" id="{1B25196E-D5E4-49A3-B071-864CAAE3863B}"/>
              </a:ext>
            </a:extLst>
          </p:cNvPr>
          <p:cNvGrpSpPr/>
          <p:nvPr/>
        </p:nvGrpSpPr>
        <p:grpSpPr>
          <a:xfrm>
            <a:off x="3358115" y="2352962"/>
            <a:ext cx="2738449" cy="1971214"/>
            <a:chOff x="9093048" y="2389036"/>
            <a:chExt cx="2794153" cy="2011312"/>
          </a:xfrm>
        </p:grpSpPr>
        <p:sp>
          <p:nvSpPr>
            <p:cNvPr id="68" name="Rectangle 67">
              <a:extLst>
                <a:ext uri="{FF2B5EF4-FFF2-40B4-BE49-F238E27FC236}">
                  <a16:creationId xmlns:a16="http://schemas.microsoft.com/office/drawing/2014/main" id="{3AD0958A-B3E2-4B04-A24E-33B887D9AC76}"/>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1"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Event Grid</a:t>
              </a:r>
            </a:p>
          </p:txBody>
        </p:sp>
        <p:sp>
          <p:nvSpPr>
            <p:cNvPr id="74" name="Rectangle 73">
              <a:extLst>
                <a:ext uri="{FF2B5EF4-FFF2-40B4-BE49-F238E27FC236}">
                  <a16:creationId xmlns:a16="http://schemas.microsoft.com/office/drawing/2014/main" id="{F09763F7-6821-40B0-B7AC-FDDC68810CC6}"/>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1250">
                        <a:srgbClr val="353535"/>
                      </a:gs>
                      <a:gs pos="100000">
                        <a:srgbClr val="353535"/>
                      </a:gs>
                    </a:gsLst>
                    <a:lin ang="5400000" scaled="0"/>
                  </a:gradFill>
                  <a:latin typeface="Segoe UI Semilight"/>
                  <a:ea typeface="Times New Roman" panose="02020603050405020304" pitchFamily="18" charset="0"/>
                </a:rPr>
                <a:t>Manage all events that can trigger code or logic</a:t>
              </a:r>
              <a:endParaRPr lang="en-US" sz="1567">
                <a:gradFill>
                  <a:gsLst>
                    <a:gs pos="1250">
                      <a:srgbClr val="353535"/>
                    </a:gs>
                    <a:gs pos="100000">
                      <a:srgbClr val="353535"/>
                    </a:gs>
                  </a:gsLst>
                  <a:lin ang="5400000" scaled="0"/>
                </a:gradFill>
                <a:latin typeface="Segoe UI Semilight"/>
                <a:ea typeface="Calibri" panose="020F0502020204030204" pitchFamily="34" charset="0"/>
              </a:endParaRPr>
            </a:p>
          </p:txBody>
        </p:sp>
        <p:pic>
          <p:nvPicPr>
            <p:cNvPr id="77" name="Picture 14" descr="Image result for azure event grid">
              <a:extLst>
                <a:ext uri="{FF2B5EF4-FFF2-40B4-BE49-F238E27FC236}">
                  <a16:creationId xmlns:a16="http://schemas.microsoft.com/office/drawing/2014/main" id="{D6F6B0FD-D471-4D02-A6BD-65748B515A80}"/>
                </a:ext>
              </a:extLst>
            </p:cNvPr>
            <p:cNvPicPr>
              <a:picLocks noChangeAspect="1" noChangeArrowheads="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FD7A6A91-8AEF-44FA-B6FE-3C40FFEA9B3F}"/>
              </a:ext>
            </a:extLst>
          </p:cNvPr>
          <p:cNvGrpSpPr/>
          <p:nvPr/>
        </p:nvGrpSpPr>
        <p:grpSpPr>
          <a:xfrm>
            <a:off x="8947110" y="2352962"/>
            <a:ext cx="2738449" cy="1971214"/>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1"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1250">
                        <a:srgbClr val="353535"/>
                      </a:gs>
                      <a:gs pos="100000">
                        <a:srgbClr val="353535"/>
                      </a:gs>
                    </a:gsLst>
                    <a:lin ang="5400000" scaled="0"/>
                  </a:gradFill>
                  <a:latin typeface="Segoe UI Semilight"/>
                  <a:ea typeface="Times New Roman" panose="02020603050405020304" pitchFamily="18" charset="0"/>
                </a:rPr>
                <a:t>Execute your code based on events you specify</a:t>
              </a:r>
              <a:endParaRPr lang="en-US" sz="1567">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592" tIns="44796" rIns="89592" bIns="44796" numCol="1" anchor="t" anchorCtr="0" compatLnSpc="1">
                <a:prstTxWarp prst="textNoShape">
                  <a:avLst/>
                </a:prstTxWarp>
              </a:bodyPr>
              <a:lstStyle/>
              <a:p>
                <a:pPr defTabSz="913624">
                  <a:defRPr/>
                </a:pPr>
                <a:endParaRPr lang="en-US" sz="1765">
                  <a:gradFill>
                    <a:gsLst>
                      <a:gs pos="0">
                        <a:srgbClr val="505050"/>
                      </a:gs>
                      <a:gs pos="100000">
                        <a:srgbClr val="505050"/>
                      </a:gs>
                    </a:gsLst>
                    <a:lin ang="5400000" scaled="0"/>
                  </a:gradFill>
                  <a:latin typeface="Segoe UI"/>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93165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 name="Group 449">
            <a:extLst>
              <a:ext uri="{FF2B5EF4-FFF2-40B4-BE49-F238E27FC236}">
                <a16:creationId xmlns:a16="http://schemas.microsoft.com/office/drawing/2014/main" id="{C4EB9A5B-390D-4A63-AE69-31ED9E573F49}"/>
              </a:ext>
            </a:extLst>
          </p:cNvPr>
          <p:cNvGrpSpPr/>
          <p:nvPr/>
        </p:nvGrpSpPr>
        <p:grpSpPr>
          <a:xfrm>
            <a:off x="6162635" y="4267818"/>
            <a:ext cx="5118438" cy="2032166"/>
            <a:chOff x="6240725" y="4238749"/>
            <a:chExt cx="5733470" cy="2276351"/>
          </a:xfrm>
        </p:grpSpPr>
        <p:sp>
          <p:nvSpPr>
            <p:cNvPr id="19" name="Rectangle 18">
              <a:extLst>
                <a:ext uri="{FF2B5EF4-FFF2-40B4-BE49-F238E27FC236}">
                  <a16:creationId xmlns:a16="http://schemas.microsoft.com/office/drawing/2014/main" id="{1EEDCAAB-A4F9-4709-B3D9-8302CF3A50FC}"/>
                </a:ext>
              </a:extLst>
            </p:cNvPr>
            <p:cNvSpPr/>
            <p:nvPr/>
          </p:nvSpPr>
          <p:spPr bwMode="auto">
            <a:xfrm>
              <a:off x="6240725"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895870">
                <a:defRPr/>
              </a:pPr>
              <a:r>
                <a:rPr lang="en-US" sz="1961" kern="0">
                  <a:gradFill>
                    <a:gsLst>
                      <a:gs pos="0">
                        <a:srgbClr val="0078D7"/>
                      </a:gs>
                      <a:gs pos="100000">
                        <a:srgbClr val="0078D7"/>
                      </a:gs>
                    </a:gsLst>
                    <a:lin ang="5400000" scaled="0"/>
                  </a:gradFill>
                  <a:latin typeface="Calibri" panose="020F0502020204030204"/>
                  <a:cs typeface="Segoe UI Semibold" panose="020B0702040204020203" pitchFamily="34" charset="0"/>
                </a:rPr>
                <a:t>Real-time bot messaging</a:t>
              </a:r>
            </a:p>
          </p:txBody>
        </p:sp>
        <p:sp>
          <p:nvSpPr>
            <p:cNvPr id="21" name="AutoShape 3">
              <a:extLst>
                <a:ext uri="{FF2B5EF4-FFF2-40B4-BE49-F238E27FC236}">
                  <a16:creationId xmlns:a16="http://schemas.microsoft.com/office/drawing/2014/main" id="{BDCCE7B6-A056-46E7-9880-1A8377A9AFD3}"/>
                </a:ext>
              </a:extLst>
            </p:cNvPr>
            <p:cNvSpPr>
              <a:spLocks noChangeAspect="1" noChangeArrowheads="1" noTextEdit="1"/>
            </p:cNvSpPr>
            <p:nvPr/>
          </p:nvSpPr>
          <p:spPr bwMode="auto">
            <a:xfrm>
              <a:off x="6601306" y="4797630"/>
              <a:ext cx="2898911" cy="1519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5" name="Freeform 28">
              <a:extLst>
                <a:ext uri="{FF2B5EF4-FFF2-40B4-BE49-F238E27FC236}">
                  <a16:creationId xmlns:a16="http://schemas.microsoft.com/office/drawing/2014/main" id="{C72CDD69-226C-4859-898B-6D26E1041594}"/>
                </a:ext>
              </a:extLst>
            </p:cNvPr>
            <p:cNvSpPr>
              <a:spLocks/>
            </p:cNvSpPr>
            <p:nvPr/>
          </p:nvSpPr>
          <p:spPr bwMode="auto">
            <a:xfrm>
              <a:off x="1096256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9" name="Rectangle 28">
              <a:extLst>
                <a:ext uri="{FF2B5EF4-FFF2-40B4-BE49-F238E27FC236}">
                  <a16:creationId xmlns:a16="http://schemas.microsoft.com/office/drawing/2014/main" id="{EB2CD1C4-64C0-4EAA-905C-08E17E73A644}"/>
                </a:ext>
              </a:extLst>
            </p:cNvPr>
            <p:cNvSpPr>
              <a:spLocks noChangeArrowheads="1"/>
            </p:cNvSpPr>
            <p:nvPr/>
          </p:nvSpPr>
          <p:spPr bwMode="auto">
            <a:xfrm>
              <a:off x="11102257" y="4785992"/>
              <a:ext cx="204700"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042">
                <a:defRPr/>
              </a:pPr>
              <a:r>
                <a:rPr lang="en-US" altLang="en-US" sz="1765" b="1" kern="0">
                  <a:solidFill>
                    <a:srgbClr val="FFFFFF"/>
                  </a:solidFill>
                  <a:latin typeface="Segoe UI" panose="020B0502040204020203" pitchFamily="34" charset="0"/>
                </a:rPr>
                <a:t>...</a:t>
              </a:r>
              <a:endParaRPr lang="en-US" altLang="en-US" sz="882" kern="0">
                <a:solidFill>
                  <a:prstClr val="black"/>
                </a:solidFill>
              </a:endParaRPr>
            </a:p>
          </p:txBody>
        </p:sp>
        <p:grpSp>
          <p:nvGrpSpPr>
            <p:cNvPr id="110" name="Group 109">
              <a:extLst>
                <a:ext uri="{FF2B5EF4-FFF2-40B4-BE49-F238E27FC236}">
                  <a16:creationId xmlns:a16="http://schemas.microsoft.com/office/drawing/2014/main" id="{FD89C1FC-F3AE-4B12-91C9-B7A43A0CAD45}"/>
                </a:ext>
              </a:extLst>
            </p:cNvPr>
            <p:cNvGrpSpPr/>
            <p:nvPr/>
          </p:nvGrpSpPr>
          <p:grpSpPr>
            <a:xfrm>
              <a:off x="8334186" y="5559256"/>
              <a:ext cx="575891" cy="307890"/>
              <a:chOff x="8255695" y="5678890"/>
              <a:chExt cx="325863" cy="174217"/>
            </a:xfrm>
          </p:grpSpPr>
          <p:sp>
            <p:nvSpPr>
              <p:cNvPr id="47" name="Freeform 30">
                <a:extLst>
                  <a:ext uri="{FF2B5EF4-FFF2-40B4-BE49-F238E27FC236}">
                    <a16:creationId xmlns:a16="http://schemas.microsoft.com/office/drawing/2014/main" id="{260C54A3-BCF8-480C-A0E9-E1E81580DE9C}"/>
                  </a:ext>
                </a:extLst>
              </p:cNvPr>
              <p:cNvSpPr>
                <a:spLocks/>
              </p:cNvSpPr>
              <p:nvPr/>
            </p:nvSpPr>
            <p:spPr bwMode="auto">
              <a:xfrm>
                <a:off x="8255695" y="5714157"/>
                <a:ext cx="80408" cy="122022"/>
              </a:xfrm>
              <a:custGeom>
                <a:avLst/>
                <a:gdLst>
                  <a:gd name="T0" fmla="*/ 114 w 114"/>
                  <a:gd name="T1" fmla="*/ 173 h 173"/>
                  <a:gd name="T2" fmla="*/ 0 w 114"/>
                  <a:gd name="T3" fmla="*/ 102 h 173"/>
                  <a:gd name="T4" fmla="*/ 0 w 114"/>
                  <a:gd name="T5" fmla="*/ 74 h 173"/>
                  <a:gd name="T6" fmla="*/ 114 w 114"/>
                  <a:gd name="T7" fmla="*/ 0 h 173"/>
                  <a:gd name="T8" fmla="*/ 114 w 114"/>
                  <a:gd name="T9" fmla="*/ 40 h 173"/>
                  <a:gd name="T10" fmla="*/ 34 w 114"/>
                  <a:gd name="T11" fmla="*/ 88 h 173"/>
                  <a:gd name="T12" fmla="*/ 34 w 114"/>
                  <a:gd name="T13" fmla="*/ 88 h 173"/>
                  <a:gd name="T14" fmla="*/ 114 w 114"/>
                  <a:gd name="T15" fmla="*/ 133 h 173"/>
                  <a:gd name="T16" fmla="*/ 114 w 114"/>
                  <a:gd name="T17"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73"/>
                    </a:moveTo>
                    <a:lnTo>
                      <a:pt x="0" y="102"/>
                    </a:lnTo>
                    <a:lnTo>
                      <a:pt x="0" y="74"/>
                    </a:lnTo>
                    <a:lnTo>
                      <a:pt x="114" y="0"/>
                    </a:lnTo>
                    <a:lnTo>
                      <a:pt x="114" y="40"/>
                    </a:lnTo>
                    <a:lnTo>
                      <a:pt x="34" y="88"/>
                    </a:lnTo>
                    <a:lnTo>
                      <a:pt x="34" y="88"/>
                    </a:lnTo>
                    <a:lnTo>
                      <a:pt x="114" y="133"/>
                    </a:lnTo>
                    <a:lnTo>
                      <a:pt x="114" y="173"/>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48" name="Freeform 31">
                <a:extLst>
                  <a:ext uri="{FF2B5EF4-FFF2-40B4-BE49-F238E27FC236}">
                    <a16:creationId xmlns:a16="http://schemas.microsoft.com/office/drawing/2014/main" id="{EEF3E47A-0BB1-47E2-8736-17FB62C9BC07}"/>
                  </a:ext>
                </a:extLst>
              </p:cNvPr>
              <p:cNvSpPr>
                <a:spLocks noEditPoints="1"/>
              </p:cNvSpPr>
              <p:nvPr/>
            </p:nvSpPr>
            <p:spPr bwMode="auto">
              <a:xfrm>
                <a:off x="8372780" y="5678890"/>
                <a:ext cx="93809" cy="174217"/>
              </a:xfrm>
              <a:custGeom>
                <a:avLst/>
                <a:gdLst>
                  <a:gd name="T0" fmla="*/ 14 w 56"/>
                  <a:gd name="T1" fmla="*/ 73 h 104"/>
                  <a:gd name="T2" fmla="*/ 13 w 56"/>
                  <a:gd name="T3" fmla="*/ 69 h 104"/>
                  <a:gd name="T4" fmla="*/ 13 w 56"/>
                  <a:gd name="T5" fmla="*/ 65 h 104"/>
                  <a:gd name="T6" fmla="*/ 14 w 56"/>
                  <a:gd name="T7" fmla="*/ 59 h 104"/>
                  <a:gd name="T8" fmla="*/ 16 w 56"/>
                  <a:gd name="T9" fmla="*/ 54 h 104"/>
                  <a:gd name="T10" fmla="*/ 19 w 56"/>
                  <a:gd name="T11" fmla="*/ 49 h 104"/>
                  <a:gd name="T12" fmla="*/ 23 w 56"/>
                  <a:gd name="T13" fmla="*/ 45 h 104"/>
                  <a:gd name="T14" fmla="*/ 28 w 56"/>
                  <a:gd name="T15" fmla="*/ 41 h 104"/>
                  <a:gd name="T16" fmla="*/ 31 w 56"/>
                  <a:gd name="T17" fmla="*/ 37 h 104"/>
                  <a:gd name="T18" fmla="*/ 33 w 56"/>
                  <a:gd name="T19" fmla="*/ 33 h 104"/>
                  <a:gd name="T20" fmla="*/ 34 w 56"/>
                  <a:gd name="T21" fmla="*/ 28 h 104"/>
                  <a:gd name="T22" fmla="*/ 33 w 56"/>
                  <a:gd name="T23" fmla="*/ 24 h 104"/>
                  <a:gd name="T24" fmla="*/ 31 w 56"/>
                  <a:gd name="T25" fmla="*/ 21 h 104"/>
                  <a:gd name="T26" fmla="*/ 28 w 56"/>
                  <a:gd name="T27" fmla="*/ 19 h 104"/>
                  <a:gd name="T28" fmla="*/ 23 w 56"/>
                  <a:gd name="T29" fmla="*/ 18 h 104"/>
                  <a:gd name="T30" fmla="*/ 12 w 56"/>
                  <a:gd name="T31" fmla="*/ 21 h 104"/>
                  <a:gd name="T32" fmla="*/ 0 w 56"/>
                  <a:gd name="T33" fmla="*/ 28 h 104"/>
                  <a:gd name="T34" fmla="*/ 0 w 56"/>
                  <a:gd name="T35" fmla="*/ 6 h 104"/>
                  <a:gd name="T36" fmla="*/ 12 w 56"/>
                  <a:gd name="T37" fmla="*/ 2 h 104"/>
                  <a:gd name="T38" fmla="*/ 25 w 56"/>
                  <a:gd name="T39" fmla="*/ 0 h 104"/>
                  <a:gd name="T40" fmla="*/ 38 w 56"/>
                  <a:gd name="T41" fmla="*/ 1 h 104"/>
                  <a:gd name="T42" fmla="*/ 47 w 56"/>
                  <a:gd name="T43" fmla="*/ 6 h 104"/>
                  <a:gd name="T44" fmla="*/ 54 w 56"/>
                  <a:gd name="T45" fmla="*/ 14 h 104"/>
                  <a:gd name="T46" fmla="*/ 56 w 56"/>
                  <a:gd name="T47" fmla="*/ 25 h 104"/>
                  <a:gd name="T48" fmla="*/ 55 w 56"/>
                  <a:gd name="T49" fmla="*/ 33 h 104"/>
                  <a:gd name="T50" fmla="*/ 52 w 56"/>
                  <a:gd name="T51" fmla="*/ 40 h 104"/>
                  <a:gd name="T52" fmla="*/ 48 w 56"/>
                  <a:gd name="T53" fmla="*/ 46 h 104"/>
                  <a:gd name="T54" fmla="*/ 41 w 56"/>
                  <a:gd name="T55" fmla="*/ 52 h 104"/>
                  <a:gd name="T56" fmla="*/ 37 w 56"/>
                  <a:gd name="T57" fmla="*/ 55 h 104"/>
                  <a:gd name="T58" fmla="*/ 34 w 56"/>
                  <a:gd name="T59" fmla="*/ 59 h 104"/>
                  <a:gd name="T60" fmla="*/ 32 w 56"/>
                  <a:gd name="T61" fmla="*/ 62 h 104"/>
                  <a:gd name="T62" fmla="*/ 31 w 56"/>
                  <a:gd name="T63" fmla="*/ 67 h 104"/>
                  <a:gd name="T64" fmla="*/ 32 w 56"/>
                  <a:gd name="T65" fmla="*/ 70 h 104"/>
                  <a:gd name="T66" fmla="*/ 33 w 56"/>
                  <a:gd name="T67" fmla="*/ 73 h 104"/>
                  <a:gd name="T68" fmla="*/ 14 w 56"/>
                  <a:gd name="T69" fmla="*/ 73 h 104"/>
                  <a:gd name="T70" fmla="*/ 25 w 56"/>
                  <a:gd name="T71" fmla="*/ 104 h 104"/>
                  <a:gd name="T72" fmla="*/ 15 w 56"/>
                  <a:gd name="T73" fmla="*/ 101 h 104"/>
                  <a:gd name="T74" fmla="*/ 12 w 56"/>
                  <a:gd name="T75" fmla="*/ 92 h 104"/>
                  <a:gd name="T76" fmla="*/ 15 w 56"/>
                  <a:gd name="T77" fmla="*/ 84 h 104"/>
                  <a:gd name="T78" fmla="*/ 25 w 56"/>
                  <a:gd name="T79" fmla="*/ 81 h 104"/>
                  <a:gd name="T80" fmla="*/ 34 w 56"/>
                  <a:gd name="T81" fmla="*/ 84 h 104"/>
                  <a:gd name="T82" fmla="*/ 38 w 56"/>
                  <a:gd name="T83" fmla="*/ 92 h 104"/>
                  <a:gd name="T84" fmla="*/ 34 w 56"/>
                  <a:gd name="T85" fmla="*/ 101 h 104"/>
                  <a:gd name="T86" fmla="*/ 25 w 56"/>
                  <a:gd name="T8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104">
                    <a:moveTo>
                      <a:pt x="14" y="73"/>
                    </a:moveTo>
                    <a:cubicBezTo>
                      <a:pt x="14" y="72"/>
                      <a:pt x="14" y="71"/>
                      <a:pt x="13" y="69"/>
                    </a:cubicBezTo>
                    <a:cubicBezTo>
                      <a:pt x="13" y="68"/>
                      <a:pt x="13" y="66"/>
                      <a:pt x="13" y="65"/>
                    </a:cubicBezTo>
                    <a:cubicBezTo>
                      <a:pt x="13" y="63"/>
                      <a:pt x="13" y="61"/>
                      <a:pt x="14" y="59"/>
                    </a:cubicBezTo>
                    <a:cubicBezTo>
                      <a:pt x="14" y="57"/>
                      <a:pt x="15" y="55"/>
                      <a:pt x="16" y="54"/>
                    </a:cubicBezTo>
                    <a:cubicBezTo>
                      <a:pt x="16" y="52"/>
                      <a:pt x="17" y="51"/>
                      <a:pt x="19" y="49"/>
                    </a:cubicBezTo>
                    <a:cubicBezTo>
                      <a:pt x="20" y="48"/>
                      <a:pt x="21" y="47"/>
                      <a:pt x="23" y="45"/>
                    </a:cubicBezTo>
                    <a:cubicBezTo>
                      <a:pt x="25" y="44"/>
                      <a:pt x="26" y="42"/>
                      <a:pt x="28" y="41"/>
                    </a:cubicBezTo>
                    <a:cubicBezTo>
                      <a:pt x="29" y="40"/>
                      <a:pt x="30" y="38"/>
                      <a:pt x="31" y="37"/>
                    </a:cubicBezTo>
                    <a:cubicBezTo>
                      <a:pt x="32" y="36"/>
                      <a:pt x="33" y="34"/>
                      <a:pt x="33" y="33"/>
                    </a:cubicBezTo>
                    <a:cubicBezTo>
                      <a:pt x="34" y="32"/>
                      <a:pt x="34" y="30"/>
                      <a:pt x="34" y="28"/>
                    </a:cubicBezTo>
                    <a:cubicBezTo>
                      <a:pt x="34" y="27"/>
                      <a:pt x="34" y="26"/>
                      <a:pt x="33" y="24"/>
                    </a:cubicBezTo>
                    <a:cubicBezTo>
                      <a:pt x="33" y="23"/>
                      <a:pt x="32" y="22"/>
                      <a:pt x="31" y="21"/>
                    </a:cubicBezTo>
                    <a:cubicBezTo>
                      <a:pt x="30" y="20"/>
                      <a:pt x="29" y="20"/>
                      <a:pt x="28" y="19"/>
                    </a:cubicBezTo>
                    <a:cubicBezTo>
                      <a:pt x="26" y="19"/>
                      <a:pt x="25" y="18"/>
                      <a:pt x="23" y="18"/>
                    </a:cubicBezTo>
                    <a:cubicBezTo>
                      <a:pt x="19" y="18"/>
                      <a:pt x="15" y="19"/>
                      <a:pt x="12" y="21"/>
                    </a:cubicBezTo>
                    <a:cubicBezTo>
                      <a:pt x="8" y="22"/>
                      <a:pt x="4" y="24"/>
                      <a:pt x="0" y="28"/>
                    </a:cubicBezTo>
                    <a:cubicBezTo>
                      <a:pt x="0" y="6"/>
                      <a:pt x="0" y="6"/>
                      <a:pt x="0" y="6"/>
                    </a:cubicBezTo>
                    <a:cubicBezTo>
                      <a:pt x="4" y="4"/>
                      <a:pt x="8" y="3"/>
                      <a:pt x="12" y="2"/>
                    </a:cubicBezTo>
                    <a:cubicBezTo>
                      <a:pt x="16" y="0"/>
                      <a:pt x="21" y="0"/>
                      <a:pt x="25" y="0"/>
                    </a:cubicBezTo>
                    <a:cubicBezTo>
                      <a:pt x="30" y="0"/>
                      <a:pt x="34" y="0"/>
                      <a:pt x="38" y="1"/>
                    </a:cubicBezTo>
                    <a:cubicBezTo>
                      <a:pt x="41" y="2"/>
                      <a:pt x="45" y="4"/>
                      <a:pt x="47" y="6"/>
                    </a:cubicBezTo>
                    <a:cubicBezTo>
                      <a:pt x="50" y="8"/>
                      <a:pt x="52" y="11"/>
                      <a:pt x="54" y="14"/>
                    </a:cubicBezTo>
                    <a:cubicBezTo>
                      <a:pt x="55" y="17"/>
                      <a:pt x="56" y="21"/>
                      <a:pt x="56" y="25"/>
                    </a:cubicBezTo>
                    <a:cubicBezTo>
                      <a:pt x="56" y="28"/>
                      <a:pt x="56" y="31"/>
                      <a:pt x="55" y="33"/>
                    </a:cubicBezTo>
                    <a:cubicBezTo>
                      <a:pt x="55" y="35"/>
                      <a:pt x="54" y="38"/>
                      <a:pt x="52" y="40"/>
                    </a:cubicBezTo>
                    <a:cubicBezTo>
                      <a:pt x="51" y="42"/>
                      <a:pt x="50" y="44"/>
                      <a:pt x="48" y="46"/>
                    </a:cubicBezTo>
                    <a:cubicBezTo>
                      <a:pt x="46" y="48"/>
                      <a:pt x="44" y="50"/>
                      <a:pt x="41" y="52"/>
                    </a:cubicBezTo>
                    <a:cubicBezTo>
                      <a:pt x="40" y="53"/>
                      <a:pt x="38" y="54"/>
                      <a:pt x="37" y="55"/>
                    </a:cubicBezTo>
                    <a:cubicBezTo>
                      <a:pt x="36" y="57"/>
                      <a:pt x="35" y="58"/>
                      <a:pt x="34" y="59"/>
                    </a:cubicBezTo>
                    <a:cubicBezTo>
                      <a:pt x="33" y="60"/>
                      <a:pt x="32" y="61"/>
                      <a:pt x="32" y="62"/>
                    </a:cubicBezTo>
                    <a:cubicBezTo>
                      <a:pt x="32" y="64"/>
                      <a:pt x="31" y="65"/>
                      <a:pt x="31" y="67"/>
                    </a:cubicBezTo>
                    <a:cubicBezTo>
                      <a:pt x="31" y="68"/>
                      <a:pt x="31" y="69"/>
                      <a:pt x="32" y="70"/>
                    </a:cubicBezTo>
                    <a:cubicBezTo>
                      <a:pt x="32" y="71"/>
                      <a:pt x="32" y="72"/>
                      <a:pt x="33" y="73"/>
                    </a:cubicBezTo>
                    <a:lnTo>
                      <a:pt x="14" y="73"/>
                    </a:lnTo>
                    <a:close/>
                    <a:moveTo>
                      <a:pt x="25" y="104"/>
                    </a:moveTo>
                    <a:cubicBezTo>
                      <a:pt x="21" y="104"/>
                      <a:pt x="18" y="103"/>
                      <a:pt x="15" y="101"/>
                    </a:cubicBezTo>
                    <a:cubicBezTo>
                      <a:pt x="13" y="98"/>
                      <a:pt x="12" y="96"/>
                      <a:pt x="12" y="92"/>
                    </a:cubicBezTo>
                    <a:cubicBezTo>
                      <a:pt x="12" y="89"/>
                      <a:pt x="13" y="86"/>
                      <a:pt x="15" y="84"/>
                    </a:cubicBezTo>
                    <a:cubicBezTo>
                      <a:pt x="18" y="82"/>
                      <a:pt x="21" y="81"/>
                      <a:pt x="25" y="81"/>
                    </a:cubicBezTo>
                    <a:cubicBezTo>
                      <a:pt x="28" y="81"/>
                      <a:pt x="32" y="82"/>
                      <a:pt x="34" y="84"/>
                    </a:cubicBezTo>
                    <a:cubicBezTo>
                      <a:pt x="36" y="86"/>
                      <a:pt x="38" y="89"/>
                      <a:pt x="38" y="92"/>
                    </a:cubicBezTo>
                    <a:cubicBezTo>
                      <a:pt x="38" y="96"/>
                      <a:pt x="36" y="99"/>
                      <a:pt x="34" y="101"/>
                    </a:cubicBezTo>
                    <a:cubicBezTo>
                      <a:pt x="32" y="103"/>
                      <a:pt x="29" y="104"/>
                      <a:pt x="25" y="10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gradFill>
                    <a:gsLst>
                      <a:gs pos="0">
                        <a:srgbClr val="E6E6E6"/>
                      </a:gs>
                      <a:gs pos="100000">
                        <a:srgbClr val="E6E6E6"/>
                      </a:gs>
                    </a:gsLst>
                    <a:lin ang="5400000" scaled="0"/>
                  </a:gradFill>
                  <a:latin typeface="Calibri" panose="020F0502020204030204"/>
                </a:endParaRPr>
              </a:p>
            </p:txBody>
          </p:sp>
          <p:sp>
            <p:nvSpPr>
              <p:cNvPr id="49" name="Freeform 32">
                <a:extLst>
                  <a:ext uri="{FF2B5EF4-FFF2-40B4-BE49-F238E27FC236}">
                    <a16:creationId xmlns:a16="http://schemas.microsoft.com/office/drawing/2014/main" id="{093E84E0-1A2E-4784-9FCB-81A2250B79A8}"/>
                  </a:ext>
                </a:extLst>
              </p:cNvPr>
              <p:cNvSpPr>
                <a:spLocks/>
              </p:cNvSpPr>
              <p:nvPr/>
            </p:nvSpPr>
            <p:spPr bwMode="auto">
              <a:xfrm>
                <a:off x="8501150" y="5712746"/>
                <a:ext cx="80408" cy="122022"/>
              </a:xfrm>
              <a:custGeom>
                <a:avLst/>
                <a:gdLst>
                  <a:gd name="T0" fmla="*/ 114 w 114"/>
                  <a:gd name="T1" fmla="*/ 102 h 173"/>
                  <a:gd name="T2" fmla="*/ 0 w 114"/>
                  <a:gd name="T3" fmla="*/ 173 h 173"/>
                  <a:gd name="T4" fmla="*/ 0 w 114"/>
                  <a:gd name="T5" fmla="*/ 132 h 173"/>
                  <a:gd name="T6" fmla="*/ 83 w 114"/>
                  <a:gd name="T7" fmla="*/ 87 h 173"/>
                  <a:gd name="T8" fmla="*/ 83 w 114"/>
                  <a:gd name="T9" fmla="*/ 87 h 173"/>
                  <a:gd name="T10" fmla="*/ 0 w 114"/>
                  <a:gd name="T11" fmla="*/ 40 h 173"/>
                  <a:gd name="T12" fmla="*/ 0 w 114"/>
                  <a:gd name="T13" fmla="*/ 0 h 173"/>
                  <a:gd name="T14" fmla="*/ 114 w 114"/>
                  <a:gd name="T15" fmla="*/ 76 h 173"/>
                  <a:gd name="T16" fmla="*/ 114 w 114"/>
                  <a:gd name="T17" fmla="*/ 102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73">
                    <a:moveTo>
                      <a:pt x="114" y="102"/>
                    </a:moveTo>
                    <a:lnTo>
                      <a:pt x="0" y="173"/>
                    </a:lnTo>
                    <a:lnTo>
                      <a:pt x="0" y="132"/>
                    </a:lnTo>
                    <a:lnTo>
                      <a:pt x="83" y="87"/>
                    </a:lnTo>
                    <a:lnTo>
                      <a:pt x="83" y="87"/>
                    </a:lnTo>
                    <a:lnTo>
                      <a:pt x="0" y="40"/>
                    </a:lnTo>
                    <a:lnTo>
                      <a:pt x="0" y="0"/>
                    </a:lnTo>
                    <a:lnTo>
                      <a:pt x="114" y="76"/>
                    </a:lnTo>
                    <a:lnTo>
                      <a:pt x="114" y="102"/>
                    </a:lnTo>
                    <a:close/>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sp>
          <p:nvSpPr>
            <p:cNvPr id="71" name="Rectangle 47">
              <a:extLst>
                <a:ext uri="{FF2B5EF4-FFF2-40B4-BE49-F238E27FC236}">
                  <a16:creationId xmlns:a16="http://schemas.microsoft.com/office/drawing/2014/main" id="{95F7A4F8-0409-415E-9CA0-7C98DF8ECEB1}"/>
                </a:ext>
              </a:extLst>
            </p:cNvPr>
            <p:cNvSpPr>
              <a:spLocks noChangeArrowheads="1"/>
            </p:cNvSpPr>
            <p:nvPr/>
          </p:nvSpPr>
          <p:spPr bwMode="auto">
            <a:xfrm>
              <a:off x="10786634" y="6024906"/>
              <a:ext cx="818802"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Chatbot sends</a:t>
              </a:r>
            </a:p>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response</a:t>
              </a:r>
            </a:p>
          </p:txBody>
        </p:sp>
        <p:grpSp>
          <p:nvGrpSpPr>
            <p:cNvPr id="10" name="Group 9">
              <a:extLst>
                <a:ext uri="{FF2B5EF4-FFF2-40B4-BE49-F238E27FC236}">
                  <a16:creationId xmlns:a16="http://schemas.microsoft.com/office/drawing/2014/main" id="{2D374D8C-365D-4C31-A8C2-7BA17EE22971}"/>
                </a:ext>
              </a:extLst>
            </p:cNvPr>
            <p:cNvGrpSpPr/>
            <p:nvPr/>
          </p:nvGrpSpPr>
          <p:grpSpPr>
            <a:xfrm>
              <a:off x="10949168" y="5466284"/>
              <a:ext cx="493731" cy="452823"/>
              <a:chOff x="10483366" y="5527244"/>
              <a:chExt cx="493731" cy="452823"/>
            </a:xfrm>
          </p:grpSpPr>
          <p:sp>
            <p:nvSpPr>
              <p:cNvPr id="74" name="Rectangle 52">
                <a:extLst>
                  <a:ext uri="{FF2B5EF4-FFF2-40B4-BE49-F238E27FC236}">
                    <a16:creationId xmlns:a16="http://schemas.microsoft.com/office/drawing/2014/main" id="{D6244A70-7E04-44EA-BEE4-70C22581C62A}"/>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75" name="Rectangle 53">
                <a:extLst>
                  <a:ext uri="{FF2B5EF4-FFF2-40B4-BE49-F238E27FC236}">
                    <a16:creationId xmlns:a16="http://schemas.microsoft.com/office/drawing/2014/main" id="{D68EC026-CF1F-43B0-B16B-F7D8D5B28F38}"/>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76" name="Rectangle 54">
                <a:extLst>
                  <a:ext uri="{FF2B5EF4-FFF2-40B4-BE49-F238E27FC236}">
                    <a16:creationId xmlns:a16="http://schemas.microsoft.com/office/drawing/2014/main" id="{99B79586-485D-4469-A3D2-390EB774614A}"/>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77" name="Oval 55">
                <a:extLst>
                  <a:ext uri="{FF2B5EF4-FFF2-40B4-BE49-F238E27FC236}">
                    <a16:creationId xmlns:a16="http://schemas.microsoft.com/office/drawing/2014/main" id="{0F50678D-032C-4BCD-8349-793993D5763E}"/>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78" name="Oval 56">
                <a:extLst>
                  <a:ext uri="{FF2B5EF4-FFF2-40B4-BE49-F238E27FC236}">
                    <a16:creationId xmlns:a16="http://schemas.microsoft.com/office/drawing/2014/main" id="{726BBBB4-1E28-4FA6-AECF-F6ECA72687CE}"/>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79" name="Oval 57">
                <a:extLst>
                  <a:ext uri="{FF2B5EF4-FFF2-40B4-BE49-F238E27FC236}">
                    <a16:creationId xmlns:a16="http://schemas.microsoft.com/office/drawing/2014/main" id="{67AEAC4E-5650-4C44-AABF-9912B7DA507D}"/>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0" name="Oval 58">
                <a:extLst>
                  <a:ext uri="{FF2B5EF4-FFF2-40B4-BE49-F238E27FC236}">
                    <a16:creationId xmlns:a16="http://schemas.microsoft.com/office/drawing/2014/main" id="{BFFD7CF8-FD4D-4E82-B9CB-C3FD016DA04F}"/>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1" name="Freeform 59">
                <a:extLst>
                  <a:ext uri="{FF2B5EF4-FFF2-40B4-BE49-F238E27FC236}">
                    <a16:creationId xmlns:a16="http://schemas.microsoft.com/office/drawing/2014/main" id="{646D1B18-016F-4977-ACCF-C4D14024816D}"/>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2" name="Freeform 60">
                <a:extLst>
                  <a:ext uri="{FF2B5EF4-FFF2-40B4-BE49-F238E27FC236}">
                    <a16:creationId xmlns:a16="http://schemas.microsoft.com/office/drawing/2014/main" id="{2071AE7F-AFB4-427A-86BE-721B0E68C7F3}"/>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3" name="Oval 61">
                <a:extLst>
                  <a:ext uri="{FF2B5EF4-FFF2-40B4-BE49-F238E27FC236}">
                    <a16:creationId xmlns:a16="http://schemas.microsoft.com/office/drawing/2014/main" id="{33D13642-320E-47DC-9902-46032FF4C0D5}"/>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4" name="Freeform 62">
                <a:extLst>
                  <a:ext uri="{FF2B5EF4-FFF2-40B4-BE49-F238E27FC236}">
                    <a16:creationId xmlns:a16="http://schemas.microsoft.com/office/drawing/2014/main" id="{74765247-45C5-4CD1-AF5C-49B9FF7BAAE3}"/>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85" name="Oval 63">
                <a:extLst>
                  <a:ext uri="{FF2B5EF4-FFF2-40B4-BE49-F238E27FC236}">
                    <a16:creationId xmlns:a16="http://schemas.microsoft.com/office/drawing/2014/main" id="{593937B8-262D-482A-849A-24B14FB6108F}"/>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cxnSp>
          <p:nvCxnSpPr>
            <p:cNvPr id="16" name="Straight Arrow Connector 15">
              <a:extLst>
                <a:ext uri="{FF2B5EF4-FFF2-40B4-BE49-F238E27FC236}">
                  <a16:creationId xmlns:a16="http://schemas.microsoft.com/office/drawing/2014/main" id="{F05A444C-CD5B-40A3-89BD-AB95BACA44EB}"/>
                </a:ext>
              </a:extLst>
            </p:cNvPr>
            <p:cNvCxnSpPr>
              <a:cxnSpLocks/>
            </p:cNvCxnSpPr>
            <p:nvPr/>
          </p:nvCxnSpPr>
          <p:spPr>
            <a:xfrm flipV="1">
              <a:off x="11196033" y="5288280"/>
              <a:ext cx="0" cy="273571"/>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4" name="Rectangle 47">
              <a:extLst>
                <a:ext uri="{FF2B5EF4-FFF2-40B4-BE49-F238E27FC236}">
                  <a16:creationId xmlns:a16="http://schemas.microsoft.com/office/drawing/2014/main" id="{4BA80EEB-9D7B-445B-994F-9C300A1BE10B}"/>
                </a:ext>
              </a:extLst>
            </p:cNvPr>
            <p:cNvSpPr>
              <a:spLocks noChangeArrowheads="1"/>
            </p:cNvSpPr>
            <p:nvPr/>
          </p:nvSpPr>
          <p:spPr bwMode="auto">
            <a:xfrm>
              <a:off x="6524141" y="6024906"/>
              <a:ext cx="817008"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Message sent </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to Chatbot</a:t>
              </a:r>
            </a:p>
          </p:txBody>
        </p:sp>
        <p:cxnSp>
          <p:nvCxnSpPr>
            <p:cNvPr id="108" name="Straight Arrow Connector 107">
              <a:extLst>
                <a:ext uri="{FF2B5EF4-FFF2-40B4-BE49-F238E27FC236}">
                  <a16:creationId xmlns:a16="http://schemas.microsoft.com/office/drawing/2014/main" id="{C1FA27A6-9A46-4F5A-A71F-799E39C80597}"/>
                </a:ext>
              </a:extLst>
            </p:cNvPr>
            <p:cNvCxnSpPr>
              <a:cxnSpLocks/>
            </p:cNvCxnSpPr>
            <p:nvPr/>
          </p:nvCxnSpPr>
          <p:spPr>
            <a:xfrm>
              <a:off x="6932643" y="5200650"/>
              <a:ext cx="0" cy="299085"/>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92" name="Freeform 28">
              <a:extLst>
                <a:ext uri="{FF2B5EF4-FFF2-40B4-BE49-F238E27FC236}">
                  <a16:creationId xmlns:a16="http://schemas.microsoft.com/office/drawing/2014/main" id="{1DAD06F6-E831-478D-82A1-8E31B005E62E}"/>
                </a:ext>
              </a:extLst>
            </p:cNvPr>
            <p:cNvSpPr>
              <a:spLocks/>
            </p:cNvSpPr>
            <p:nvPr/>
          </p:nvSpPr>
          <p:spPr bwMode="auto">
            <a:xfrm>
              <a:off x="6699179" y="4803978"/>
              <a:ext cx="466929" cy="468340"/>
            </a:xfrm>
            <a:custGeom>
              <a:avLst/>
              <a:gdLst>
                <a:gd name="T0" fmla="*/ 243 w 280"/>
                <a:gd name="T1" fmla="*/ 0 h 280"/>
                <a:gd name="T2" fmla="*/ 35 w 280"/>
                <a:gd name="T3" fmla="*/ 0 h 280"/>
                <a:gd name="T4" fmla="*/ 0 w 280"/>
                <a:gd name="T5" fmla="*/ 33 h 280"/>
                <a:gd name="T6" fmla="*/ 0 w 280"/>
                <a:gd name="T7" fmla="*/ 180 h 280"/>
                <a:gd name="T8" fmla="*/ 35 w 280"/>
                <a:gd name="T9" fmla="*/ 219 h 280"/>
                <a:gd name="T10" fmla="*/ 111 w 280"/>
                <a:gd name="T11" fmla="*/ 219 h 280"/>
                <a:gd name="T12" fmla="*/ 172 w 280"/>
                <a:gd name="T13" fmla="*/ 280 h 280"/>
                <a:gd name="T14" fmla="*/ 173 w 280"/>
                <a:gd name="T15" fmla="*/ 219 h 280"/>
                <a:gd name="T16" fmla="*/ 242 w 280"/>
                <a:gd name="T17" fmla="*/ 219 h 280"/>
                <a:gd name="T18" fmla="*/ 280 w 280"/>
                <a:gd name="T19" fmla="*/ 182 h 280"/>
                <a:gd name="T20" fmla="*/ 280 w 280"/>
                <a:gd name="T21" fmla="*/ 35 h 280"/>
                <a:gd name="T22" fmla="*/ 243 w 280"/>
                <a:gd name="T23"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0" h="280">
                  <a:moveTo>
                    <a:pt x="243" y="0"/>
                  </a:moveTo>
                  <a:cubicBezTo>
                    <a:pt x="35" y="0"/>
                    <a:pt x="35" y="0"/>
                    <a:pt x="35" y="0"/>
                  </a:cubicBezTo>
                  <a:cubicBezTo>
                    <a:pt x="15" y="0"/>
                    <a:pt x="0" y="12"/>
                    <a:pt x="0" y="33"/>
                  </a:cubicBezTo>
                  <a:cubicBezTo>
                    <a:pt x="0" y="180"/>
                    <a:pt x="0" y="180"/>
                    <a:pt x="0" y="180"/>
                  </a:cubicBezTo>
                  <a:cubicBezTo>
                    <a:pt x="0" y="200"/>
                    <a:pt x="15" y="219"/>
                    <a:pt x="35" y="219"/>
                  </a:cubicBezTo>
                  <a:cubicBezTo>
                    <a:pt x="111" y="219"/>
                    <a:pt x="111" y="219"/>
                    <a:pt x="111" y="219"/>
                  </a:cubicBezTo>
                  <a:cubicBezTo>
                    <a:pt x="172" y="280"/>
                    <a:pt x="172" y="280"/>
                    <a:pt x="172" y="280"/>
                  </a:cubicBezTo>
                  <a:cubicBezTo>
                    <a:pt x="173" y="219"/>
                    <a:pt x="173" y="219"/>
                    <a:pt x="173" y="219"/>
                  </a:cubicBezTo>
                  <a:cubicBezTo>
                    <a:pt x="242" y="219"/>
                    <a:pt x="242" y="219"/>
                    <a:pt x="242" y="219"/>
                  </a:cubicBezTo>
                  <a:cubicBezTo>
                    <a:pt x="263" y="220"/>
                    <a:pt x="280" y="203"/>
                    <a:pt x="280" y="182"/>
                  </a:cubicBezTo>
                  <a:cubicBezTo>
                    <a:pt x="280" y="35"/>
                    <a:pt x="280" y="35"/>
                    <a:pt x="280" y="35"/>
                  </a:cubicBezTo>
                  <a:cubicBezTo>
                    <a:pt x="280" y="15"/>
                    <a:pt x="263" y="0"/>
                    <a:pt x="243" y="0"/>
                  </a:cubicBezTo>
                </a:path>
              </a:pathLst>
            </a:custGeom>
            <a:solidFill>
              <a:schemeClr val="accent6"/>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93" name="Rectangle 92">
              <a:extLst>
                <a:ext uri="{FF2B5EF4-FFF2-40B4-BE49-F238E27FC236}">
                  <a16:creationId xmlns:a16="http://schemas.microsoft.com/office/drawing/2014/main" id="{DBC3B1B7-EFB5-4478-AB43-D6148BA8FFF2}"/>
                </a:ext>
              </a:extLst>
            </p:cNvPr>
            <p:cNvSpPr>
              <a:spLocks noChangeArrowheads="1"/>
            </p:cNvSpPr>
            <p:nvPr/>
          </p:nvSpPr>
          <p:spPr bwMode="auto">
            <a:xfrm>
              <a:off x="6882145" y="4841872"/>
              <a:ext cx="111328" cy="30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042">
                <a:defRPr/>
              </a:pPr>
              <a:r>
                <a:rPr lang="en-US" altLang="en-US" sz="1765" b="1" kern="0">
                  <a:solidFill>
                    <a:srgbClr val="FFFFFF"/>
                  </a:solidFill>
                  <a:latin typeface="Segoe UI" panose="020B0502040204020203" pitchFamily="34" charset="0"/>
                </a:rPr>
                <a:t>?</a:t>
              </a:r>
              <a:endParaRPr lang="en-US" altLang="en-US" sz="882" kern="0">
                <a:solidFill>
                  <a:prstClr val="black"/>
                </a:solidFill>
              </a:endParaRPr>
            </a:p>
          </p:txBody>
        </p:sp>
        <p:cxnSp>
          <p:nvCxnSpPr>
            <p:cNvPr id="111" name="Straight Arrow Connector 110">
              <a:extLst>
                <a:ext uri="{FF2B5EF4-FFF2-40B4-BE49-F238E27FC236}">
                  <a16:creationId xmlns:a16="http://schemas.microsoft.com/office/drawing/2014/main" id="{9A28D600-5EA9-4EE3-A4E2-B85BBE6E6801}"/>
                </a:ext>
              </a:extLst>
            </p:cNvPr>
            <p:cNvCxnSpPr>
              <a:cxnSpLocks/>
            </p:cNvCxnSpPr>
            <p:nvPr/>
          </p:nvCxnSpPr>
          <p:spPr>
            <a:xfrm>
              <a:off x="717426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FB8A53B-4044-4A06-93A8-EC7235E4C28B}"/>
                </a:ext>
              </a:extLst>
            </p:cNvPr>
            <p:cNvGrpSpPr/>
            <p:nvPr/>
          </p:nvGrpSpPr>
          <p:grpSpPr>
            <a:xfrm>
              <a:off x="6685778" y="5466284"/>
              <a:ext cx="493731" cy="452823"/>
              <a:chOff x="10483366" y="5527244"/>
              <a:chExt cx="493731" cy="452823"/>
            </a:xfrm>
          </p:grpSpPr>
          <p:sp>
            <p:nvSpPr>
              <p:cNvPr id="96" name="Rectangle 52">
                <a:extLst>
                  <a:ext uri="{FF2B5EF4-FFF2-40B4-BE49-F238E27FC236}">
                    <a16:creationId xmlns:a16="http://schemas.microsoft.com/office/drawing/2014/main" id="{80C0CEBB-762F-4714-B388-E3BCE027A705}"/>
                  </a:ext>
                </a:extLst>
              </p:cNvPr>
              <p:cNvSpPr>
                <a:spLocks noChangeArrowheads="1"/>
              </p:cNvSpPr>
              <p:nvPr/>
            </p:nvSpPr>
            <p:spPr bwMode="auto">
              <a:xfrm>
                <a:off x="10506642"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97" name="Rectangle 53">
                <a:extLst>
                  <a:ext uri="{FF2B5EF4-FFF2-40B4-BE49-F238E27FC236}">
                    <a16:creationId xmlns:a16="http://schemas.microsoft.com/office/drawing/2014/main" id="{140A4631-B0B9-42FA-827E-C959F351210D}"/>
                  </a:ext>
                </a:extLst>
              </p:cNvPr>
              <p:cNvSpPr>
                <a:spLocks noChangeArrowheads="1"/>
              </p:cNvSpPr>
              <p:nvPr/>
            </p:nvSpPr>
            <p:spPr bwMode="auto">
              <a:xfrm>
                <a:off x="10935483" y="5582260"/>
                <a:ext cx="18339" cy="15235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98" name="Rectangle 54">
                <a:extLst>
                  <a:ext uri="{FF2B5EF4-FFF2-40B4-BE49-F238E27FC236}">
                    <a16:creationId xmlns:a16="http://schemas.microsoft.com/office/drawing/2014/main" id="{72530242-2C69-49C2-A422-320C0D0A0D79}"/>
                  </a:ext>
                </a:extLst>
              </p:cNvPr>
              <p:cNvSpPr>
                <a:spLocks noChangeArrowheads="1"/>
              </p:cNvSpPr>
              <p:nvPr/>
            </p:nvSpPr>
            <p:spPr bwMode="auto">
              <a:xfrm>
                <a:off x="10551783" y="5622464"/>
                <a:ext cx="356897" cy="357603"/>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99" name="Oval 55">
                <a:extLst>
                  <a:ext uri="{FF2B5EF4-FFF2-40B4-BE49-F238E27FC236}">
                    <a16:creationId xmlns:a16="http://schemas.microsoft.com/office/drawing/2014/main" id="{AE12760B-F3C8-4796-A1AC-BF9BD33BF7EA}"/>
                  </a:ext>
                </a:extLst>
              </p:cNvPr>
              <p:cNvSpPr>
                <a:spLocks noChangeArrowheads="1"/>
              </p:cNvSpPr>
              <p:nvPr/>
            </p:nvSpPr>
            <p:spPr bwMode="auto">
              <a:xfrm>
                <a:off x="10583523"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0" name="Oval 56">
                <a:extLst>
                  <a:ext uri="{FF2B5EF4-FFF2-40B4-BE49-F238E27FC236}">
                    <a16:creationId xmlns:a16="http://schemas.microsoft.com/office/drawing/2014/main" id="{9A66709C-44A6-4342-B655-BF3140BB0F26}"/>
                  </a:ext>
                </a:extLst>
              </p:cNvPr>
              <p:cNvSpPr>
                <a:spLocks noChangeArrowheads="1"/>
              </p:cNvSpPr>
              <p:nvPr/>
            </p:nvSpPr>
            <p:spPr bwMode="auto">
              <a:xfrm>
                <a:off x="10613146"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1" name="Oval 57">
                <a:extLst>
                  <a:ext uri="{FF2B5EF4-FFF2-40B4-BE49-F238E27FC236}">
                    <a16:creationId xmlns:a16="http://schemas.microsoft.com/office/drawing/2014/main" id="{A1E3B290-1D10-4AF8-BFED-CA9166A787DB}"/>
                  </a:ext>
                </a:extLst>
              </p:cNvPr>
              <p:cNvSpPr>
                <a:spLocks noChangeArrowheads="1"/>
              </p:cNvSpPr>
              <p:nvPr/>
            </p:nvSpPr>
            <p:spPr bwMode="auto">
              <a:xfrm>
                <a:off x="10747159" y="5676069"/>
                <a:ext cx="129781" cy="12837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2" name="Oval 58">
                <a:extLst>
                  <a:ext uri="{FF2B5EF4-FFF2-40B4-BE49-F238E27FC236}">
                    <a16:creationId xmlns:a16="http://schemas.microsoft.com/office/drawing/2014/main" id="{7F61C2D2-6136-44A6-9E1C-AA1593B3AA07}"/>
                  </a:ext>
                </a:extLst>
              </p:cNvPr>
              <p:cNvSpPr>
                <a:spLocks noChangeArrowheads="1"/>
              </p:cNvSpPr>
              <p:nvPr/>
            </p:nvSpPr>
            <p:spPr bwMode="auto">
              <a:xfrm>
                <a:off x="10775373" y="5704282"/>
                <a:ext cx="71944" cy="7194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3" name="Freeform 59">
                <a:extLst>
                  <a:ext uri="{FF2B5EF4-FFF2-40B4-BE49-F238E27FC236}">
                    <a16:creationId xmlns:a16="http://schemas.microsoft.com/office/drawing/2014/main" id="{8323A036-C4F6-4C78-91F9-175D09089063}"/>
                  </a:ext>
                </a:extLst>
              </p:cNvPr>
              <p:cNvSpPr>
                <a:spLocks/>
              </p:cNvSpPr>
              <p:nvPr/>
            </p:nvSpPr>
            <p:spPr bwMode="auto">
              <a:xfrm>
                <a:off x="10583523" y="5838295"/>
                <a:ext cx="293418" cy="96631"/>
              </a:xfrm>
              <a:custGeom>
                <a:avLst/>
                <a:gdLst>
                  <a:gd name="T0" fmla="*/ 146 w 176"/>
                  <a:gd name="T1" fmla="*/ 58 h 58"/>
                  <a:gd name="T2" fmla="*/ 30 w 176"/>
                  <a:gd name="T3" fmla="*/ 58 h 58"/>
                  <a:gd name="T4" fmla="*/ 0 w 176"/>
                  <a:gd name="T5" fmla="*/ 29 h 58"/>
                  <a:gd name="T6" fmla="*/ 30 w 176"/>
                  <a:gd name="T7" fmla="*/ 0 h 58"/>
                  <a:gd name="T8" fmla="*/ 146 w 176"/>
                  <a:gd name="T9" fmla="*/ 0 h 58"/>
                  <a:gd name="T10" fmla="*/ 176 w 176"/>
                  <a:gd name="T11" fmla="*/ 29 h 58"/>
                  <a:gd name="T12" fmla="*/ 146 w 176"/>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176" h="58">
                    <a:moveTo>
                      <a:pt x="146" y="58"/>
                    </a:moveTo>
                    <a:cubicBezTo>
                      <a:pt x="30" y="58"/>
                      <a:pt x="30" y="58"/>
                      <a:pt x="30" y="58"/>
                    </a:cubicBezTo>
                    <a:cubicBezTo>
                      <a:pt x="14" y="58"/>
                      <a:pt x="0" y="45"/>
                      <a:pt x="0" y="29"/>
                    </a:cubicBezTo>
                    <a:cubicBezTo>
                      <a:pt x="0" y="13"/>
                      <a:pt x="14" y="0"/>
                      <a:pt x="30" y="0"/>
                    </a:cubicBezTo>
                    <a:cubicBezTo>
                      <a:pt x="146" y="0"/>
                      <a:pt x="146" y="0"/>
                      <a:pt x="146" y="0"/>
                    </a:cubicBezTo>
                    <a:cubicBezTo>
                      <a:pt x="162" y="0"/>
                      <a:pt x="176" y="13"/>
                      <a:pt x="176" y="29"/>
                    </a:cubicBezTo>
                    <a:cubicBezTo>
                      <a:pt x="176" y="45"/>
                      <a:pt x="162" y="58"/>
                      <a:pt x="146" y="5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4" name="Freeform 60">
                <a:extLst>
                  <a:ext uri="{FF2B5EF4-FFF2-40B4-BE49-F238E27FC236}">
                    <a16:creationId xmlns:a16="http://schemas.microsoft.com/office/drawing/2014/main" id="{5FC2E09B-9238-45F5-A172-ADE45D9E9205}"/>
                  </a:ext>
                </a:extLst>
              </p:cNvPr>
              <p:cNvSpPr>
                <a:spLocks/>
              </p:cNvSpPr>
              <p:nvPr/>
            </p:nvSpPr>
            <p:spPr bwMode="auto">
              <a:xfrm>
                <a:off x="10486187" y="5707809"/>
                <a:ext cx="65596" cy="162226"/>
              </a:xfrm>
              <a:custGeom>
                <a:avLst/>
                <a:gdLst>
                  <a:gd name="T0" fmla="*/ 93 w 93"/>
                  <a:gd name="T1" fmla="*/ 230 h 230"/>
                  <a:gd name="T2" fmla="*/ 0 w 93"/>
                  <a:gd name="T3" fmla="*/ 185 h 230"/>
                  <a:gd name="T4" fmla="*/ 0 w 93"/>
                  <a:gd name="T5" fmla="*/ 45 h 230"/>
                  <a:gd name="T6" fmla="*/ 93 w 93"/>
                  <a:gd name="T7" fmla="*/ 0 h 230"/>
                  <a:gd name="T8" fmla="*/ 93 w 93"/>
                  <a:gd name="T9" fmla="*/ 230 h 230"/>
                </a:gdLst>
                <a:ahLst/>
                <a:cxnLst>
                  <a:cxn ang="0">
                    <a:pos x="T0" y="T1"/>
                  </a:cxn>
                  <a:cxn ang="0">
                    <a:pos x="T2" y="T3"/>
                  </a:cxn>
                  <a:cxn ang="0">
                    <a:pos x="T4" y="T5"/>
                  </a:cxn>
                  <a:cxn ang="0">
                    <a:pos x="T6" y="T7"/>
                  </a:cxn>
                  <a:cxn ang="0">
                    <a:pos x="T8" y="T9"/>
                  </a:cxn>
                </a:cxnLst>
                <a:rect l="0" t="0" r="r" b="b"/>
                <a:pathLst>
                  <a:path w="93" h="230">
                    <a:moveTo>
                      <a:pt x="93" y="230"/>
                    </a:moveTo>
                    <a:lnTo>
                      <a:pt x="0" y="185"/>
                    </a:lnTo>
                    <a:lnTo>
                      <a:pt x="0" y="45"/>
                    </a:lnTo>
                    <a:lnTo>
                      <a:pt x="93" y="0"/>
                    </a:lnTo>
                    <a:lnTo>
                      <a:pt x="93"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5" name="Oval 61">
                <a:extLst>
                  <a:ext uri="{FF2B5EF4-FFF2-40B4-BE49-F238E27FC236}">
                    <a16:creationId xmlns:a16="http://schemas.microsoft.com/office/drawing/2014/main" id="{9562210A-CB41-4778-BAC6-2EAE4EBFBC37}"/>
                  </a:ext>
                </a:extLst>
              </p:cNvPr>
              <p:cNvSpPr>
                <a:spLocks noChangeArrowheads="1"/>
              </p:cNvSpPr>
              <p:nvPr/>
            </p:nvSpPr>
            <p:spPr bwMode="auto">
              <a:xfrm>
                <a:off x="10483366"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6" name="Freeform 62">
                <a:extLst>
                  <a:ext uri="{FF2B5EF4-FFF2-40B4-BE49-F238E27FC236}">
                    <a16:creationId xmlns:a16="http://schemas.microsoft.com/office/drawing/2014/main" id="{30DEFAD5-7282-4169-9DB0-A819C946A6FB}"/>
                  </a:ext>
                </a:extLst>
              </p:cNvPr>
              <p:cNvSpPr>
                <a:spLocks/>
              </p:cNvSpPr>
              <p:nvPr/>
            </p:nvSpPr>
            <p:spPr bwMode="auto">
              <a:xfrm>
                <a:off x="10908680" y="5707809"/>
                <a:ext cx="64890" cy="162226"/>
              </a:xfrm>
              <a:custGeom>
                <a:avLst/>
                <a:gdLst>
                  <a:gd name="T0" fmla="*/ 0 w 92"/>
                  <a:gd name="T1" fmla="*/ 230 h 230"/>
                  <a:gd name="T2" fmla="*/ 92 w 92"/>
                  <a:gd name="T3" fmla="*/ 185 h 230"/>
                  <a:gd name="T4" fmla="*/ 92 w 92"/>
                  <a:gd name="T5" fmla="*/ 45 h 230"/>
                  <a:gd name="T6" fmla="*/ 0 w 92"/>
                  <a:gd name="T7" fmla="*/ 0 h 230"/>
                  <a:gd name="T8" fmla="*/ 0 w 92"/>
                  <a:gd name="T9" fmla="*/ 230 h 230"/>
                </a:gdLst>
                <a:ahLst/>
                <a:cxnLst>
                  <a:cxn ang="0">
                    <a:pos x="T0" y="T1"/>
                  </a:cxn>
                  <a:cxn ang="0">
                    <a:pos x="T2" y="T3"/>
                  </a:cxn>
                  <a:cxn ang="0">
                    <a:pos x="T4" y="T5"/>
                  </a:cxn>
                  <a:cxn ang="0">
                    <a:pos x="T6" y="T7"/>
                  </a:cxn>
                  <a:cxn ang="0">
                    <a:pos x="T8" y="T9"/>
                  </a:cxn>
                </a:cxnLst>
                <a:rect l="0" t="0" r="r" b="b"/>
                <a:pathLst>
                  <a:path w="92" h="230">
                    <a:moveTo>
                      <a:pt x="0" y="230"/>
                    </a:moveTo>
                    <a:lnTo>
                      <a:pt x="92" y="185"/>
                    </a:lnTo>
                    <a:lnTo>
                      <a:pt x="92" y="45"/>
                    </a:lnTo>
                    <a:lnTo>
                      <a:pt x="0" y="0"/>
                    </a:lnTo>
                    <a:lnTo>
                      <a:pt x="0" y="23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07" name="Oval 63">
                <a:extLst>
                  <a:ext uri="{FF2B5EF4-FFF2-40B4-BE49-F238E27FC236}">
                    <a16:creationId xmlns:a16="http://schemas.microsoft.com/office/drawing/2014/main" id="{A367464B-459C-4DAD-B7B7-40BBEE056B4D}"/>
                  </a:ext>
                </a:extLst>
              </p:cNvPr>
              <p:cNvSpPr>
                <a:spLocks noChangeArrowheads="1"/>
              </p:cNvSpPr>
              <p:nvPr/>
            </p:nvSpPr>
            <p:spPr bwMode="auto">
              <a:xfrm>
                <a:off x="10912207" y="5527244"/>
                <a:ext cx="64890" cy="6489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sp>
          <p:nvSpPr>
            <p:cNvPr id="88" name="Rectangle: Rounded Corners 87">
              <a:extLst>
                <a:ext uri="{FF2B5EF4-FFF2-40B4-BE49-F238E27FC236}">
                  <a16:creationId xmlns:a16="http://schemas.microsoft.com/office/drawing/2014/main" id="{AE54FA50-290E-4EC7-A62A-A6411C71E159}"/>
                </a:ext>
              </a:extLst>
            </p:cNvPr>
            <p:cNvSpPr/>
            <p:nvPr/>
          </p:nvSpPr>
          <p:spPr bwMode="auto">
            <a:xfrm>
              <a:off x="7914489" y="5222881"/>
              <a:ext cx="2452099"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4" name="Group 113">
              <a:extLst>
                <a:ext uri="{FF2B5EF4-FFF2-40B4-BE49-F238E27FC236}">
                  <a16:creationId xmlns:a16="http://schemas.microsoft.com/office/drawing/2014/main" id="{C0131F48-EE61-4B32-B582-A5856AB6297B}"/>
                </a:ext>
              </a:extLst>
            </p:cNvPr>
            <p:cNvGrpSpPr/>
            <p:nvPr/>
          </p:nvGrpSpPr>
          <p:grpSpPr>
            <a:xfrm>
              <a:off x="7917950" y="5107427"/>
              <a:ext cx="452260" cy="417074"/>
              <a:chOff x="7989965" y="5173839"/>
              <a:chExt cx="308230" cy="284249"/>
            </a:xfrm>
          </p:grpSpPr>
          <p:sp>
            <p:nvSpPr>
              <p:cNvPr id="109" name="Rectangle 108">
                <a:extLst>
                  <a:ext uri="{FF2B5EF4-FFF2-40B4-BE49-F238E27FC236}">
                    <a16:creationId xmlns:a16="http://schemas.microsoft.com/office/drawing/2014/main" id="{AF1DB662-0CC8-454A-BBCC-8CB30E8296B9}"/>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1" name="Group 90">
                <a:extLst>
                  <a:ext uri="{FF2B5EF4-FFF2-40B4-BE49-F238E27FC236}">
                    <a16:creationId xmlns:a16="http://schemas.microsoft.com/office/drawing/2014/main" id="{02CE73BC-26A2-404C-8D3A-FB4FD168387C}"/>
                  </a:ext>
                </a:extLst>
              </p:cNvPr>
              <p:cNvGrpSpPr/>
              <p:nvPr/>
            </p:nvGrpSpPr>
            <p:grpSpPr>
              <a:xfrm>
                <a:off x="7989965" y="5173839"/>
                <a:ext cx="308230" cy="284249"/>
                <a:chOff x="7875624" y="5410159"/>
                <a:chExt cx="308230" cy="284249"/>
              </a:xfrm>
            </p:grpSpPr>
            <p:sp>
              <p:nvSpPr>
                <p:cNvPr id="37" name="Freeform 17">
                  <a:extLst>
                    <a:ext uri="{FF2B5EF4-FFF2-40B4-BE49-F238E27FC236}">
                      <a16:creationId xmlns:a16="http://schemas.microsoft.com/office/drawing/2014/main" id="{380E7EFC-238B-4BFC-BFA1-3CE2F2515FCF}"/>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nvGrpSpPr>
                <p:cNvPr id="90" name="Group 89">
                  <a:extLst>
                    <a:ext uri="{FF2B5EF4-FFF2-40B4-BE49-F238E27FC236}">
                      <a16:creationId xmlns:a16="http://schemas.microsoft.com/office/drawing/2014/main" id="{19350A35-76BE-4A7F-B6C2-4D2897B04DFF}"/>
                    </a:ext>
                  </a:extLst>
                </p:cNvPr>
                <p:cNvGrpSpPr/>
                <p:nvPr/>
              </p:nvGrpSpPr>
              <p:grpSpPr>
                <a:xfrm>
                  <a:off x="7875624" y="5410159"/>
                  <a:ext cx="308230" cy="284249"/>
                  <a:chOff x="7875624" y="5410159"/>
                  <a:chExt cx="308230" cy="284249"/>
                </a:xfrm>
              </p:grpSpPr>
              <p:sp>
                <p:nvSpPr>
                  <p:cNvPr id="35" name="Freeform 15">
                    <a:extLst>
                      <a:ext uri="{FF2B5EF4-FFF2-40B4-BE49-F238E27FC236}">
                        <a16:creationId xmlns:a16="http://schemas.microsoft.com/office/drawing/2014/main" id="{50C61E6E-74C6-46DC-B890-2BEBE1BF02ED}"/>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36" name="Freeform 16">
                    <a:extLst>
                      <a:ext uri="{FF2B5EF4-FFF2-40B4-BE49-F238E27FC236}">
                        <a16:creationId xmlns:a16="http://schemas.microsoft.com/office/drawing/2014/main" id="{4FE5190D-3F8F-4441-A893-0E23DB249BF8}"/>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39" name="Freeform 19">
                    <a:extLst>
                      <a:ext uri="{FF2B5EF4-FFF2-40B4-BE49-F238E27FC236}">
                        <a16:creationId xmlns:a16="http://schemas.microsoft.com/office/drawing/2014/main" id="{6A373F91-1126-41FC-B4BB-C9932F2F48F9}"/>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grpSp>
        </p:grpSp>
        <p:cxnSp>
          <p:nvCxnSpPr>
            <p:cNvPr id="117" name="Straight Arrow Connector 116">
              <a:extLst>
                <a:ext uri="{FF2B5EF4-FFF2-40B4-BE49-F238E27FC236}">
                  <a16:creationId xmlns:a16="http://schemas.microsoft.com/office/drawing/2014/main" id="{148967FB-0D5C-4677-8177-A8ACFF927EEC}"/>
                </a:ext>
              </a:extLst>
            </p:cNvPr>
            <p:cNvCxnSpPr>
              <a:cxnSpLocks/>
            </p:cNvCxnSpPr>
            <p:nvPr/>
          </p:nvCxnSpPr>
          <p:spPr>
            <a:xfrm>
              <a:off x="10370851" y="5726114"/>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18" name="Rectangle 47">
              <a:extLst>
                <a:ext uri="{FF2B5EF4-FFF2-40B4-BE49-F238E27FC236}">
                  <a16:creationId xmlns:a16="http://schemas.microsoft.com/office/drawing/2014/main" id="{DD4518B0-AE6A-469D-88D8-F864365939DE}"/>
                </a:ext>
              </a:extLst>
            </p:cNvPr>
            <p:cNvSpPr>
              <a:spLocks noChangeArrowheads="1"/>
            </p:cNvSpPr>
            <p:nvPr/>
          </p:nvSpPr>
          <p:spPr bwMode="auto">
            <a:xfrm>
              <a:off x="8095488" y="6260060"/>
              <a:ext cx="2090101" cy="15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Cortana Analytics answers questions</a:t>
              </a:r>
            </a:p>
          </p:txBody>
        </p:sp>
        <p:grpSp>
          <p:nvGrpSpPr>
            <p:cNvPr id="120" name="cortana">
              <a:extLst>
                <a:ext uri="{FF2B5EF4-FFF2-40B4-BE49-F238E27FC236}">
                  <a16:creationId xmlns:a16="http://schemas.microsoft.com/office/drawing/2014/main" id="{59B4AE92-3451-4ECC-B030-F171B3FD4B77}"/>
                </a:ext>
              </a:extLst>
            </p:cNvPr>
            <p:cNvGrpSpPr>
              <a:grpSpLocks noChangeAspect="1"/>
            </p:cNvGrpSpPr>
            <p:nvPr/>
          </p:nvGrpSpPr>
          <p:grpSpPr bwMode="auto">
            <a:xfrm>
              <a:off x="9523521" y="5516351"/>
              <a:ext cx="393700" cy="393700"/>
              <a:chOff x="2059" y="1500"/>
              <a:chExt cx="248" cy="248"/>
            </a:xfrm>
            <a:solidFill>
              <a:srgbClr val="525252"/>
            </a:solidFill>
          </p:grpSpPr>
          <p:sp>
            <p:nvSpPr>
              <p:cNvPr id="121" name="Freeform 21">
                <a:extLst>
                  <a:ext uri="{FF2B5EF4-FFF2-40B4-BE49-F238E27FC236}">
                    <a16:creationId xmlns:a16="http://schemas.microsoft.com/office/drawing/2014/main" id="{541890B4-2705-498C-B2E8-C1696F3DF260}"/>
                  </a:ext>
                </a:extLst>
              </p:cNvPr>
              <p:cNvSpPr>
                <a:spLocks noEditPoints="1"/>
              </p:cNvSpPr>
              <p:nvPr/>
            </p:nvSpPr>
            <p:spPr bwMode="auto">
              <a:xfrm>
                <a:off x="2059" y="1500"/>
                <a:ext cx="248" cy="248"/>
              </a:xfrm>
              <a:custGeom>
                <a:avLst/>
                <a:gdLst>
                  <a:gd name="T0" fmla="*/ 171 w 342"/>
                  <a:gd name="T1" fmla="*/ 319 h 342"/>
                  <a:gd name="T2" fmla="*/ 131 w 342"/>
                  <a:gd name="T3" fmla="*/ 313 h 342"/>
                  <a:gd name="T4" fmla="*/ 96 w 342"/>
                  <a:gd name="T5" fmla="*/ 299 h 342"/>
                  <a:gd name="T6" fmla="*/ 67 w 342"/>
                  <a:gd name="T7" fmla="*/ 275 h 342"/>
                  <a:gd name="T8" fmla="*/ 43 w 342"/>
                  <a:gd name="T9" fmla="*/ 245 h 342"/>
                  <a:gd name="T10" fmla="*/ 29 w 342"/>
                  <a:gd name="T11" fmla="*/ 211 h 342"/>
                  <a:gd name="T12" fmla="*/ 23 w 342"/>
                  <a:gd name="T13" fmla="*/ 171 h 342"/>
                  <a:gd name="T14" fmla="*/ 29 w 342"/>
                  <a:gd name="T15" fmla="*/ 132 h 342"/>
                  <a:gd name="T16" fmla="*/ 43 w 342"/>
                  <a:gd name="T17" fmla="*/ 97 h 342"/>
                  <a:gd name="T18" fmla="*/ 67 w 342"/>
                  <a:gd name="T19" fmla="*/ 67 h 342"/>
                  <a:gd name="T20" fmla="*/ 96 w 342"/>
                  <a:gd name="T21" fmla="*/ 44 h 342"/>
                  <a:gd name="T22" fmla="*/ 131 w 342"/>
                  <a:gd name="T23" fmla="*/ 29 h 342"/>
                  <a:gd name="T24" fmla="*/ 171 w 342"/>
                  <a:gd name="T25" fmla="*/ 24 h 342"/>
                  <a:gd name="T26" fmla="*/ 210 w 342"/>
                  <a:gd name="T27" fmla="*/ 29 h 342"/>
                  <a:gd name="T28" fmla="*/ 244 w 342"/>
                  <a:gd name="T29" fmla="*/ 44 h 342"/>
                  <a:gd name="T30" fmla="*/ 275 w 342"/>
                  <a:gd name="T31" fmla="*/ 67 h 342"/>
                  <a:gd name="T32" fmla="*/ 298 w 342"/>
                  <a:gd name="T33" fmla="*/ 97 h 342"/>
                  <a:gd name="T34" fmla="*/ 313 w 342"/>
                  <a:gd name="T35" fmla="*/ 132 h 342"/>
                  <a:gd name="T36" fmla="*/ 318 w 342"/>
                  <a:gd name="T37" fmla="*/ 171 h 342"/>
                  <a:gd name="T38" fmla="*/ 313 w 342"/>
                  <a:gd name="T39" fmla="*/ 211 h 342"/>
                  <a:gd name="T40" fmla="*/ 298 w 342"/>
                  <a:gd name="T41" fmla="*/ 245 h 342"/>
                  <a:gd name="T42" fmla="*/ 275 w 342"/>
                  <a:gd name="T43" fmla="*/ 275 h 342"/>
                  <a:gd name="T44" fmla="*/ 244 w 342"/>
                  <a:gd name="T45" fmla="*/ 299 h 342"/>
                  <a:gd name="T46" fmla="*/ 210 w 342"/>
                  <a:gd name="T47" fmla="*/ 313 h 342"/>
                  <a:gd name="T48" fmla="*/ 171 w 342"/>
                  <a:gd name="T49" fmla="*/ 319 h 342"/>
                  <a:gd name="T50" fmla="*/ 171 w 342"/>
                  <a:gd name="T51" fmla="*/ 0 h 342"/>
                  <a:gd name="T52" fmla="*/ 125 w 342"/>
                  <a:gd name="T53" fmla="*/ 6 h 342"/>
                  <a:gd name="T54" fmla="*/ 85 w 342"/>
                  <a:gd name="T55" fmla="*/ 24 h 342"/>
                  <a:gd name="T56" fmla="*/ 50 w 342"/>
                  <a:gd name="T57" fmla="*/ 51 h 342"/>
                  <a:gd name="T58" fmla="*/ 23 w 342"/>
                  <a:gd name="T59" fmla="*/ 85 h 342"/>
                  <a:gd name="T60" fmla="*/ 5 w 342"/>
                  <a:gd name="T61" fmla="*/ 126 h 342"/>
                  <a:gd name="T62" fmla="*/ 0 w 342"/>
                  <a:gd name="T63" fmla="*/ 171 h 342"/>
                  <a:gd name="T64" fmla="*/ 5 w 342"/>
                  <a:gd name="T65" fmla="*/ 216 h 342"/>
                  <a:gd name="T66" fmla="*/ 23 w 342"/>
                  <a:gd name="T67" fmla="*/ 257 h 342"/>
                  <a:gd name="T68" fmla="*/ 50 w 342"/>
                  <a:gd name="T69" fmla="*/ 292 h 342"/>
                  <a:gd name="T70" fmla="*/ 85 w 342"/>
                  <a:gd name="T71" fmla="*/ 319 h 342"/>
                  <a:gd name="T72" fmla="*/ 125 w 342"/>
                  <a:gd name="T73" fmla="*/ 336 h 342"/>
                  <a:gd name="T74" fmla="*/ 171 w 342"/>
                  <a:gd name="T75" fmla="*/ 342 h 342"/>
                  <a:gd name="T76" fmla="*/ 215 w 342"/>
                  <a:gd name="T77" fmla="*/ 336 h 342"/>
                  <a:gd name="T78" fmla="*/ 257 w 342"/>
                  <a:gd name="T79" fmla="*/ 319 h 342"/>
                  <a:gd name="T80" fmla="*/ 291 w 342"/>
                  <a:gd name="T81" fmla="*/ 292 h 342"/>
                  <a:gd name="T82" fmla="*/ 318 w 342"/>
                  <a:gd name="T83" fmla="*/ 257 h 342"/>
                  <a:gd name="T84" fmla="*/ 335 w 342"/>
                  <a:gd name="T85" fmla="*/ 216 h 342"/>
                  <a:gd name="T86" fmla="*/ 342 w 342"/>
                  <a:gd name="T87" fmla="*/ 171 h 342"/>
                  <a:gd name="T88" fmla="*/ 335 w 342"/>
                  <a:gd name="T89" fmla="*/ 126 h 342"/>
                  <a:gd name="T90" fmla="*/ 318 w 342"/>
                  <a:gd name="T91" fmla="*/ 85 h 342"/>
                  <a:gd name="T92" fmla="*/ 291 w 342"/>
                  <a:gd name="T93" fmla="*/ 51 h 342"/>
                  <a:gd name="T94" fmla="*/ 257 w 342"/>
                  <a:gd name="T95" fmla="*/ 24 h 342"/>
                  <a:gd name="T96" fmla="*/ 215 w 342"/>
                  <a:gd name="T97" fmla="*/ 6 h 342"/>
                  <a:gd name="T98" fmla="*/ 171 w 342"/>
                  <a:gd name="T99" fmla="*/ 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2" h="342">
                    <a:moveTo>
                      <a:pt x="171" y="319"/>
                    </a:moveTo>
                    <a:cubicBezTo>
                      <a:pt x="157" y="319"/>
                      <a:pt x="144" y="317"/>
                      <a:pt x="131" y="313"/>
                    </a:cubicBezTo>
                    <a:cubicBezTo>
                      <a:pt x="119" y="310"/>
                      <a:pt x="107" y="304"/>
                      <a:pt x="96" y="299"/>
                    </a:cubicBezTo>
                    <a:cubicBezTo>
                      <a:pt x="86" y="292"/>
                      <a:pt x="76" y="284"/>
                      <a:pt x="67" y="275"/>
                    </a:cubicBezTo>
                    <a:cubicBezTo>
                      <a:pt x="58" y="266"/>
                      <a:pt x="50" y="256"/>
                      <a:pt x="43" y="245"/>
                    </a:cubicBezTo>
                    <a:cubicBezTo>
                      <a:pt x="36" y="235"/>
                      <a:pt x="32" y="223"/>
                      <a:pt x="29" y="211"/>
                    </a:cubicBezTo>
                    <a:cubicBezTo>
                      <a:pt x="25" y="198"/>
                      <a:pt x="23" y="185"/>
                      <a:pt x="23" y="171"/>
                    </a:cubicBezTo>
                    <a:cubicBezTo>
                      <a:pt x="23" y="158"/>
                      <a:pt x="25" y="145"/>
                      <a:pt x="29" y="132"/>
                    </a:cubicBezTo>
                    <a:cubicBezTo>
                      <a:pt x="32" y="120"/>
                      <a:pt x="36" y="108"/>
                      <a:pt x="43" y="97"/>
                    </a:cubicBezTo>
                    <a:cubicBezTo>
                      <a:pt x="50" y="86"/>
                      <a:pt x="58" y="76"/>
                      <a:pt x="67" y="67"/>
                    </a:cubicBezTo>
                    <a:cubicBezTo>
                      <a:pt x="76" y="58"/>
                      <a:pt x="86" y="51"/>
                      <a:pt x="96" y="44"/>
                    </a:cubicBezTo>
                    <a:cubicBezTo>
                      <a:pt x="107" y="37"/>
                      <a:pt x="119" y="33"/>
                      <a:pt x="131" y="29"/>
                    </a:cubicBezTo>
                    <a:cubicBezTo>
                      <a:pt x="144" y="26"/>
                      <a:pt x="157" y="24"/>
                      <a:pt x="171" y="24"/>
                    </a:cubicBezTo>
                    <a:cubicBezTo>
                      <a:pt x="184" y="24"/>
                      <a:pt x="197" y="26"/>
                      <a:pt x="210" y="29"/>
                    </a:cubicBezTo>
                    <a:cubicBezTo>
                      <a:pt x="222" y="33"/>
                      <a:pt x="234" y="37"/>
                      <a:pt x="244" y="44"/>
                    </a:cubicBezTo>
                    <a:cubicBezTo>
                      <a:pt x="256" y="51"/>
                      <a:pt x="266" y="58"/>
                      <a:pt x="275" y="67"/>
                    </a:cubicBezTo>
                    <a:cubicBezTo>
                      <a:pt x="283" y="76"/>
                      <a:pt x="291" y="86"/>
                      <a:pt x="298" y="97"/>
                    </a:cubicBezTo>
                    <a:cubicBezTo>
                      <a:pt x="304" y="108"/>
                      <a:pt x="309" y="120"/>
                      <a:pt x="313" y="132"/>
                    </a:cubicBezTo>
                    <a:cubicBezTo>
                      <a:pt x="316" y="145"/>
                      <a:pt x="318" y="158"/>
                      <a:pt x="318" y="171"/>
                    </a:cubicBezTo>
                    <a:cubicBezTo>
                      <a:pt x="318" y="185"/>
                      <a:pt x="316" y="198"/>
                      <a:pt x="313" y="211"/>
                    </a:cubicBezTo>
                    <a:cubicBezTo>
                      <a:pt x="309" y="223"/>
                      <a:pt x="304" y="235"/>
                      <a:pt x="298" y="245"/>
                    </a:cubicBezTo>
                    <a:cubicBezTo>
                      <a:pt x="291" y="256"/>
                      <a:pt x="283" y="266"/>
                      <a:pt x="275" y="275"/>
                    </a:cubicBezTo>
                    <a:cubicBezTo>
                      <a:pt x="266" y="284"/>
                      <a:pt x="256" y="292"/>
                      <a:pt x="244" y="299"/>
                    </a:cubicBezTo>
                    <a:cubicBezTo>
                      <a:pt x="234" y="304"/>
                      <a:pt x="222" y="310"/>
                      <a:pt x="210" y="313"/>
                    </a:cubicBezTo>
                    <a:cubicBezTo>
                      <a:pt x="197" y="317"/>
                      <a:pt x="184" y="319"/>
                      <a:pt x="171" y="319"/>
                    </a:cubicBezTo>
                    <a:moveTo>
                      <a:pt x="171" y="0"/>
                    </a:moveTo>
                    <a:cubicBezTo>
                      <a:pt x="155" y="0"/>
                      <a:pt x="139" y="3"/>
                      <a:pt x="125" y="6"/>
                    </a:cubicBezTo>
                    <a:cubicBezTo>
                      <a:pt x="110" y="10"/>
                      <a:pt x="97" y="16"/>
                      <a:pt x="85" y="24"/>
                    </a:cubicBezTo>
                    <a:cubicBezTo>
                      <a:pt x="71" y="32"/>
                      <a:pt x="60" y="41"/>
                      <a:pt x="50" y="51"/>
                    </a:cubicBezTo>
                    <a:cubicBezTo>
                      <a:pt x="40" y="61"/>
                      <a:pt x="31" y="72"/>
                      <a:pt x="23" y="85"/>
                    </a:cubicBezTo>
                    <a:cubicBezTo>
                      <a:pt x="15" y="98"/>
                      <a:pt x="10" y="111"/>
                      <a:pt x="5" y="126"/>
                    </a:cubicBezTo>
                    <a:cubicBezTo>
                      <a:pt x="2" y="140"/>
                      <a:pt x="0" y="156"/>
                      <a:pt x="0" y="171"/>
                    </a:cubicBezTo>
                    <a:cubicBezTo>
                      <a:pt x="0" y="187"/>
                      <a:pt x="2" y="202"/>
                      <a:pt x="5" y="216"/>
                    </a:cubicBezTo>
                    <a:cubicBezTo>
                      <a:pt x="10" y="231"/>
                      <a:pt x="15" y="245"/>
                      <a:pt x="23" y="257"/>
                    </a:cubicBezTo>
                    <a:cubicBezTo>
                      <a:pt x="31" y="270"/>
                      <a:pt x="40" y="282"/>
                      <a:pt x="50" y="292"/>
                    </a:cubicBezTo>
                    <a:cubicBezTo>
                      <a:pt x="60" y="302"/>
                      <a:pt x="71" y="311"/>
                      <a:pt x="85" y="319"/>
                    </a:cubicBezTo>
                    <a:cubicBezTo>
                      <a:pt x="97" y="326"/>
                      <a:pt x="110" y="332"/>
                      <a:pt x="125" y="336"/>
                    </a:cubicBezTo>
                    <a:cubicBezTo>
                      <a:pt x="139" y="340"/>
                      <a:pt x="155" y="342"/>
                      <a:pt x="171" y="342"/>
                    </a:cubicBezTo>
                    <a:cubicBezTo>
                      <a:pt x="186" y="342"/>
                      <a:pt x="201" y="340"/>
                      <a:pt x="215" y="336"/>
                    </a:cubicBezTo>
                    <a:cubicBezTo>
                      <a:pt x="230" y="332"/>
                      <a:pt x="244" y="326"/>
                      <a:pt x="257" y="319"/>
                    </a:cubicBezTo>
                    <a:cubicBezTo>
                      <a:pt x="269" y="311"/>
                      <a:pt x="281" y="302"/>
                      <a:pt x="291" y="292"/>
                    </a:cubicBezTo>
                    <a:cubicBezTo>
                      <a:pt x="301" y="282"/>
                      <a:pt x="310" y="270"/>
                      <a:pt x="318" y="257"/>
                    </a:cubicBezTo>
                    <a:cubicBezTo>
                      <a:pt x="325" y="245"/>
                      <a:pt x="332" y="231"/>
                      <a:pt x="335" y="216"/>
                    </a:cubicBezTo>
                    <a:cubicBezTo>
                      <a:pt x="339" y="202"/>
                      <a:pt x="342" y="187"/>
                      <a:pt x="342" y="171"/>
                    </a:cubicBezTo>
                    <a:cubicBezTo>
                      <a:pt x="342" y="156"/>
                      <a:pt x="339" y="140"/>
                      <a:pt x="335" y="126"/>
                    </a:cubicBezTo>
                    <a:cubicBezTo>
                      <a:pt x="332" y="111"/>
                      <a:pt x="325" y="98"/>
                      <a:pt x="318" y="85"/>
                    </a:cubicBezTo>
                    <a:cubicBezTo>
                      <a:pt x="310" y="72"/>
                      <a:pt x="301" y="61"/>
                      <a:pt x="291" y="51"/>
                    </a:cubicBezTo>
                    <a:cubicBezTo>
                      <a:pt x="281" y="41"/>
                      <a:pt x="269" y="32"/>
                      <a:pt x="257" y="24"/>
                    </a:cubicBezTo>
                    <a:cubicBezTo>
                      <a:pt x="244" y="16"/>
                      <a:pt x="230" y="10"/>
                      <a:pt x="215" y="6"/>
                    </a:cubicBezTo>
                    <a:cubicBezTo>
                      <a:pt x="201" y="3"/>
                      <a:pt x="186" y="0"/>
                      <a:pt x="171" y="0"/>
                    </a:cubicBezTo>
                  </a:path>
                </a:pathLst>
              </a:custGeom>
              <a:solidFill>
                <a:schemeClr val="accent3">
                  <a:alpha val="41961"/>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882">
                  <a:solidFill>
                    <a:srgbClr val="353535"/>
                  </a:solidFill>
                  <a:latin typeface="Segoe UI Semilight"/>
                </a:endParaRPr>
              </a:p>
            </p:txBody>
          </p:sp>
          <p:sp>
            <p:nvSpPr>
              <p:cNvPr id="122" name="Freeform 22">
                <a:extLst>
                  <a:ext uri="{FF2B5EF4-FFF2-40B4-BE49-F238E27FC236}">
                    <a16:creationId xmlns:a16="http://schemas.microsoft.com/office/drawing/2014/main" id="{EDE6C01A-D47D-4F53-BF40-C0D9493121C3}"/>
                  </a:ext>
                </a:extLst>
              </p:cNvPr>
              <p:cNvSpPr>
                <a:spLocks noEditPoints="1"/>
              </p:cNvSpPr>
              <p:nvPr/>
            </p:nvSpPr>
            <p:spPr bwMode="auto">
              <a:xfrm>
                <a:off x="2072" y="1515"/>
                <a:ext cx="220" cy="219"/>
              </a:xfrm>
              <a:custGeom>
                <a:avLst/>
                <a:gdLst>
                  <a:gd name="T0" fmla="*/ 152 w 303"/>
                  <a:gd name="T1" fmla="*/ 0 h 303"/>
                  <a:gd name="T2" fmla="*/ 191 w 303"/>
                  <a:gd name="T3" fmla="*/ 6 h 303"/>
                  <a:gd name="T4" fmla="*/ 227 w 303"/>
                  <a:gd name="T5" fmla="*/ 20 h 303"/>
                  <a:gd name="T6" fmla="*/ 258 w 303"/>
                  <a:gd name="T7" fmla="*/ 44 h 303"/>
                  <a:gd name="T8" fmla="*/ 282 w 303"/>
                  <a:gd name="T9" fmla="*/ 75 h 303"/>
                  <a:gd name="T10" fmla="*/ 297 w 303"/>
                  <a:gd name="T11" fmla="*/ 111 h 303"/>
                  <a:gd name="T12" fmla="*/ 303 w 303"/>
                  <a:gd name="T13" fmla="*/ 151 h 303"/>
                  <a:gd name="T14" fmla="*/ 297 w 303"/>
                  <a:gd name="T15" fmla="*/ 191 h 303"/>
                  <a:gd name="T16" fmla="*/ 282 w 303"/>
                  <a:gd name="T17" fmla="*/ 227 h 303"/>
                  <a:gd name="T18" fmla="*/ 258 w 303"/>
                  <a:gd name="T19" fmla="*/ 258 h 303"/>
                  <a:gd name="T20" fmla="*/ 227 w 303"/>
                  <a:gd name="T21" fmla="*/ 281 h 303"/>
                  <a:gd name="T22" fmla="*/ 191 w 303"/>
                  <a:gd name="T23" fmla="*/ 297 h 303"/>
                  <a:gd name="T24" fmla="*/ 152 w 303"/>
                  <a:gd name="T25" fmla="*/ 303 h 303"/>
                  <a:gd name="T26" fmla="*/ 111 w 303"/>
                  <a:gd name="T27" fmla="*/ 297 h 303"/>
                  <a:gd name="T28" fmla="*/ 75 w 303"/>
                  <a:gd name="T29" fmla="*/ 281 h 303"/>
                  <a:gd name="T30" fmla="*/ 44 w 303"/>
                  <a:gd name="T31" fmla="*/ 258 h 303"/>
                  <a:gd name="T32" fmla="*/ 21 w 303"/>
                  <a:gd name="T33" fmla="*/ 227 h 303"/>
                  <a:gd name="T34" fmla="*/ 6 w 303"/>
                  <a:gd name="T35" fmla="*/ 191 h 303"/>
                  <a:gd name="T36" fmla="*/ 0 w 303"/>
                  <a:gd name="T37" fmla="*/ 151 h 303"/>
                  <a:gd name="T38" fmla="*/ 6 w 303"/>
                  <a:gd name="T39" fmla="*/ 111 h 303"/>
                  <a:gd name="T40" fmla="*/ 21 w 303"/>
                  <a:gd name="T41" fmla="*/ 75 h 303"/>
                  <a:gd name="T42" fmla="*/ 44 w 303"/>
                  <a:gd name="T43" fmla="*/ 44 h 303"/>
                  <a:gd name="T44" fmla="*/ 75 w 303"/>
                  <a:gd name="T45" fmla="*/ 20 h 303"/>
                  <a:gd name="T46" fmla="*/ 111 w 303"/>
                  <a:gd name="T47" fmla="*/ 6 h 303"/>
                  <a:gd name="T48" fmla="*/ 152 w 303"/>
                  <a:gd name="T49" fmla="*/ 0 h 303"/>
                  <a:gd name="T50" fmla="*/ 152 w 303"/>
                  <a:gd name="T51" fmla="*/ 272 h 303"/>
                  <a:gd name="T52" fmla="*/ 183 w 303"/>
                  <a:gd name="T53" fmla="*/ 269 h 303"/>
                  <a:gd name="T54" fmla="*/ 213 w 303"/>
                  <a:gd name="T55" fmla="*/ 256 h 303"/>
                  <a:gd name="T56" fmla="*/ 237 w 303"/>
                  <a:gd name="T57" fmla="*/ 237 h 303"/>
                  <a:gd name="T58" fmla="*/ 257 w 303"/>
                  <a:gd name="T59" fmla="*/ 212 h 303"/>
                  <a:gd name="T60" fmla="*/ 269 w 303"/>
                  <a:gd name="T61" fmla="*/ 184 h 303"/>
                  <a:gd name="T62" fmla="*/ 272 w 303"/>
                  <a:gd name="T63" fmla="*/ 151 h 303"/>
                  <a:gd name="T64" fmla="*/ 269 w 303"/>
                  <a:gd name="T65" fmla="*/ 119 h 303"/>
                  <a:gd name="T66" fmla="*/ 257 w 303"/>
                  <a:gd name="T67" fmla="*/ 90 h 303"/>
                  <a:gd name="T68" fmla="*/ 237 w 303"/>
                  <a:gd name="T69" fmla="*/ 66 h 303"/>
                  <a:gd name="T70" fmla="*/ 213 w 303"/>
                  <a:gd name="T71" fmla="*/ 46 h 303"/>
                  <a:gd name="T72" fmla="*/ 183 w 303"/>
                  <a:gd name="T73" fmla="*/ 34 h 303"/>
                  <a:gd name="T74" fmla="*/ 152 w 303"/>
                  <a:gd name="T75" fmla="*/ 29 h 303"/>
                  <a:gd name="T76" fmla="*/ 119 w 303"/>
                  <a:gd name="T77" fmla="*/ 34 h 303"/>
                  <a:gd name="T78" fmla="*/ 91 w 303"/>
                  <a:gd name="T79" fmla="*/ 46 h 303"/>
                  <a:gd name="T80" fmla="*/ 66 w 303"/>
                  <a:gd name="T81" fmla="*/ 66 h 303"/>
                  <a:gd name="T82" fmla="*/ 47 w 303"/>
                  <a:gd name="T83" fmla="*/ 90 h 303"/>
                  <a:gd name="T84" fmla="*/ 34 w 303"/>
                  <a:gd name="T85" fmla="*/ 119 h 303"/>
                  <a:gd name="T86" fmla="*/ 30 w 303"/>
                  <a:gd name="T87" fmla="*/ 151 h 303"/>
                  <a:gd name="T88" fmla="*/ 34 w 303"/>
                  <a:gd name="T89" fmla="*/ 183 h 303"/>
                  <a:gd name="T90" fmla="*/ 47 w 303"/>
                  <a:gd name="T91" fmla="*/ 212 h 303"/>
                  <a:gd name="T92" fmla="*/ 66 w 303"/>
                  <a:gd name="T93" fmla="*/ 237 h 303"/>
                  <a:gd name="T94" fmla="*/ 91 w 303"/>
                  <a:gd name="T95" fmla="*/ 256 h 303"/>
                  <a:gd name="T96" fmla="*/ 119 w 303"/>
                  <a:gd name="T97" fmla="*/ 269 h 303"/>
                  <a:gd name="T98" fmla="*/ 152 w 303"/>
                  <a:gd name="T99" fmla="*/ 27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3" h="303">
                    <a:moveTo>
                      <a:pt x="152" y="0"/>
                    </a:moveTo>
                    <a:cubicBezTo>
                      <a:pt x="165" y="0"/>
                      <a:pt x="179" y="2"/>
                      <a:pt x="191" y="6"/>
                    </a:cubicBezTo>
                    <a:cubicBezTo>
                      <a:pt x="205" y="9"/>
                      <a:pt x="216" y="15"/>
                      <a:pt x="227" y="20"/>
                    </a:cubicBezTo>
                    <a:cubicBezTo>
                      <a:pt x="239" y="27"/>
                      <a:pt x="249" y="35"/>
                      <a:pt x="258" y="44"/>
                    </a:cubicBezTo>
                    <a:cubicBezTo>
                      <a:pt x="268" y="53"/>
                      <a:pt x="275" y="63"/>
                      <a:pt x="282" y="75"/>
                    </a:cubicBezTo>
                    <a:cubicBezTo>
                      <a:pt x="288" y="86"/>
                      <a:pt x="294" y="98"/>
                      <a:pt x="297" y="111"/>
                    </a:cubicBezTo>
                    <a:cubicBezTo>
                      <a:pt x="301" y="124"/>
                      <a:pt x="303" y="138"/>
                      <a:pt x="303" y="151"/>
                    </a:cubicBezTo>
                    <a:cubicBezTo>
                      <a:pt x="303" y="165"/>
                      <a:pt x="301" y="179"/>
                      <a:pt x="297" y="191"/>
                    </a:cubicBezTo>
                    <a:cubicBezTo>
                      <a:pt x="294" y="205"/>
                      <a:pt x="288" y="216"/>
                      <a:pt x="282" y="227"/>
                    </a:cubicBezTo>
                    <a:cubicBezTo>
                      <a:pt x="275" y="238"/>
                      <a:pt x="268" y="249"/>
                      <a:pt x="258" y="258"/>
                    </a:cubicBezTo>
                    <a:cubicBezTo>
                      <a:pt x="249" y="268"/>
                      <a:pt x="239" y="275"/>
                      <a:pt x="227" y="281"/>
                    </a:cubicBezTo>
                    <a:cubicBezTo>
                      <a:pt x="216" y="288"/>
                      <a:pt x="205" y="294"/>
                      <a:pt x="191" y="297"/>
                    </a:cubicBezTo>
                    <a:cubicBezTo>
                      <a:pt x="179" y="301"/>
                      <a:pt x="165" y="303"/>
                      <a:pt x="152" y="303"/>
                    </a:cubicBezTo>
                    <a:cubicBezTo>
                      <a:pt x="138" y="303"/>
                      <a:pt x="124" y="301"/>
                      <a:pt x="111" y="297"/>
                    </a:cubicBezTo>
                    <a:cubicBezTo>
                      <a:pt x="98" y="294"/>
                      <a:pt x="86" y="288"/>
                      <a:pt x="75" y="281"/>
                    </a:cubicBezTo>
                    <a:cubicBezTo>
                      <a:pt x="63" y="275"/>
                      <a:pt x="53" y="268"/>
                      <a:pt x="44" y="258"/>
                    </a:cubicBezTo>
                    <a:cubicBezTo>
                      <a:pt x="35" y="249"/>
                      <a:pt x="27" y="238"/>
                      <a:pt x="21" y="227"/>
                    </a:cubicBezTo>
                    <a:cubicBezTo>
                      <a:pt x="15" y="216"/>
                      <a:pt x="9" y="205"/>
                      <a:pt x="6" y="191"/>
                    </a:cubicBezTo>
                    <a:cubicBezTo>
                      <a:pt x="2" y="179"/>
                      <a:pt x="0" y="165"/>
                      <a:pt x="0" y="151"/>
                    </a:cubicBezTo>
                    <a:cubicBezTo>
                      <a:pt x="0" y="138"/>
                      <a:pt x="2" y="124"/>
                      <a:pt x="6" y="111"/>
                    </a:cubicBezTo>
                    <a:cubicBezTo>
                      <a:pt x="9" y="98"/>
                      <a:pt x="15" y="86"/>
                      <a:pt x="21" y="75"/>
                    </a:cubicBezTo>
                    <a:cubicBezTo>
                      <a:pt x="27" y="63"/>
                      <a:pt x="35" y="53"/>
                      <a:pt x="44" y="44"/>
                    </a:cubicBezTo>
                    <a:cubicBezTo>
                      <a:pt x="53" y="35"/>
                      <a:pt x="63" y="27"/>
                      <a:pt x="75" y="20"/>
                    </a:cubicBezTo>
                    <a:cubicBezTo>
                      <a:pt x="86" y="15"/>
                      <a:pt x="98" y="9"/>
                      <a:pt x="111" y="6"/>
                    </a:cubicBezTo>
                    <a:cubicBezTo>
                      <a:pt x="124" y="2"/>
                      <a:pt x="138" y="0"/>
                      <a:pt x="152" y="0"/>
                    </a:cubicBezTo>
                    <a:moveTo>
                      <a:pt x="152" y="272"/>
                    </a:moveTo>
                    <a:cubicBezTo>
                      <a:pt x="163" y="272"/>
                      <a:pt x="173" y="271"/>
                      <a:pt x="183" y="269"/>
                    </a:cubicBezTo>
                    <a:cubicBezTo>
                      <a:pt x="195" y="266"/>
                      <a:pt x="204" y="261"/>
                      <a:pt x="213" y="256"/>
                    </a:cubicBezTo>
                    <a:cubicBezTo>
                      <a:pt x="222" y="251"/>
                      <a:pt x="230" y="245"/>
                      <a:pt x="237" y="237"/>
                    </a:cubicBezTo>
                    <a:cubicBezTo>
                      <a:pt x="245" y="229"/>
                      <a:pt x="251" y="221"/>
                      <a:pt x="257" y="212"/>
                    </a:cubicBezTo>
                    <a:cubicBezTo>
                      <a:pt x="261" y="203"/>
                      <a:pt x="266" y="194"/>
                      <a:pt x="269" y="184"/>
                    </a:cubicBezTo>
                    <a:cubicBezTo>
                      <a:pt x="271" y="173"/>
                      <a:pt x="272" y="163"/>
                      <a:pt x="272" y="151"/>
                    </a:cubicBezTo>
                    <a:cubicBezTo>
                      <a:pt x="272" y="140"/>
                      <a:pt x="271" y="129"/>
                      <a:pt x="269" y="119"/>
                    </a:cubicBezTo>
                    <a:cubicBezTo>
                      <a:pt x="266" y="108"/>
                      <a:pt x="261" y="98"/>
                      <a:pt x="257" y="90"/>
                    </a:cubicBezTo>
                    <a:cubicBezTo>
                      <a:pt x="251" y="81"/>
                      <a:pt x="245" y="72"/>
                      <a:pt x="237" y="66"/>
                    </a:cubicBezTo>
                    <a:cubicBezTo>
                      <a:pt x="230" y="58"/>
                      <a:pt x="222" y="52"/>
                      <a:pt x="213" y="46"/>
                    </a:cubicBezTo>
                    <a:cubicBezTo>
                      <a:pt x="204" y="41"/>
                      <a:pt x="195" y="37"/>
                      <a:pt x="183" y="34"/>
                    </a:cubicBezTo>
                    <a:cubicBezTo>
                      <a:pt x="173" y="32"/>
                      <a:pt x="163" y="29"/>
                      <a:pt x="152" y="29"/>
                    </a:cubicBezTo>
                    <a:cubicBezTo>
                      <a:pt x="140" y="29"/>
                      <a:pt x="129" y="32"/>
                      <a:pt x="119" y="34"/>
                    </a:cubicBezTo>
                    <a:cubicBezTo>
                      <a:pt x="109" y="37"/>
                      <a:pt x="98" y="41"/>
                      <a:pt x="91" y="46"/>
                    </a:cubicBezTo>
                    <a:cubicBezTo>
                      <a:pt x="82" y="52"/>
                      <a:pt x="72" y="58"/>
                      <a:pt x="66" y="66"/>
                    </a:cubicBezTo>
                    <a:cubicBezTo>
                      <a:pt x="58" y="72"/>
                      <a:pt x="52" y="81"/>
                      <a:pt x="47" y="90"/>
                    </a:cubicBezTo>
                    <a:cubicBezTo>
                      <a:pt x="41" y="98"/>
                      <a:pt x="37" y="108"/>
                      <a:pt x="34" y="119"/>
                    </a:cubicBezTo>
                    <a:cubicBezTo>
                      <a:pt x="32" y="129"/>
                      <a:pt x="30" y="140"/>
                      <a:pt x="30" y="151"/>
                    </a:cubicBezTo>
                    <a:cubicBezTo>
                      <a:pt x="30" y="163"/>
                      <a:pt x="32" y="173"/>
                      <a:pt x="34" y="183"/>
                    </a:cubicBezTo>
                    <a:cubicBezTo>
                      <a:pt x="37" y="194"/>
                      <a:pt x="41" y="203"/>
                      <a:pt x="47" y="212"/>
                    </a:cubicBezTo>
                    <a:cubicBezTo>
                      <a:pt x="52" y="221"/>
                      <a:pt x="58" y="229"/>
                      <a:pt x="66" y="237"/>
                    </a:cubicBezTo>
                    <a:cubicBezTo>
                      <a:pt x="72" y="245"/>
                      <a:pt x="82" y="251"/>
                      <a:pt x="91" y="256"/>
                    </a:cubicBezTo>
                    <a:cubicBezTo>
                      <a:pt x="98" y="261"/>
                      <a:pt x="109" y="266"/>
                      <a:pt x="119" y="269"/>
                    </a:cubicBezTo>
                    <a:cubicBezTo>
                      <a:pt x="129" y="271"/>
                      <a:pt x="140" y="272"/>
                      <a:pt x="152" y="27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882">
                  <a:solidFill>
                    <a:srgbClr val="353535"/>
                  </a:solidFill>
                  <a:latin typeface="Segoe UI Semilight"/>
                </a:endParaRPr>
              </a:p>
            </p:txBody>
          </p:sp>
        </p:grpSp>
        <p:cxnSp>
          <p:nvCxnSpPr>
            <p:cNvPr id="123" name="Straight Arrow Connector 122">
              <a:extLst>
                <a:ext uri="{FF2B5EF4-FFF2-40B4-BE49-F238E27FC236}">
                  <a16:creationId xmlns:a16="http://schemas.microsoft.com/office/drawing/2014/main" id="{D405E256-DAF1-4CA0-8BB0-E744DF6B1C84}"/>
                </a:ext>
              </a:extLst>
            </p:cNvPr>
            <p:cNvCxnSpPr>
              <a:cxnSpLocks/>
            </p:cNvCxnSpPr>
            <p:nvPr/>
          </p:nvCxnSpPr>
          <p:spPr>
            <a:xfrm>
              <a:off x="9043108" y="571113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96EBBE73-4A7C-4723-8E34-F028421AB1D9}"/>
              </a:ext>
            </a:extLst>
          </p:cNvPr>
          <p:cNvGrpSpPr/>
          <p:nvPr/>
        </p:nvGrpSpPr>
        <p:grpSpPr>
          <a:xfrm>
            <a:off x="923463" y="2092548"/>
            <a:ext cx="5118438" cy="2032166"/>
            <a:chOff x="454210" y="1916792"/>
            <a:chExt cx="5733470" cy="2276351"/>
          </a:xfrm>
        </p:grpSpPr>
        <p:sp>
          <p:nvSpPr>
            <p:cNvPr id="14" name="Rectangle 13">
              <a:extLst>
                <a:ext uri="{FF2B5EF4-FFF2-40B4-BE49-F238E27FC236}">
                  <a16:creationId xmlns:a16="http://schemas.microsoft.com/office/drawing/2014/main" id="{21AD7F8D-2E35-4411-8F39-03DE79D4B314}"/>
                </a:ext>
              </a:extLst>
            </p:cNvPr>
            <p:cNvSpPr/>
            <p:nvPr/>
          </p:nvSpPr>
          <p:spPr bwMode="auto">
            <a:xfrm>
              <a:off x="454210"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895870">
                <a:defRPr/>
              </a:pPr>
              <a:r>
                <a:rPr lang="en-US" sz="1961" kern="0">
                  <a:gradFill>
                    <a:gsLst>
                      <a:gs pos="0">
                        <a:srgbClr val="0078D7"/>
                      </a:gs>
                      <a:gs pos="100000">
                        <a:srgbClr val="0078D7"/>
                      </a:gs>
                    </a:gsLst>
                    <a:lin ang="5400000" scaled="0"/>
                  </a:gradFill>
                  <a:latin typeface="Calibri" panose="020F0502020204030204"/>
                  <a:cs typeface="Segoe UI Semibold" panose="020B0702040204020203" pitchFamily="34" charset="0"/>
                </a:rPr>
                <a:t>Real-time stream processing</a:t>
              </a:r>
            </a:p>
          </p:txBody>
        </p:sp>
        <p:grpSp>
          <p:nvGrpSpPr>
            <p:cNvPr id="124" name="Group 123">
              <a:extLst>
                <a:ext uri="{FF2B5EF4-FFF2-40B4-BE49-F238E27FC236}">
                  <a16:creationId xmlns:a16="http://schemas.microsoft.com/office/drawing/2014/main" id="{16D3219E-3D00-44F5-8C4D-62ACFD9CD544}"/>
                </a:ext>
              </a:extLst>
            </p:cNvPr>
            <p:cNvGrpSpPr/>
            <p:nvPr/>
          </p:nvGrpSpPr>
          <p:grpSpPr>
            <a:xfrm>
              <a:off x="762236" y="2788568"/>
              <a:ext cx="718411" cy="625156"/>
              <a:chOff x="1755775" y="2570163"/>
              <a:chExt cx="1320800" cy="1149351"/>
            </a:xfrm>
          </p:grpSpPr>
          <p:sp>
            <p:nvSpPr>
              <p:cNvPr id="125" name="Freeform 37">
                <a:extLst>
                  <a:ext uri="{FF2B5EF4-FFF2-40B4-BE49-F238E27FC236}">
                    <a16:creationId xmlns:a16="http://schemas.microsoft.com/office/drawing/2014/main" id="{3C74262B-C9F9-4A66-A775-ABB5AC88643E}"/>
                  </a:ext>
                </a:extLst>
              </p:cNvPr>
              <p:cNvSpPr>
                <a:spLocks/>
              </p:cNvSpPr>
              <p:nvPr/>
            </p:nvSpPr>
            <p:spPr bwMode="auto">
              <a:xfrm>
                <a:off x="2724150" y="2847976"/>
                <a:ext cx="352425" cy="76200"/>
              </a:xfrm>
              <a:custGeom>
                <a:avLst/>
                <a:gdLst>
                  <a:gd name="T0" fmla="*/ 93 w 94"/>
                  <a:gd name="T1" fmla="*/ 15 h 20"/>
                  <a:gd name="T2" fmla="*/ 93 w 94"/>
                  <a:gd name="T3" fmla="*/ 0 h 20"/>
                  <a:gd name="T4" fmla="*/ 1 w 94"/>
                  <a:gd name="T5" fmla="*/ 0 h 20"/>
                  <a:gd name="T6" fmla="*/ 1 w 94"/>
                  <a:gd name="T7" fmla="*/ 15 h 20"/>
                  <a:gd name="T8" fmla="*/ 1 w 94"/>
                  <a:gd name="T9" fmla="*/ 15 h 20"/>
                  <a:gd name="T10" fmla="*/ 6 w 94"/>
                  <a:gd name="T11" fmla="*/ 20 h 20"/>
                  <a:gd name="T12" fmla="*/ 89 w 94"/>
                  <a:gd name="T13" fmla="*/ 20 h 20"/>
                  <a:gd name="T14" fmla="*/ 93 w 94"/>
                  <a:gd name="T15" fmla="*/ 15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0">
                    <a:moveTo>
                      <a:pt x="93" y="15"/>
                    </a:moveTo>
                    <a:cubicBezTo>
                      <a:pt x="93" y="0"/>
                      <a:pt x="93" y="0"/>
                      <a:pt x="93" y="0"/>
                    </a:cubicBezTo>
                    <a:cubicBezTo>
                      <a:pt x="1" y="0"/>
                      <a:pt x="1" y="0"/>
                      <a:pt x="1" y="0"/>
                    </a:cubicBezTo>
                    <a:cubicBezTo>
                      <a:pt x="1" y="15"/>
                      <a:pt x="1" y="15"/>
                      <a:pt x="1" y="15"/>
                    </a:cubicBezTo>
                    <a:cubicBezTo>
                      <a:pt x="1" y="15"/>
                      <a:pt x="1" y="15"/>
                      <a:pt x="1" y="15"/>
                    </a:cubicBezTo>
                    <a:cubicBezTo>
                      <a:pt x="0" y="17"/>
                      <a:pt x="2" y="20"/>
                      <a:pt x="6" y="20"/>
                    </a:cubicBezTo>
                    <a:cubicBezTo>
                      <a:pt x="89" y="20"/>
                      <a:pt x="89" y="20"/>
                      <a:pt x="89" y="20"/>
                    </a:cubicBezTo>
                    <a:cubicBezTo>
                      <a:pt x="92" y="20"/>
                      <a:pt x="94" y="17"/>
                      <a:pt x="93" y="15"/>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6" name="Freeform 38">
                <a:extLst>
                  <a:ext uri="{FF2B5EF4-FFF2-40B4-BE49-F238E27FC236}">
                    <a16:creationId xmlns:a16="http://schemas.microsoft.com/office/drawing/2014/main" id="{D7B57F66-B300-46BF-9A49-52E0EEA60E38}"/>
                  </a:ext>
                </a:extLst>
              </p:cNvPr>
              <p:cNvSpPr>
                <a:spLocks/>
              </p:cNvSpPr>
              <p:nvPr/>
            </p:nvSpPr>
            <p:spPr bwMode="auto">
              <a:xfrm>
                <a:off x="2724150" y="2641601"/>
                <a:ext cx="352425" cy="222250"/>
              </a:xfrm>
              <a:custGeom>
                <a:avLst/>
                <a:gdLst>
                  <a:gd name="T0" fmla="*/ 93 w 94"/>
                  <a:gd name="T1" fmla="*/ 54 h 59"/>
                  <a:gd name="T2" fmla="*/ 88 w 94"/>
                  <a:gd name="T3" fmla="*/ 59 h 59"/>
                  <a:gd name="T4" fmla="*/ 6 w 94"/>
                  <a:gd name="T5" fmla="*/ 59 h 59"/>
                  <a:gd name="T6" fmla="*/ 1 w 94"/>
                  <a:gd name="T7" fmla="*/ 54 h 59"/>
                  <a:gd name="T8" fmla="*/ 13 w 94"/>
                  <a:gd name="T9" fmla="*/ 3 h 59"/>
                  <a:gd name="T10" fmla="*/ 18 w 94"/>
                  <a:gd name="T11" fmla="*/ 0 h 59"/>
                  <a:gd name="T12" fmla="*/ 76 w 94"/>
                  <a:gd name="T13" fmla="*/ 0 h 59"/>
                  <a:gd name="T14" fmla="*/ 81 w 94"/>
                  <a:gd name="T15" fmla="*/ 3 h 59"/>
                  <a:gd name="T16" fmla="*/ 93 w 94"/>
                  <a:gd name="T17" fmla="*/ 5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59">
                    <a:moveTo>
                      <a:pt x="93" y="54"/>
                    </a:moveTo>
                    <a:cubicBezTo>
                      <a:pt x="94" y="56"/>
                      <a:pt x="92" y="59"/>
                      <a:pt x="88" y="59"/>
                    </a:cubicBezTo>
                    <a:cubicBezTo>
                      <a:pt x="6" y="59"/>
                      <a:pt x="6" y="59"/>
                      <a:pt x="6" y="59"/>
                    </a:cubicBezTo>
                    <a:cubicBezTo>
                      <a:pt x="2" y="59"/>
                      <a:pt x="0" y="56"/>
                      <a:pt x="1" y="54"/>
                    </a:cubicBezTo>
                    <a:cubicBezTo>
                      <a:pt x="13" y="3"/>
                      <a:pt x="13" y="3"/>
                      <a:pt x="13" y="3"/>
                    </a:cubicBezTo>
                    <a:cubicBezTo>
                      <a:pt x="14" y="1"/>
                      <a:pt x="16" y="0"/>
                      <a:pt x="18" y="0"/>
                    </a:cubicBezTo>
                    <a:cubicBezTo>
                      <a:pt x="76" y="0"/>
                      <a:pt x="76" y="0"/>
                      <a:pt x="76" y="0"/>
                    </a:cubicBezTo>
                    <a:cubicBezTo>
                      <a:pt x="78" y="0"/>
                      <a:pt x="80" y="1"/>
                      <a:pt x="81" y="3"/>
                    </a:cubicBezTo>
                    <a:cubicBezTo>
                      <a:pt x="93" y="54"/>
                      <a:pt x="93" y="54"/>
                      <a:pt x="93" y="54"/>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7" name="Freeform 39">
                <a:extLst>
                  <a:ext uri="{FF2B5EF4-FFF2-40B4-BE49-F238E27FC236}">
                    <a16:creationId xmlns:a16="http://schemas.microsoft.com/office/drawing/2014/main" id="{A6B9D93A-D22F-4845-B5EB-681C57FA2D3F}"/>
                  </a:ext>
                </a:extLst>
              </p:cNvPr>
              <p:cNvSpPr>
                <a:spLocks/>
              </p:cNvSpPr>
              <p:nvPr/>
            </p:nvSpPr>
            <p:spPr bwMode="auto">
              <a:xfrm>
                <a:off x="2773363" y="2641601"/>
                <a:ext cx="300038" cy="206375"/>
              </a:xfrm>
              <a:custGeom>
                <a:avLst/>
                <a:gdLst>
                  <a:gd name="T0" fmla="*/ 63 w 80"/>
                  <a:gd name="T1" fmla="*/ 0 h 55"/>
                  <a:gd name="T2" fmla="*/ 5 w 80"/>
                  <a:gd name="T3" fmla="*/ 0 h 55"/>
                  <a:gd name="T4" fmla="*/ 0 w 80"/>
                  <a:gd name="T5" fmla="*/ 3 h 55"/>
                  <a:gd name="T6" fmla="*/ 0 w 80"/>
                  <a:gd name="T7" fmla="*/ 3 h 55"/>
                  <a:gd name="T8" fmla="*/ 5 w 80"/>
                  <a:gd name="T9" fmla="*/ 0 h 55"/>
                  <a:gd name="T10" fmla="*/ 63 w 80"/>
                  <a:gd name="T11" fmla="*/ 0 h 55"/>
                  <a:gd name="T12" fmla="*/ 68 w 80"/>
                  <a:gd name="T13" fmla="*/ 3 h 55"/>
                  <a:gd name="T14" fmla="*/ 80 w 80"/>
                  <a:gd name="T15" fmla="*/ 54 h 55"/>
                  <a:gd name="T16" fmla="*/ 80 w 80"/>
                  <a:gd name="T17" fmla="*/ 55 h 55"/>
                  <a:gd name="T18" fmla="*/ 80 w 80"/>
                  <a:gd name="T19" fmla="*/ 55 h 55"/>
                  <a:gd name="T20" fmla="*/ 80 w 80"/>
                  <a:gd name="T21" fmla="*/ 54 h 55"/>
                  <a:gd name="T22" fmla="*/ 68 w 80"/>
                  <a:gd name="T23" fmla="*/ 3 h 55"/>
                  <a:gd name="T24" fmla="*/ 63 w 80"/>
                  <a:gd name="T25"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5">
                    <a:moveTo>
                      <a:pt x="63" y="0"/>
                    </a:moveTo>
                    <a:cubicBezTo>
                      <a:pt x="5" y="0"/>
                      <a:pt x="5" y="0"/>
                      <a:pt x="5" y="0"/>
                    </a:cubicBezTo>
                    <a:cubicBezTo>
                      <a:pt x="3" y="0"/>
                      <a:pt x="1" y="1"/>
                      <a:pt x="0" y="3"/>
                    </a:cubicBezTo>
                    <a:cubicBezTo>
                      <a:pt x="0" y="3"/>
                      <a:pt x="0" y="3"/>
                      <a:pt x="0" y="3"/>
                    </a:cubicBezTo>
                    <a:cubicBezTo>
                      <a:pt x="1" y="1"/>
                      <a:pt x="3" y="0"/>
                      <a:pt x="5" y="0"/>
                    </a:cubicBezTo>
                    <a:cubicBezTo>
                      <a:pt x="63" y="0"/>
                      <a:pt x="63" y="0"/>
                      <a:pt x="63" y="0"/>
                    </a:cubicBezTo>
                    <a:cubicBezTo>
                      <a:pt x="65" y="0"/>
                      <a:pt x="67" y="1"/>
                      <a:pt x="68" y="3"/>
                    </a:cubicBezTo>
                    <a:cubicBezTo>
                      <a:pt x="80" y="54"/>
                      <a:pt x="80" y="54"/>
                      <a:pt x="80" y="54"/>
                    </a:cubicBezTo>
                    <a:cubicBezTo>
                      <a:pt x="80" y="54"/>
                      <a:pt x="80" y="54"/>
                      <a:pt x="80" y="55"/>
                    </a:cubicBezTo>
                    <a:cubicBezTo>
                      <a:pt x="80" y="55"/>
                      <a:pt x="80" y="55"/>
                      <a:pt x="80" y="55"/>
                    </a:cubicBezTo>
                    <a:cubicBezTo>
                      <a:pt x="80" y="54"/>
                      <a:pt x="80" y="54"/>
                      <a:pt x="80" y="54"/>
                    </a:cubicBezTo>
                    <a:cubicBezTo>
                      <a:pt x="68" y="3"/>
                      <a:pt x="68" y="3"/>
                      <a:pt x="68" y="3"/>
                    </a:cubicBezTo>
                    <a:cubicBezTo>
                      <a:pt x="67" y="1"/>
                      <a:pt x="65" y="0"/>
                      <a:pt x="6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8" name="Freeform 40">
                <a:extLst>
                  <a:ext uri="{FF2B5EF4-FFF2-40B4-BE49-F238E27FC236}">
                    <a16:creationId xmlns:a16="http://schemas.microsoft.com/office/drawing/2014/main" id="{885B9B11-89D0-4E62-A5BB-ABCDCDA2E6F5}"/>
                  </a:ext>
                </a:extLst>
              </p:cNvPr>
              <p:cNvSpPr>
                <a:spLocks/>
              </p:cNvSpPr>
              <p:nvPr/>
            </p:nvSpPr>
            <p:spPr bwMode="auto">
              <a:xfrm>
                <a:off x="3054350" y="2847976"/>
                <a:ext cx="22225" cy="15875"/>
              </a:xfrm>
              <a:custGeom>
                <a:avLst/>
                <a:gdLst>
                  <a:gd name="T0" fmla="*/ 5 w 6"/>
                  <a:gd name="T1" fmla="*/ 0 h 4"/>
                  <a:gd name="T2" fmla="*/ 5 w 6"/>
                  <a:gd name="T3" fmla="*/ 0 h 4"/>
                  <a:gd name="T4" fmla="*/ 0 w 6"/>
                  <a:gd name="T5" fmla="*/ 4 h 4"/>
                  <a:gd name="T6" fmla="*/ 1 w 6"/>
                  <a:gd name="T7" fmla="*/ 4 h 4"/>
                  <a:gd name="T8" fmla="*/ 5 w 6"/>
                  <a:gd name="T9" fmla="*/ 0 h 4"/>
                </a:gdLst>
                <a:ahLst/>
                <a:cxnLst>
                  <a:cxn ang="0">
                    <a:pos x="T0" y="T1"/>
                  </a:cxn>
                  <a:cxn ang="0">
                    <a:pos x="T2" y="T3"/>
                  </a:cxn>
                  <a:cxn ang="0">
                    <a:pos x="T4" y="T5"/>
                  </a:cxn>
                  <a:cxn ang="0">
                    <a:pos x="T6" y="T7"/>
                  </a:cxn>
                  <a:cxn ang="0">
                    <a:pos x="T8" y="T9"/>
                  </a:cxn>
                </a:cxnLst>
                <a:rect l="0" t="0" r="r" b="b"/>
                <a:pathLst>
                  <a:path w="6" h="4">
                    <a:moveTo>
                      <a:pt x="5" y="0"/>
                    </a:moveTo>
                    <a:cubicBezTo>
                      <a:pt x="5" y="0"/>
                      <a:pt x="5" y="0"/>
                      <a:pt x="5" y="0"/>
                    </a:cubicBezTo>
                    <a:cubicBezTo>
                      <a:pt x="6" y="2"/>
                      <a:pt x="3" y="4"/>
                      <a:pt x="0" y="4"/>
                    </a:cubicBezTo>
                    <a:cubicBezTo>
                      <a:pt x="1" y="4"/>
                      <a:pt x="1" y="4"/>
                      <a:pt x="1" y="4"/>
                    </a:cubicBezTo>
                    <a:cubicBezTo>
                      <a:pt x="4" y="4"/>
                      <a:pt x="6" y="2"/>
                      <a:pt x="5"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29" name="Freeform 41">
                <a:extLst>
                  <a:ext uri="{FF2B5EF4-FFF2-40B4-BE49-F238E27FC236}">
                    <a16:creationId xmlns:a16="http://schemas.microsoft.com/office/drawing/2014/main" id="{64E09922-CB0D-49F9-B775-135F6E7F3371}"/>
                  </a:ext>
                </a:extLst>
              </p:cNvPr>
              <p:cNvSpPr>
                <a:spLocks noEditPoints="1"/>
              </p:cNvSpPr>
              <p:nvPr/>
            </p:nvSpPr>
            <p:spPr bwMode="auto">
              <a:xfrm>
                <a:off x="2724150" y="2641601"/>
                <a:ext cx="352425" cy="222250"/>
              </a:xfrm>
              <a:custGeom>
                <a:avLst/>
                <a:gdLst>
                  <a:gd name="T0" fmla="*/ 13 w 94"/>
                  <a:gd name="T1" fmla="*/ 53 h 59"/>
                  <a:gd name="T2" fmla="*/ 9 w 94"/>
                  <a:gd name="T3" fmla="*/ 49 h 59"/>
                  <a:gd name="T4" fmla="*/ 19 w 94"/>
                  <a:gd name="T5" fmla="*/ 8 h 59"/>
                  <a:gd name="T6" fmla="*/ 23 w 94"/>
                  <a:gd name="T7" fmla="*/ 6 h 59"/>
                  <a:gd name="T8" fmla="*/ 71 w 94"/>
                  <a:gd name="T9" fmla="*/ 6 h 59"/>
                  <a:gd name="T10" fmla="*/ 75 w 94"/>
                  <a:gd name="T11" fmla="*/ 8 h 59"/>
                  <a:gd name="T12" fmla="*/ 85 w 94"/>
                  <a:gd name="T13" fmla="*/ 49 h 59"/>
                  <a:gd name="T14" fmla="*/ 81 w 94"/>
                  <a:gd name="T15" fmla="*/ 53 h 59"/>
                  <a:gd name="T16" fmla="*/ 13 w 94"/>
                  <a:gd name="T17" fmla="*/ 53 h 59"/>
                  <a:gd name="T18" fmla="*/ 76 w 94"/>
                  <a:gd name="T19" fmla="*/ 0 h 59"/>
                  <a:gd name="T20" fmla="*/ 18 w 94"/>
                  <a:gd name="T21" fmla="*/ 0 h 59"/>
                  <a:gd name="T22" fmla="*/ 13 w 94"/>
                  <a:gd name="T23" fmla="*/ 3 h 59"/>
                  <a:gd name="T24" fmla="*/ 13 w 94"/>
                  <a:gd name="T25" fmla="*/ 3 h 59"/>
                  <a:gd name="T26" fmla="*/ 1 w 94"/>
                  <a:gd name="T27" fmla="*/ 54 h 59"/>
                  <a:gd name="T28" fmla="*/ 6 w 94"/>
                  <a:gd name="T29" fmla="*/ 59 h 59"/>
                  <a:gd name="T30" fmla="*/ 88 w 94"/>
                  <a:gd name="T31" fmla="*/ 59 h 59"/>
                  <a:gd name="T32" fmla="*/ 93 w 94"/>
                  <a:gd name="T33" fmla="*/ 55 h 59"/>
                  <a:gd name="T34" fmla="*/ 93 w 94"/>
                  <a:gd name="T35" fmla="*/ 54 h 59"/>
                  <a:gd name="T36" fmla="*/ 81 w 94"/>
                  <a:gd name="T37" fmla="*/ 3 h 59"/>
                  <a:gd name="T38" fmla="*/ 76 w 94"/>
                  <a:gd name="T3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59">
                    <a:moveTo>
                      <a:pt x="13" y="53"/>
                    </a:moveTo>
                    <a:cubicBezTo>
                      <a:pt x="10" y="53"/>
                      <a:pt x="9" y="51"/>
                      <a:pt x="9" y="49"/>
                    </a:cubicBezTo>
                    <a:cubicBezTo>
                      <a:pt x="19" y="8"/>
                      <a:pt x="19" y="8"/>
                      <a:pt x="19" y="8"/>
                    </a:cubicBezTo>
                    <a:cubicBezTo>
                      <a:pt x="19" y="7"/>
                      <a:pt x="21" y="6"/>
                      <a:pt x="23" y="6"/>
                    </a:cubicBezTo>
                    <a:cubicBezTo>
                      <a:pt x="71" y="6"/>
                      <a:pt x="71" y="6"/>
                      <a:pt x="71" y="6"/>
                    </a:cubicBezTo>
                    <a:cubicBezTo>
                      <a:pt x="72" y="6"/>
                      <a:pt x="74" y="7"/>
                      <a:pt x="75" y="8"/>
                    </a:cubicBezTo>
                    <a:cubicBezTo>
                      <a:pt x="85" y="49"/>
                      <a:pt x="85" y="49"/>
                      <a:pt x="85" y="49"/>
                    </a:cubicBezTo>
                    <a:cubicBezTo>
                      <a:pt x="85" y="51"/>
                      <a:pt x="84" y="53"/>
                      <a:pt x="81" y="53"/>
                    </a:cubicBezTo>
                    <a:cubicBezTo>
                      <a:pt x="13" y="53"/>
                      <a:pt x="13" y="53"/>
                      <a:pt x="13" y="53"/>
                    </a:cubicBezTo>
                    <a:moveTo>
                      <a:pt x="76" y="0"/>
                    </a:moveTo>
                    <a:cubicBezTo>
                      <a:pt x="18" y="0"/>
                      <a:pt x="18" y="0"/>
                      <a:pt x="18" y="0"/>
                    </a:cubicBezTo>
                    <a:cubicBezTo>
                      <a:pt x="16" y="0"/>
                      <a:pt x="14" y="1"/>
                      <a:pt x="13" y="3"/>
                    </a:cubicBezTo>
                    <a:cubicBezTo>
                      <a:pt x="13" y="3"/>
                      <a:pt x="13" y="3"/>
                      <a:pt x="13" y="3"/>
                    </a:cubicBezTo>
                    <a:cubicBezTo>
                      <a:pt x="1" y="54"/>
                      <a:pt x="1" y="54"/>
                      <a:pt x="1" y="54"/>
                    </a:cubicBezTo>
                    <a:cubicBezTo>
                      <a:pt x="0" y="56"/>
                      <a:pt x="2" y="59"/>
                      <a:pt x="6" y="59"/>
                    </a:cubicBezTo>
                    <a:cubicBezTo>
                      <a:pt x="88" y="59"/>
                      <a:pt x="88" y="59"/>
                      <a:pt x="88" y="59"/>
                    </a:cubicBezTo>
                    <a:cubicBezTo>
                      <a:pt x="91" y="59"/>
                      <a:pt x="94" y="57"/>
                      <a:pt x="93" y="55"/>
                    </a:cubicBezTo>
                    <a:cubicBezTo>
                      <a:pt x="93" y="54"/>
                      <a:pt x="93" y="54"/>
                      <a:pt x="93" y="54"/>
                    </a:cubicBezTo>
                    <a:cubicBezTo>
                      <a:pt x="81" y="3"/>
                      <a:pt x="81" y="3"/>
                      <a:pt x="81" y="3"/>
                    </a:cubicBezTo>
                    <a:cubicBezTo>
                      <a:pt x="80" y="1"/>
                      <a:pt x="78" y="0"/>
                      <a:pt x="76" y="0"/>
                    </a:cubicBezTo>
                  </a:path>
                </a:pathLst>
              </a:custGeom>
              <a:solidFill>
                <a:srgbClr val="C6C7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0" name="Freeform 42">
                <a:extLst>
                  <a:ext uri="{FF2B5EF4-FFF2-40B4-BE49-F238E27FC236}">
                    <a16:creationId xmlns:a16="http://schemas.microsoft.com/office/drawing/2014/main" id="{713D17A5-DF82-4879-A439-573F78CA86AC}"/>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close/>
                  </a:path>
                </a:pathLst>
              </a:custGeom>
              <a:solidFill>
                <a:srgbClr val="5F5F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1" name="Freeform 43">
                <a:extLst>
                  <a:ext uri="{FF2B5EF4-FFF2-40B4-BE49-F238E27FC236}">
                    <a16:creationId xmlns:a16="http://schemas.microsoft.com/office/drawing/2014/main" id="{3E7DA921-3B05-400A-B376-A0941157B108}"/>
                  </a:ext>
                </a:extLst>
              </p:cNvPr>
              <p:cNvSpPr>
                <a:spLocks/>
              </p:cNvSpPr>
              <p:nvPr/>
            </p:nvSpPr>
            <p:spPr bwMode="auto">
              <a:xfrm>
                <a:off x="2798763" y="2886076"/>
                <a:ext cx="203200" cy="19050"/>
              </a:xfrm>
              <a:custGeom>
                <a:avLst/>
                <a:gdLst>
                  <a:gd name="T0" fmla="*/ 128 w 128"/>
                  <a:gd name="T1" fmla="*/ 0 h 12"/>
                  <a:gd name="T2" fmla="*/ 121 w 128"/>
                  <a:gd name="T3" fmla="*/ 0 h 12"/>
                  <a:gd name="T4" fmla="*/ 121 w 128"/>
                  <a:gd name="T5" fmla="*/ 7 h 12"/>
                  <a:gd name="T6" fmla="*/ 104 w 128"/>
                  <a:gd name="T7" fmla="*/ 7 h 12"/>
                  <a:gd name="T8" fmla="*/ 104 w 128"/>
                  <a:gd name="T9" fmla="*/ 0 h 12"/>
                  <a:gd name="T10" fmla="*/ 97 w 128"/>
                  <a:gd name="T11" fmla="*/ 0 h 12"/>
                  <a:gd name="T12" fmla="*/ 97 w 128"/>
                  <a:gd name="T13" fmla="*/ 7 h 12"/>
                  <a:gd name="T14" fmla="*/ 81 w 128"/>
                  <a:gd name="T15" fmla="*/ 7 h 12"/>
                  <a:gd name="T16" fmla="*/ 81 w 128"/>
                  <a:gd name="T17" fmla="*/ 0 h 12"/>
                  <a:gd name="T18" fmla="*/ 74 w 128"/>
                  <a:gd name="T19" fmla="*/ 0 h 12"/>
                  <a:gd name="T20" fmla="*/ 74 w 128"/>
                  <a:gd name="T21" fmla="*/ 7 h 12"/>
                  <a:gd name="T22" fmla="*/ 55 w 128"/>
                  <a:gd name="T23" fmla="*/ 7 h 12"/>
                  <a:gd name="T24" fmla="*/ 55 w 128"/>
                  <a:gd name="T25" fmla="*/ 0 h 12"/>
                  <a:gd name="T26" fmla="*/ 48 w 128"/>
                  <a:gd name="T27" fmla="*/ 0 h 12"/>
                  <a:gd name="T28" fmla="*/ 48 w 128"/>
                  <a:gd name="T29" fmla="*/ 7 h 12"/>
                  <a:gd name="T30" fmla="*/ 31 w 128"/>
                  <a:gd name="T31" fmla="*/ 7 h 12"/>
                  <a:gd name="T32" fmla="*/ 31 w 128"/>
                  <a:gd name="T33" fmla="*/ 0 h 12"/>
                  <a:gd name="T34" fmla="*/ 24 w 128"/>
                  <a:gd name="T35" fmla="*/ 0 h 12"/>
                  <a:gd name="T36" fmla="*/ 24 w 128"/>
                  <a:gd name="T37" fmla="*/ 7 h 12"/>
                  <a:gd name="T38" fmla="*/ 7 w 128"/>
                  <a:gd name="T39" fmla="*/ 7 h 12"/>
                  <a:gd name="T40" fmla="*/ 7 w 128"/>
                  <a:gd name="T41" fmla="*/ 0 h 12"/>
                  <a:gd name="T42" fmla="*/ 0 w 128"/>
                  <a:gd name="T43" fmla="*/ 0 h 12"/>
                  <a:gd name="T44" fmla="*/ 0 w 128"/>
                  <a:gd name="T45" fmla="*/ 7 h 12"/>
                  <a:gd name="T46" fmla="*/ 0 w 128"/>
                  <a:gd name="T47" fmla="*/ 12 h 12"/>
                  <a:gd name="T48" fmla="*/ 7 w 128"/>
                  <a:gd name="T49" fmla="*/ 12 h 12"/>
                  <a:gd name="T50" fmla="*/ 24 w 128"/>
                  <a:gd name="T51" fmla="*/ 12 h 12"/>
                  <a:gd name="T52" fmla="*/ 31 w 128"/>
                  <a:gd name="T53" fmla="*/ 12 h 12"/>
                  <a:gd name="T54" fmla="*/ 48 w 128"/>
                  <a:gd name="T55" fmla="*/ 12 h 12"/>
                  <a:gd name="T56" fmla="*/ 55 w 128"/>
                  <a:gd name="T57" fmla="*/ 12 h 12"/>
                  <a:gd name="T58" fmla="*/ 74 w 128"/>
                  <a:gd name="T59" fmla="*/ 12 h 12"/>
                  <a:gd name="T60" fmla="*/ 81 w 128"/>
                  <a:gd name="T61" fmla="*/ 12 h 12"/>
                  <a:gd name="T62" fmla="*/ 97 w 128"/>
                  <a:gd name="T63" fmla="*/ 12 h 12"/>
                  <a:gd name="T64" fmla="*/ 104 w 128"/>
                  <a:gd name="T65" fmla="*/ 12 h 12"/>
                  <a:gd name="T66" fmla="*/ 121 w 128"/>
                  <a:gd name="T67" fmla="*/ 12 h 12"/>
                  <a:gd name="T68" fmla="*/ 123 w 128"/>
                  <a:gd name="T69" fmla="*/ 12 h 12"/>
                  <a:gd name="T70" fmla="*/ 128 w 128"/>
                  <a:gd name="T71" fmla="*/ 12 h 12"/>
                  <a:gd name="T72" fmla="*/ 128 w 128"/>
                  <a:gd name="T7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12">
                    <a:moveTo>
                      <a:pt x="128" y="0"/>
                    </a:moveTo>
                    <a:lnTo>
                      <a:pt x="121" y="0"/>
                    </a:lnTo>
                    <a:lnTo>
                      <a:pt x="121" y="7"/>
                    </a:lnTo>
                    <a:lnTo>
                      <a:pt x="104" y="7"/>
                    </a:lnTo>
                    <a:lnTo>
                      <a:pt x="104" y="0"/>
                    </a:lnTo>
                    <a:lnTo>
                      <a:pt x="97" y="0"/>
                    </a:lnTo>
                    <a:lnTo>
                      <a:pt x="97" y="7"/>
                    </a:lnTo>
                    <a:lnTo>
                      <a:pt x="81" y="7"/>
                    </a:lnTo>
                    <a:lnTo>
                      <a:pt x="81" y="0"/>
                    </a:lnTo>
                    <a:lnTo>
                      <a:pt x="74" y="0"/>
                    </a:lnTo>
                    <a:lnTo>
                      <a:pt x="74" y="7"/>
                    </a:lnTo>
                    <a:lnTo>
                      <a:pt x="55" y="7"/>
                    </a:lnTo>
                    <a:lnTo>
                      <a:pt x="55" y="0"/>
                    </a:lnTo>
                    <a:lnTo>
                      <a:pt x="48" y="0"/>
                    </a:lnTo>
                    <a:lnTo>
                      <a:pt x="48" y="7"/>
                    </a:lnTo>
                    <a:lnTo>
                      <a:pt x="31" y="7"/>
                    </a:lnTo>
                    <a:lnTo>
                      <a:pt x="31" y="0"/>
                    </a:lnTo>
                    <a:lnTo>
                      <a:pt x="24" y="0"/>
                    </a:lnTo>
                    <a:lnTo>
                      <a:pt x="24" y="7"/>
                    </a:lnTo>
                    <a:lnTo>
                      <a:pt x="7" y="7"/>
                    </a:lnTo>
                    <a:lnTo>
                      <a:pt x="7" y="0"/>
                    </a:lnTo>
                    <a:lnTo>
                      <a:pt x="0" y="0"/>
                    </a:lnTo>
                    <a:lnTo>
                      <a:pt x="0" y="7"/>
                    </a:lnTo>
                    <a:lnTo>
                      <a:pt x="0" y="12"/>
                    </a:lnTo>
                    <a:lnTo>
                      <a:pt x="7" y="12"/>
                    </a:lnTo>
                    <a:lnTo>
                      <a:pt x="24" y="12"/>
                    </a:lnTo>
                    <a:lnTo>
                      <a:pt x="31" y="12"/>
                    </a:lnTo>
                    <a:lnTo>
                      <a:pt x="48" y="12"/>
                    </a:lnTo>
                    <a:lnTo>
                      <a:pt x="55" y="12"/>
                    </a:lnTo>
                    <a:lnTo>
                      <a:pt x="74" y="12"/>
                    </a:lnTo>
                    <a:lnTo>
                      <a:pt x="81" y="12"/>
                    </a:lnTo>
                    <a:lnTo>
                      <a:pt x="97" y="12"/>
                    </a:lnTo>
                    <a:lnTo>
                      <a:pt x="104" y="12"/>
                    </a:lnTo>
                    <a:lnTo>
                      <a:pt x="121" y="12"/>
                    </a:lnTo>
                    <a:lnTo>
                      <a:pt x="123" y="12"/>
                    </a:lnTo>
                    <a:lnTo>
                      <a:pt x="128" y="12"/>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2" name="Freeform 44">
                <a:extLst>
                  <a:ext uri="{FF2B5EF4-FFF2-40B4-BE49-F238E27FC236}">
                    <a16:creationId xmlns:a16="http://schemas.microsoft.com/office/drawing/2014/main" id="{030DFE1D-F0AE-4685-9FD3-E1A644622CFA}"/>
                  </a:ext>
                </a:extLst>
              </p:cNvPr>
              <p:cNvSpPr>
                <a:spLocks/>
              </p:cNvSpPr>
              <p:nvPr/>
            </p:nvSpPr>
            <p:spPr bwMode="auto">
              <a:xfrm>
                <a:off x="2536825" y="3324226"/>
                <a:ext cx="533400" cy="198438"/>
              </a:xfrm>
              <a:custGeom>
                <a:avLst/>
                <a:gdLst>
                  <a:gd name="T0" fmla="*/ 0 w 336"/>
                  <a:gd name="T1" fmla="*/ 0 h 125"/>
                  <a:gd name="T2" fmla="*/ 0 w 336"/>
                  <a:gd name="T3" fmla="*/ 125 h 125"/>
                  <a:gd name="T4" fmla="*/ 90 w 336"/>
                  <a:gd name="T5" fmla="*/ 125 h 125"/>
                  <a:gd name="T6" fmla="*/ 90 w 336"/>
                  <a:gd name="T7" fmla="*/ 90 h 125"/>
                  <a:gd name="T8" fmla="*/ 165 w 336"/>
                  <a:gd name="T9" fmla="*/ 90 h 125"/>
                  <a:gd name="T10" fmla="*/ 165 w 336"/>
                  <a:gd name="T11" fmla="*/ 125 h 125"/>
                  <a:gd name="T12" fmla="*/ 336 w 336"/>
                  <a:gd name="T13" fmla="*/ 125 h 125"/>
                  <a:gd name="T14" fmla="*/ 336 w 336"/>
                  <a:gd name="T15" fmla="*/ 0 h 125"/>
                  <a:gd name="T16" fmla="*/ 0 w 336"/>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6" h="125">
                    <a:moveTo>
                      <a:pt x="0" y="0"/>
                    </a:moveTo>
                    <a:lnTo>
                      <a:pt x="0" y="125"/>
                    </a:lnTo>
                    <a:lnTo>
                      <a:pt x="90" y="125"/>
                    </a:lnTo>
                    <a:lnTo>
                      <a:pt x="90" y="90"/>
                    </a:lnTo>
                    <a:lnTo>
                      <a:pt x="165" y="90"/>
                    </a:lnTo>
                    <a:lnTo>
                      <a:pt x="165" y="125"/>
                    </a:lnTo>
                    <a:lnTo>
                      <a:pt x="336" y="125"/>
                    </a:lnTo>
                    <a:lnTo>
                      <a:pt x="336" y="0"/>
                    </a:ln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3" name="Rectangle 45">
                <a:extLst>
                  <a:ext uri="{FF2B5EF4-FFF2-40B4-BE49-F238E27FC236}">
                    <a16:creationId xmlns:a16="http://schemas.microsoft.com/office/drawing/2014/main" id="{56C17150-0EF3-46C7-B126-D028020FB1BC}"/>
                  </a:ext>
                </a:extLst>
              </p:cNvPr>
              <p:cNvSpPr>
                <a:spLocks noChangeArrowheads="1"/>
              </p:cNvSpPr>
              <p:nvPr/>
            </p:nvSpPr>
            <p:spPr bwMode="auto">
              <a:xfrm>
                <a:off x="2963863" y="3324226"/>
                <a:ext cx="106363" cy="1984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4" name="Rectangle 46">
                <a:extLst>
                  <a:ext uri="{FF2B5EF4-FFF2-40B4-BE49-F238E27FC236}">
                    <a16:creationId xmlns:a16="http://schemas.microsoft.com/office/drawing/2014/main" id="{725C9702-450F-4873-AA9B-4EC4B28ADBA3}"/>
                  </a:ext>
                </a:extLst>
              </p:cNvPr>
              <p:cNvSpPr>
                <a:spLocks noChangeArrowheads="1"/>
              </p:cNvSpPr>
              <p:nvPr/>
            </p:nvSpPr>
            <p:spPr bwMode="auto">
              <a:xfrm>
                <a:off x="2649538"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5" name="Rectangle 47">
                <a:extLst>
                  <a:ext uri="{FF2B5EF4-FFF2-40B4-BE49-F238E27FC236}">
                    <a16:creationId xmlns:a16="http://schemas.microsoft.com/office/drawing/2014/main" id="{87E8CF9C-25F5-4158-B641-E9BDA4223271}"/>
                  </a:ext>
                </a:extLst>
              </p:cNvPr>
              <p:cNvSpPr>
                <a:spLocks noChangeArrowheads="1"/>
              </p:cNvSpPr>
              <p:nvPr/>
            </p:nvSpPr>
            <p:spPr bwMode="auto">
              <a:xfrm>
                <a:off x="2581275"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6" name="Rectangle 48">
                <a:extLst>
                  <a:ext uri="{FF2B5EF4-FFF2-40B4-BE49-F238E27FC236}">
                    <a16:creationId xmlns:a16="http://schemas.microsoft.com/office/drawing/2014/main" id="{E9BD8596-45A1-4947-8A7C-DB9B5544D4CF}"/>
                  </a:ext>
                </a:extLst>
              </p:cNvPr>
              <p:cNvSpPr>
                <a:spLocks noChangeArrowheads="1"/>
              </p:cNvSpPr>
              <p:nvPr/>
            </p:nvSpPr>
            <p:spPr bwMode="auto">
              <a:xfrm>
                <a:off x="2724150" y="3406776"/>
                <a:ext cx="30163"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7" name="Rectangle 49">
                <a:extLst>
                  <a:ext uri="{FF2B5EF4-FFF2-40B4-BE49-F238E27FC236}">
                    <a16:creationId xmlns:a16="http://schemas.microsoft.com/office/drawing/2014/main" id="{5B28CCD6-D8B6-4915-ACBE-7BD60ADC365C}"/>
                  </a:ext>
                </a:extLst>
              </p:cNvPr>
              <p:cNvSpPr>
                <a:spLocks noChangeArrowheads="1"/>
              </p:cNvSpPr>
              <p:nvPr/>
            </p:nvSpPr>
            <p:spPr bwMode="auto">
              <a:xfrm>
                <a:off x="2798763" y="3406776"/>
                <a:ext cx="26988"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8" name="Rectangle 50">
                <a:extLst>
                  <a:ext uri="{FF2B5EF4-FFF2-40B4-BE49-F238E27FC236}">
                    <a16:creationId xmlns:a16="http://schemas.microsoft.com/office/drawing/2014/main" id="{91A82E9E-3D4B-4BE8-B9BF-D30318CF7D5B}"/>
                  </a:ext>
                </a:extLst>
              </p:cNvPr>
              <p:cNvSpPr>
                <a:spLocks noChangeArrowheads="1"/>
              </p:cNvSpPr>
              <p:nvPr/>
            </p:nvSpPr>
            <p:spPr bwMode="auto">
              <a:xfrm>
                <a:off x="2874963" y="3406776"/>
                <a:ext cx="25400" cy="2540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39" name="Freeform 51">
                <a:extLst>
                  <a:ext uri="{FF2B5EF4-FFF2-40B4-BE49-F238E27FC236}">
                    <a16:creationId xmlns:a16="http://schemas.microsoft.com/office/drawing/2014/main" id="{7B837604-CFC8-4595-A072-6A0E0ADCA919}"/>
                  </a:ext>
                </a:extLst>
              </p:cNvPr>
              <p:cNvSpPr>
                <a:spLocks/>
              </p:cNvSpPr>
              <p:nvPr/>
            </p:nvSpPr>
            <p:spPr bwMode="auto">
              <a:xfrm>
                <a:off x="2768600" y="3113088"/>
                <a:ext cx="68263" cy="41275"/>
              </a:xfrm>
              <a:custGeom>
                <a:avLst/>
                <a:gdLst>
                  <a:gd name="T0" fmla="*/ 43 w 43"/>
                  <a:gd name="T1" fmla="*/ 26 h 26"/>
                  <a:gd name="T2" fmla="*/ 41 w 43"/>
                  <a:gd name="T3" fmla="*/ 0 h 26"/>
                  <a:gd name="T4" fmla="*/ 0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1" y="0"/>
                    </a:lnTo>
                    <a:lnTo>
                      <a:pt x="0"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0" name="Freeform 52">
                <a:extLst>
                  <a:ext uri="{FF2B5EF4-FFF2-40B4-BE49-F238E27FC236}">
                    <a16:creationId xmlns:a16="http://schemas.microsoft.com/office/drawing/2014/main" id="{1807478F-90EC-4E9A-9B6B-79695AC3E5DE}"/>
                  </a:ext>
                </a:extLst>
              </p:cNvPr>
              <p:cNvSpPr>
                <a:spLocks/>
              </p:cNvSpPr>
              <p:nvPr/>
            </p:nvSpPr>
            <p:spPr bwMode="auto">
              <a:xfrm>
                <a:off x="2622550" y="3113088"/>
                <a:ext cx="68263" cy="41275"/>
              </a:xfrm>
              <a:custGeom>
                <a:avLst/>
                <a:gdLst>
                  <a:gd name="T0" fmla="*/ 43 w 43"/>
                  <a:gd name="T1" fmla="*/ 26 h 26"/>
                  <a:gd name="T2" fmla="*/ 40 w 43"/>
                  <a:gd name="T3" fmla="*/ 0 h 26"/>
                  <a:gd name="T4" fmla="*/ 2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0" y="0"/>
                    </a:lnTo>
                    <a:lnTo>
                      <a:pt x="2"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1" name="Freeform 53">
                <a:extLst>
                  <a:ext uri="{FF2B5EF4-FFF2-40B4-BE49-F238E27FC236}">
                    <a16:creationId xmlns:a16="http://schemas.microsoft.com/office/drawing/2014/main" id="{C058B199-370A-4046-B53C-C315EF9C5CF7}"/>
                  </a:ext>
                </a:extLst>
              </p:cNvPr>
              <p:cNvSpPr>
                <a:spLocks/>
              </p:cNvSpPr>
              <p:nvPr/>
            </p:nvSpPr>
            <p:spPr bwMode="auto">
              <a:xfrm>
                <a:off x="2911475" y="3113088"/>
                <a:ext cx="68263" cy="41275"/>
              </a:xfrm>
              <a:custGeom>
                <a:avLst/>
                <a:gdLst>
                  <a:gd name="T0" fmla="*/ 43 w 43"/>
                  <a:gd name="T1" fmla="*/ 26 h 26"/>
                  <a:gd name="T2" fmla="*/ 43 w 43"/>
                  <a:gd name="T3" fmla="*/ 0 h 26"/>
                  <a:gd name="T4" fmla="*/ 3 w 43"/>
                  <a:gd name="T5" fmla="*/ 0 h 26"/>
                  <a:gd name="T6" fmla="*/ 0 w 43"/>
                  <a:gd name="T7" fmla="*/ 26 h 26"/>
                  <a:gd name="T8" fmla="*/ 43 w 43"/>
                  <a:gd name="T9" fmla="*/ 26 h 26"/>
                </a:gdLst>
                <a:ahLst/>
                <a:cxnLst>
                  <a:cxn ang="0">
                    <a:pos x="T0" y="T1"/>
                  </a:cxn>
                  <a:cxn ang="0">
                    <a:pos x="T2" y="T3"/>
                  </a:cxn>
                  <a:cxn ang="0">
                    <a:pos x="T4" y="T5"/>
                  </a:cxn>
                  <a:cxn ang="0">
                    <a:pos x="T6" y="T7"/>
                  </a:cxn>
                  <a:cxn ang="0">
                    <a:pos x="T8" y="T9"/>
                  </a:cxn>
                </a:cxnLst>
                <a:rect l="0" t="0" r="r" b="b"/>
                <a:pathLst>
                  <a:path w="43" h="26">
                    <a:moveTo>
                      <a:pt x="43" y="26"/>
                    </a:moveTo>
                    <a:lnTo>
                      <a:pt x="43" y="0"/>
                    </a:lnTo>
                    <a:lnTo>
                      <a:pt x="3" y="0"/>
                    </a:lnTo>
                    <a:lnTo>
                      <a:pt x="0" y="26"/>
                    </a:lnTo>
                    <a:lnTo>
                      <a:pt x="43" y="2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2" name="Freeform 54">
                <a:extLst>
                  <a:ext uri="{FF2B5EF4-FFF2-40B4-BE49-F238E27FC236}">
                    <a16:creationId xmlns:a16="http://schemas.microsoft.com/office/drawing/2014/main" id="{96117716-51B5-4C5D-A93A-1A9D9C783035}"/>
                  </a:ext>
                </a:extLst>
              </p:cNvPr>
              <p:cNvSpPr>
                <a:spLocks/>
              </p:cNvSpPr>
              <p:nvPr/>
            </p:nvSpPr>
            <p:spPr bwMode="auto">
              <a:xfrm>
                <a:off x="2614613" y="3157538"/>
                <a:ext cx="82550" cy="166688"/>
              </a:xfrm>
              <a:custGeom>
                <a:avLst/>
                <a:gdLst>
                  <a:gd name="T0" fmla="*/ 5 w 52"/>
                  <a:gd name="T1" fmla="*/ 0 h 105"/>
                  <a:gd name="T2" fmla="*/ 0 w 52"/>
                  <a:gd name="T3" fmla="*/ 105 h 105"/>
                  <a:gd name="T4" fmla="*/ 52 w 52"/>
                  <a:gd name="T5" fmla="*/ 105 h 105"/>
                  <a:gd name="T6" fmla="*/ 48 w 52"/>
                  <a:gd name="T7" fmla="*/ 0 h 105"/>
                  <a:gd name="T8" fmla="*/ 5 w 52"/>
                  <a:gd name="T9" fmla="*/ 0 h 105"/>
                </a:gdLst>
                <a:ahLst/>
                <a:cxnLst>
                  <a:cxn ang="0">
                    <a:pos x="T0" y="T1"/>
                  </a:cxn>
                  <a:cxn ang="0">
                    <a:pos x="T2" y="T3"/>
                  </a:cxn>
                  <a:cxn ang="0">
                    <a:pos x="T4" y="T5"/>
                  </a:cxn>
                  <a:cxn ang="0">
                    <a:pos x="T6" y="T7"/>
                  </a:cxn>
                  <a:cxn ang="0">
                    <a:pos x="T8" y="T9"/>
                  </a:cxn>
                </a:cxnLst>
                <a:rect l="0" t="0" r="r" b="b"/>
                <a:pathLst>
                  <a:path w="52" h="105">
                    <a:moveTo>
                      <a:pt x="5" y="0"/>
                    </a:moveTo>
                    <a:lnTo>
                      <a:pt x="0" y="105"/>
                    </a:lnTo>
                    <a:lnTo>
                      <a:pt x="52"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3" name="Freeform 55">
                <a:extLst>
                  <a:ext uri="{FF2B5EF4-FFF2-40B4-BE49-F238E27FC236}">
                    <a16:creationId xmlns:a16="http://schemas.microsoft.com/office/drawing/2014/main" id="{E830BB48-D73A-4601-90B4-C2A1C760BDD6}"/>
                  </a:ext>
                </a:extLst>
              </p:cNvPr>
              <p:cNvSpPr>
                <a:spLocks/>
              </p:cNvSpPr>
              <p:nvPr/>
            </p:nvSpPr>
            <p:spPr bwMode="auto">
              <a:xfrm>
                <a:off x="2903538" y="3157538"/>
                <a:ext cx="87313" cy="166688"/>
              </a:xfrm>
              <a:custGeom>
                <a:avLst/>
                <a:gdLst>
                  <a:gd name="T0" fmla="*/ 5 w 55"/>
                  <a:gd name="T1" fmla="*/ 0 h 105"/>
                  <a:gd name="T2" fmla="*/ 0 w 55"/>
                  <a:gd name="T3" fmla="*/ 105 h 105"/>
                  <a:gd name="T4" fmla="*/ 55 w 55"/>
                  <a:gd name="T5" fmla="*/ 105 h 105"/>
                  <a:gd name="T6" fmla="*/ 48 w 55"/>
                  <a:gd name="T7" fmla="*/ 0 h 105"/>
                  <a:gd name="T8" fmla="*/ 5 w 55"/>
                  <a:gd name="T9" fmla="*/ 0 h 105"/>
                </a:gdLst>
                <a:ahLst/>
                <a:cxnLst>
                  <a:cxn ang="0">
                    <a:pos x="T0" y="T1"/>
                  </a:cxn>
                  <a:cxn ang="0">
                    <a:pos x="T2" y="T3"/>
                  </a:cxn>
                  <a:cxn ang="0">
                    <a:pos x="T4" y="T5"/>
                  </a:cxn>
                  <a:cxn ang="0">
                    <a:pos x="T6" y="T7"/>
                  </a:cxn>
                  <a:cxn ang="0">
                    <a:pos x="T8" y="T9"/>
                  </a:cxn>
                </a:cxnLst>
                <a:rect l="0" t="0" r="r" b="b"/>
                <a:pathLst>
                  <a:path w="55" h="105">
                    <a:moveTo>
                      <a:pt x="5" y="0"/>
                    </a:moveTo>
                    <a:lnTo>
                      <a:pt x="0" y="105"/>
                    </a:lnTo>
                    <a:lnTo>
                      <a:pt x="55" y="105"/>
                    </a:lnTo>
                    <a:lnTo>
                      <a:pt x="48" y="0"/>
                    </a:lnTo>
                    <a:lnTo>
                      <a:pt x="5"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4" name="Freeform 56">
                <a:extLst>
                  <a:ext uri="{FF2B5EF4-FFF2-40B4-BE49-F238E27FC236}">
                    <a16:creationId xmlns:a16="http://schemas.microsoft.com/office/drawing/2014/main" id="{655A91EC-8506-4E69-A1A4-36FEFEA32FA9}"/>
                  </a:ext>
                </a:extLst>
              </p:cNvPr>
              <p:cNvSpPr>
                <a:spLocks/>
              </p:cNvSpPr>
              <p:nvPr/>
            </p:nvSpPr>
            <p:spPr bwMode="auto">
              <a:xfrm>
                <a:off x="2757488" y="3157538"/>
                <a:ext cx="87313" cy="166688"/>
              </a:xfrm>
              <a:custGeom>
                <a:avLst/>
                <a:gdLst>
                  <a:gd name="T0" fmla="*/ 7 w 55"/>
                  <a:gd name="T1" fmla="*/ 0 h 105"/>
                  <a:gd name="T2" fmla="*/ 0 w 55"/>
                  <a:gd name="T3" fmla="*/ 105 h 105"/>
                  <a:gd name="T4" fmla="*/ 55 w 55"/>
                  <a:gd name="T5" fmla="*/ 105 h 105"/>
                  <a:gd name="T6" fmla="*/ 50 w 55"/>
                  <a:gd name="T7" fmla="*/ 0 h 105"/>
                  <a:gd name="T8" fmla="*/ 7 w 55"/>
                  <a:gd name="T9" fmla="*/ 0 h 105"/>
                </a:gdLst>
                <a:ahLst/>
                <a:cxnLst>
                  <a:cxn ang="0">
                    <a:pos x="T0" y="T1"/>
                  </a:cxn>
                  <a:cxn ang="0">
                    <a:pos x="T2" y="T3"/>
                  </a:cxn>
                  <a:cxn ang="0">
                    <a:pos x="T4" y="T5"/>
                  </a:cxn>
                  <a:cxn ang="0">
                    <a:pos x="T6" y="T7"/>
                  </a:cxn>
                  <a:cxn ang="0">
                    <a:pos x="T8" y="T9"/>
                  </a:cxn>
                </a:cxnLst>
                <a:rect l="0" t="0" r="r" b="b"/>
                <a:pathLst>
                  <a:path w="55" h="105">
                    <a:moveTo>
                      <a:pt x="7" y="0"/>
                    </a:moveTo>
                    <a:lnTo>
                      <a:pt x="0" y="105"/>
                    </a:lnTo>
                    <a:lnTo>
                      <a:pt x="55" y="105"/>
                    </a:lnTo>
                    <a:lnTo>
                      <a:pt x="50" y="0"/>
                    </a:lnTo>
                    <a:lnTo>
                      <a:pt x="7"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5" name="Freeform 57">
                <a:extLst>
                  <a:ext uri="{FF2B5EF4-FFF2-40B4-BE49-F238E27FC236}">
                    <a16:creationId xmlns:a16="http://schemas.microsoft.com/office/drawing/2014/main" id="{62A214E8-A925-4AA6-B1EC-F5ABFED9AAFF}"/>
                  </a:ext>
                </a:extLst>
              </p:cNvPr>
              <p:cNvSpPr>
                <a:spLocks/>
              </p:cNvSpPr>
              <p:nvPr/>
            </p:nvSpPr>
            <p:spPr bwMode="auto">
              <a:xfrm>
                <a:off x="2281238" y="2614613"/>
                <a:ext cx="115888" cy="136525"/>
              </a:xfrm>
              <a:custGeom>
                <a:avLst/>
                <a:gdLst>
                  <a:gd name="T0" fmla="*/ 6 w 31"/>
                  <a:gd name="T1" fmla="*/ 36 h 36"/>
                  <a:gd name="T2" fmla="*/ 31 w 31"/>
                  <a:gd name="T3" fmla="*/ 36 h 36"/>
                  <a:gd name="T4" fmla="*/ 31 w 31"/>
                  <a:gd name="T5" fmla="*/ 0 h 36"/>
                  <a:gd name="T6" fmla="*/ 6 w 31"/>
                  <a:gd name="T7" fmla="*/ 0 h 36"/>
                  <a:gd name="T8" fmla="*/ 0 w 31"/>
                  <a:gd name="T9" fmla="*/ 6 h 36"/>
                  <a:gd name="T10" fmla="*/ 0 w 31"/>
                  <a:gd name="T11" fmla="*/ 30 h 36"/>
                  <a:gd name="T12" fmla="*/ 6 w 3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1" h="36">
                    <a:moveTo>
                      <a:pt x="6" y="36"/>
                    </a:moveTo>
                    <a:cubicBezTo>
                      <a:pt x="31" y="36"/>
                      <a:pt x="31" y="36"/>
                      <a:pt x="31" y="36"/>
                    </a:cubicBezTo>
                    <a:cubicBezTo>
                      <a:pt x="31" y="0"/>
                      <a:pt x="31" y="0"/>
                      <a:pt x="31" y="0"/>
                    </a:cubicBezTo>
                    <a:cubicBezTo>
                      <a:pt x="6" y="0"/>
                      <a:pt x="6" y="0"/>
                      <a:pt x="6" y="0"/>
                    </a:cubicBezTo>
                    <a:cubicBezTo>
                      <a:pt x="3" y="0"/>
                      <a:pt x="0" y="3"/>
                      <a:pt x="0" y="6"/>
                    </a:cubicBezTo>
                    <a:cubicBezTo>
                      <a:pt x="0" y="30"/>
                      <a:pt x="0" y="30"/>
                      <a:pt x="0" y="30"/>
                    </a:cubicBezTo>
                    <a:cubicBezTo>
                      <a:pt x="0" y="33"/>
                      <a:pt x="3" y="36"/>
                      <a:pt x="6" y="36"/>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6" name="Rectangle 58">
                <a:extLst>
                  <a:ext uri="{FF2B5EF4-FFF2-40B4-BE49-F238E27FC236}">
                    <a16:creationId xmlns:a16="http://schemas.microsoft.com/office/drawing/2014/main" id="{669C969B-5608-481A-B038-8F0748A64733}"/>
                  </a:ext>
                </a:extLst>
              </p:cNvPr>
              <p:cNvSpPr>
                <a:spLocks noChangeArrowheads="1"/>
              </p:cNvSpPr>
              <p:nvPr/>
            </p:nvSpPr>
            <p:spPr bwMode="auto">
              <a:xfrm>
                <a:off x="2322513" y="2751138"/>
                <a:ext cx="44450" cy="14287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7" name="Rectangle 59">
                <a:extLst>
                  <a:ext uri="{FF2B5EF4-FFF2-40B4-BE49-F238E27FC236}">
                    <a16:creationId xmlns:a16="http://schemas.microsoft.com/office/drawing/2014/main" id="{2E6B3DBF-B2AC-4A6E-B694-B56C64260F25}"/>
                  </a:ext>
                </a:extLst>
              </p:cNvPr>
              <p:cNvSpPr>
                <a:spLocks noChangeArrowheads="1"/>
              </p:cNvSpPr>
              <p:nvPr/>
            </p:nvSpPr>
            <p:spPr bwMode="auto">
              <a:xfrm>
                <a:off x="2322513" y="2751138"/>
                <a:ext cx="44450" cy="476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8" name="Freeform 60">
                <a:extLst>
                  <a:ext uri="{FF2B5EF4-FFF2-40B4-BE49-F238E27FC236}">
                    <a16:creationId xmlns:a16="http://schemas.microsoft.com/office/drawing/2014/main" id="{54278DBD-6201-42B4-B75F-00A855BA53CB}"/>
                  </a:ext>
                </a:extLst>
              </p:cNvPr>
              <p:cNvSpPr>
                <a:spLocks/>
              </p:cNvSpPr>
              <p:nvPr/>
            </p:nvSpPr>
            <p:spPr bwMode="auto">
              <a:xfrm>
                <a:off x="2355850" y="2935288"/>
                <a:ext cx="104775" cy="109538"/>
              </a:xfrm>
              <a:custGeom>
                <a:avLst/>
                <a:gdLst>
                  <a:gd name="T0" fmla="*/ 66 w 66"/>
                  <a:gd name="T1" fmla="*/ 47 h 69"/>
                  <a:gd name="T2" fmla="*/ 47 w 66"/>
                  <a:gd name="T3" fmla="*/ 69 h 69"/>
                  <a:gd name="T4" fmla="*/ 0 w 66"/>
                  <a:gd name="T5" fmla="*/ 19 h 69"/>
                  <a:gd name="T6" fmla="*/ 19 w 66"/>
                  <a:gd name="T7" fmla="*/ 0 h 69"/>
                  <a:gd name="T8" fmla="*/ 66 w 66"/>
                  <a:gd name="T9" fmla="*/ 47 h 69"/>
                </a:gdLst>
                <a:ahLst/>
                <a:cxnLst>
                  <a:cxn ang="0">
                    <a:pos x="T0" y="T1"/>
                  </a:cxn>
                  <a:cxn ang="0">
                    <a:pos x="T2" y="T3"/>
                  </a:cxn>
                  <a:cxn ang="0">
                    <a:pos x="T4" y="T5"/>
                  </a:cxn>
                  <a:cxn ang="0">
                    <a:pos x="T6" y="T7"/>
                  </a:cxn>
                  <a:cxn ang="0">
                    <a:pos x="T8" y="T9"/>
                  </a:cxn>
                </a:cxnLst>
                <a:rect l="0" t="0" r="r" b="b"/>
                <a:pathLst>
                  <a:path w="66" h="69">
                    <a:moveTo>
                      <a:pt x="66" y="47"/>
                    </a:moveTo>
                    <a:lnTo>
                      <a:pt x="47" y="69"/>
                    </a:lnTo>
                    <a:lnTo>
                      <a:pt x="0" y="19"/>
                    </a:lnTo>
                    <a:lnTo>
                      <a:pt x="19" y="0"/>
                    </a:lnTo>
                    <a:lnTo>
                      <a:pt x="66" y="4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49" name="Freeform 61">
                <a:extLst>
                  <a:ext uri="{FF2B5EF4-FFF2-40B4-BE49-F238E27FC236}">
                    <a16:creationId xmlns:a16="http://schemas.microsoft.com/office/drawing/2014/main" id="{AC5A8729-BD6B-4870-81BF-75A139B30B68}"/>
                  </a:ext>
                </a:extLst>
              </p:cNvPr>
              <p:cNvSpPr>
                <a:spLocks/>
              </p:cNvSpPr>
              <p:nvPr/>
            </p:nvSpPr>
            <p:spPr bwMode="auto">
              <a:xfrm>
                <a:off x="2355850" y="2935288"/>
                <a:ext cx="63500" cy="68263"/>
              </a:xfrm>
              <a:custGeom>
                <a:avLst/>
                <a:gdLst>
                  <a:gd name="T0" fmla="*/ 40 w 40"/>
                  <a:gd name="T1" fmla="*/ 21 h 43"/>
                  <a:gd name="T2" fmla="*/ 21 w 40"/>
                  <a:gd name="T3" fmla="*/ 43 h 43"/>
                  <a:gd name="T4" fmla="*/ 0 w 40"/>
                  <a:gd name="T5" fmla="*/ 19 h 43"/>
                  <a:gd name="T6" fmla="*/ 19 w 40"/>
                  <a:gd name="T7" fmla="*/ 0 h 43"/>
                  <a:gd name="T8" fmla="*/ 40 w 40"/>
                  <a:gd name="T9" fmla="*/ 21 h 43"/>
                </a:gdLst>
                <a:ahLst/>
                <a:cxnLst>
                  <a:cxn ang="0">
                    <a:pos x="T0" y="T1"/>
                  </a:cxn>
                  <a:cxn ang="0">
                    <a:pos x="T2" y="T3"/>
                  </a:cxn>
                  <a:cxn ang="0">
                    <a:pos x="T4" y="T5"/>
                  </a:cxn>
                  <a:cxn ang="0">
                    <a:pos x="T6" y="T7"/>
                  </a:cxn>
                  <a:cxn ang="0">
                    <a:pos x="T8" y="T9"/>
                  </a:cxn>
                </a:cxnLst>
                <a:rect l="0" t="0" r="r" b="b"/>
                <a:pathLst>
                  <a:path w="40" h="43">
                    <a:moveTo>
                      <a:pt x="40" y="21"/>
                    </a:moveTo>
                    <a:lnTo>
                      <a:pt x="21" y="43"/>
                    </a:lnTo>
                    <a:lnTo>
                      <a:pt x="0" y="19"/>
                    </a:lnTo>
                    <a:lnTo>
                      <a:pt x="19" y="0"/>
                    </a:lnTo>
                    <a:lnTo>
                      <a:pt x="4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0" name="Freeform 62">
                <a:extLst>
                  <a:ext uri="{FF2B5EF4-FFF2-40B4-BE49-F238E27FC236}">
                    <a16:creationId xmlns:a16="http://schemas.microsoft.com/office/drawing/2014/main" id="{3C2F84AC-862C-47F9-B8A2-69BC3D67D656}"/>
                  </a:ext>
                </a:extLst>
              </p:cNvPr>
              <p:cNvSpPr>
                <a:spLocks/>
              </p:cNvSpPr>
              <p:nvPr/>
            </p:nvSpPr>
            <p:spPr bwMode="auto">
              <a:xfrm>
                <a:off x="2295525" y="2833688"/>
                <a:ext cx="98425" cy="139700"/>
              </a:xfrm>
              <a:custGeom>
                <a:avLst/>
                <a:gdLst>
                  <a:gd name="T0" fmla="*/ 26 w 26"/>
                  <a:gd name="T1" fmla="*/ 30 h 37"/>
                  <a:gd name="T2" fmla="*/ 19 w 26"/>
                  <a:gd name="T3" fmla="*/ 37 h 37"/>
                  <a:gd name="T4" fmla="*/ 7 w 26"/>
                  <a:gd name="T5" fmla="*/ 37 h 37"/>
                  <a:gd name="T6" fmla="*/ 0 w 26"/>
                  <a:gd name="T7" fmla="*/ 30 h 37"/>
                  <a:gd name="T8" fmla="*/ 0 w 26"/>
                  <a:gd name="T9" fmla="*/ 8 h 37"/>
                  <a:gd name="T10" fmla="*/ 7 w 26"/>
                  <a:gd name="T11" fmla="*/ 0 h 37"/>
                  <a:gd name="T12" fmla="*/ 19 w 26"/>
                  <a:gd name="T13" fmla="*/ 0 h 37"/>
                  <a:gd name="T14" fmla="*/ 26 w 26"/>
                  <a:gd name="T15" fmla="*/ 8 h 37"/>
                  <a:gd name="T16" fmla="*/ 26 w 26"/>
                  <a:gd name="T17" fmla="*/ 3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7">
                    <a:moveTo>
                      <a:pt x="26" y="30"/>
                    </a:moveTo>
                    <a:cubicBezTo>
                      <a:pt x="26" y="34"/>
                      <a:pt x="23" y="37"/>
                      <a:pt x="19" y="37"/>
                    </a:cubicBezTo>
                    <a:cubicBezTo>
                      <a:pt x="7" y="37"/>
                      <a:pt x="7" y="37"/>
                      <a:pt x="7" y="37"/>
                    </a:cubicBezTo>
                    <a:cubicBezTo>
                      <a:pt x="3" y="37"/>
                      <a:pt x="0" y="34"/>
                      <a:pt x="0" y="30"/>
                    </a:cubicBezTo>
                    <a:cubicBezTo>
                      <a:pt x="0" y="8"/>
                      <a:pt x="0" y="8"/>
                      <a:pt x="0" y="8"/>
                    </a:cubicBezTo>
                    <a:cubicBezTo>
                      <a:pt x="0" y="4"/>
                      <a:pt x="3" y="0"/>
                      <a:pt x="7" y="0"/>
                    </a:cubicBezTo>
                    <a:cubicBezTo>
                      <a:pt x="19" y="0"/>
                      <a:pt x="19" y="0"/>
                      <a:pt x="19" y="0"/>
                    </a:cubicBezTo>
                    <a:cubicBezTo>
                      <a:pt x="23" y="0"/>
                      <a:pt x="26" y="4"/>
                      <a:pt x="26" y="8"/>
                    </a:cubicBezTo>
                    <a:lnTo>
                      <a:pt x="26" y="3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1" name="Freeform 63">
                <a:extLst>
                  <a:ext uri="{FF2B5EF4-FFF2-40B4-BE49-F238E27FC236}">
                    <a16:creationId xmlns:a16="http://schemas.microsoft.com/office/drawing/2014/main" id="{80F9D601-09A9-4745-B6FF-156C9D9F0927}"/>
                  </a:ext>
                </a:extLst>
              </p:cNvPr>
              <p:cNvSpPr>
                <a:spLocks/>
              </p:cNvSpPr>
              <p:nvPr/>
            </p:nvSpPr>
            <p:spPr bwMode="auto">
              <a:xfrm>
                <a:off x="2401888" y="2984501"/>
                <a:ext cx="138113" cy="142875"/>
              </a:xfrm>
              <a:custGeom>
                <a:avLst/>
                <a:gdLst>
                  <a:gd name="T0" fmla="*/ 20 w 37"/>
                  <a:gd name="T1" fmla="*/ 28 h 38"/>
                  <a:gd name="T2" fmla="*/ 13 w 37"/>
                  <a:gd name="T3" fmla="*/ 26 h 38"/>
                  <a:gd name="T4" fmla="*/ 13 w 37"/>
                  <a:gd name="T5" fmla="*/ 13 h 38"/>
                  <a:gd name="T6" fmla="*/ 26 w 37"/>
                  <a:gd name="T7" fmla="*/ 13 h 38"/>
                  <a:gd name="T8" fmla="*/ 29 w 37"/>
                  <a:gd name="T9" fmla="*/ 19 h 38"/>
                  <a:gd name="T10" fmla="*/ 37 w 37"/>
                  <a:gd name="T11" fmla="*/ 19 h 38"/>
                  <a:gd name="T12" fmla="*/ 32 w 37"/>
                  <a:gd name="T13" fmla="*/ 7 h 38"/>
                  <a:gd name="T14" fmla="*/ 7 w 37"/>
                  <a:gd name="T15" fmla="*/ 6 h 38"/>
                  <a:gd name="T16" fmla="*/ 7 w 37"/>
                  <a:gd name="T17" fmla="*/ 32 h 38"/>
                  <a:gd name="T18" fmla="*/ 20 w 37"/>
                  <a:gd name="T19" fmla="*/ 37 h 38"/>
                  <a:gd name="T20" fmla="*/ 20 w 37"/>
                  <a:gd name="T21" fmla="*/ 2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8">
                    <a:moveTo>
                      <a:pt x="20" y="28"/>
                    </a:moveTo>
                    <a:cubicBezTo>
                      <a:pt x="18" y="28"/>
                      <a:pt x="15" y="28"/>
                      <a:pt x="13" y="26"/>
                    </a:cubicBezTo>
                    <a:cubicBezTo>
                      <a:pt x="10" y="22"/>
                      <a:pt x="10" y="17"/>
                      <a:pt x="13" y="13"/>
                    </a:cubicBezTo>
                    <a:cubicBezTo>
                      <a:pt x="17" y="9"/>
                      <a:pt x="22" y="9"/>
                      <a:pt x="26" y="13"/>
                    </a:cubicBezTo>
                    <a:cubicBezTo>
                      <a:pt x="28" y="15"/>
                      <a:pt x="28" y="17"/>
                      <a:pt x="29" y="19"/>
                    </a:cubicBezTo>
                    <a:cubicBezTo>
                      <a:pt x="37" y="19"/>
                      <a:pt x="37" y="19"/>
                      <a:pt x="37" y="19"/>
                    </a:cubicBezTo>
                    <a:cubicBezTo>
                      <a:pt x="37" y="15"/>
                      <a:pt x="36" y="10"/>
                      <a:pt x="32" y="7"/>
                    </a:cubicBezTo>
                    <a:cubicBezTo>
                      <a:pt x="25" y="0"/>
                      <a:pt x="14" y="0"/>
                      <a:pt x="7" y="6"/>
                    </a:cubicBezTo>
                    <a:cubicBezTo>
                      <a:pt x="0" y="14"/>
                      <a:pt x="0" y="25"/>
                      <a:pt x="7" y="32"/>
                    </a:cubicBezTo>
                    <a:cubicBezTo>
                      <a:pt x="11" y="36"/>
                      <a:pt x="15" y="38"/>
                      <a:pt x="20" y="37"/>
                    </a:cubicBezTo>
                    <a:lnTo>
                      <a:pt x="20" y="2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2" name="Freeform 64">
                <a:extLst>
                  <a:ext uri="{FF2B5EF4-FFF2-40B4-BE49-F238E27FC236}">
                    <a16:creationId xmlns:a16="http://schemas.microsoft.com/office/drawing/2014/main" id="{930AF965-E738-4FE9-A2A4-40E11E2CBB50}"/>
                  </a:ext>
                </a:extLst>
              </p:cNvPr>
              <p:cNvSpPr>
                <a:spLocks/>
              </p:cNvSpPr>
              <p:nvPr/>
            </p:nvSpPr>
            <p:spPr bwMode="auto">
              <a:xfrm>
                <a:off x="1912938" y="3275013"/>
                <a:ext cx="404813" cy="403225"/>
              </a:xfrm>
              <a:custGeom>
                <a:avLst/>
                <a:gdLst>
                  <a:gd name="T0" fmla="*/ 48 w 108"/>
                  <a:gd name="T1" fmla="*/ 0 h 107"/>
                  <a:gd name="T2" fmla="*/ 13 w 108"/>
                  <a:gd name="T3" fmla="*/ 19 h 107"/>
                  <a:gd name="T4" fmla="*/ 1 w 108"/>
                  <a:gd name="T5" fmla="*/ 58 h 107"/>
                  <a:gd name="T6" fmla="*/ 21 w 108"/>
                  <a:gd name="T7" fmla="*/ 94 h 107"/>
                  <a:gd name="T8" fmla="*/ 60 w 108"/>
                  <a:gd name="T9" fmla="*/ 106 h 107"/>
                  <a:gd name="T10" fmla="*/ 95 w 108"/>
                  <a:gd name="T11" fmla="*/ 86 h 107"/>
                  <a:gd name="T12" fmla="*/ 107 w 108"/>
                  <a:gd name="T13" fmla="*/ 47 h 107"/>
                  <a:gd name="T14" fmla="*/ 87 w 108"/>
                  <a:gd name="T15" fmla="*/ 11 h 107"/>
                  <a:gd name="T16" fmla="*/ 54 w 108"/>
                  <a:gd name="T17" fmla="*/ 0 h 107"/>
                  <a:gd name="T18" fmla="*/ 48 w 108"/>
                  <a:gd name="T19"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7">
                    <a:moveTo>
                      <a:pt x="48" y="0"/>
                    </a:moveTo>
                    <a:cubicBezTo>
                      <a:pt x="34" y="2"/>
                      <a:pt x="21" y="9"/>
                      <a:pt x="13" y="19"/>
                    </a:cubicBezTo>
                    <a:cubicBezTo>
                      <a:pt x="4" y="30"/>
                      <a:pt x="0" y="44"/>
                      <a:pt x="1" y="58"/>
                    </a:cubicBezTo>
                    <a:cubicBezTo>
                      <a:pt x="3" y="73"/>
                      <a:pt x="10" y="86"/>
                      <a:pt x="21" y="94"/>
                    </a:cubicBezTo>
                    <a:cubicBezTo>
                      <a:pt x="31" y="103"/>
                      <a:pt x="45" y="107"/>
                      <a:pt x="60" y="106"/>
                    </a:cubicBezTo>
                    <a:cubicBezTo>
                      <a:pt x="74" y="104"/>
                      <a:pt x="87" y="97"/>
                      <a:pt x="95" y="86"/>
                    </a:cubicBezTo>
                    <a:cubicBezTo>
                      <a:pt x="104" y="76"/>
                      <a:pt x="108" y="62"/>
                      <a:pt x="107" y="47"/>
                    </a:cubicBezTo>
                    <a:cubicBezTo>
                      <a:pt x="105" y="33"/>
                      <a:pt x="98" y="20"/>
                      <a:pt x="87" y="11"/>
                    </a:cubicBezTo>
                    <a:cubicBezTo>
                      <a:pt x="78" y="4"/>
                      <a:pt x="66" y="0"/>
                      <a:pt x="54" y="0"/>
                    </a:cubicBezTo>
                    <a:cubicBezTo>
                      <a:pt x="52" y="0"/>
                      <a:pt x="50" y="0"/>
                      <a:pt x="4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3" name="Freeform 65">
                <a:extLst>
                  <a:ext uri="{FF2B5EF4-FFF2-40B4-BE49-F238E27FC236}">
                    <a16:creationId xmlns:a16="http://schemas.microsoft.com/office/drawing/2014/main" id="{0CAF94EB-E134-489A-BEAC-29D0E3146681}"/>
                  </a:ext>
                </a:extLst>
              </p:cNvPr>
              <p:cNvSpPr>
                <a:spLocks/>
              </p:cNvSpPr>
              <p:nvPr/>
            </p:nvSpPr>
            <p:spPr bwMode="auto">
              <a:xfrm>
                <a:off x="1954213" y="3379788"/>
                <a:ext cx="79375" cy="98425"/>
              </a:xfrm>
              <a:custGeom>
                <a:avLst/>
                <a:gdLst>
                  <a:gd name="T0" fmla="*/ 8 w 21"/>
                  <a:gd name="T1" fmla="*/ 0 h 26"/>
                  <a:gd name="T2" fmla="*/ 1 w 21"/>
                  <a:gd name="T3" fmla="*/ 26 h 26"/>
                  <a:gd name="T4" fmla="*/ 17 w 21"/>
                  <a:gd name="T5" fmla="*/ 25 h 26"/>
                  <a:gd name="T6" fmla="*/ 21 w 21"/>
                  <a:gd name="T7" fmla="*/ 11 h 26"/>
                  <a:gd name="T8" fmla="*/ 8 w 21"/>
                  <a:gd name="T9" fmla="*/ 0 h 26"/>
                </a:gdLst>
                <a:ahLst/>
                <a:cxnLst>
                  <a:cxn ang="0">
                    <a:pos x="T0" y="T1"/>
                  </a:cxn>
                  <a:cxn ang="0">
                    <a:pos x="T2" y="T3"/>
                  </a:cxn>
                  <a:cxn ang="0">
                    <a:pos x="T4" y="T5"/>
                  </a:cxn>
                  <a:cxn ang="0">
                    <a:pos x="T6" y="T7"/>
                  </a:cxn>
                  <a:cxn ang="0">
                    <a:pos x="T8" y="T9"/>
                  </a:cxn>
                </a:cxnLst>
                <a:rect l="0" t="0" r="r" b="b"/>
                <a:pathLst>
                  <a:path w="21" h="26">
                    <a:moveTo>
                      <a:pt x="8" y="0"/>
                    </a:moveTo>
                    <a:cubicBezTo>
                      <a:pt x="3" y="8"/>
                      <a:pt x="0" y="17"/>
                      <a:pt x="1" y="26"/>
                    </a:cubicBezTo>
                    <a:cubicBezTo>
                      <a:pt x="17" y="25"/>
                      <a:pt x="17" y="25"/>
                      <a:pt x="17" y="25"/>
                    </a:cubicBezTo>
                    <a:cubicBezTo>
                      <a:pt x="17" y="20"/>
                      <a:pt x="18" y="15"/>
                      <a:pt x="21" y="11"/>
                    </a:cubicBezTo>
                    <a:cubicBezTo>
                      <a:pt x="8" y="0"/>
                      <a:pt x="8" y="0"/>
                      <a:pt x="8" y="0"/>
                    </a:cubicBezTo>
                  </a:path>
                </a:pathLst>
              </a:custGeom>
              <a:solidFill>
                <a:schemeClr val="accent6">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4" name="Freeform 66">
                <a:extLst>
                  <a:ext uri="{FF2B5EF4-FFF2-40B4-BE49-F238E27FC236}">
                    <a16:creationId xmlns:a16="http://schemas.microsoft.com/office/drawing/2014/main" id="{64E92A2A-3646-4BFE-96C6-F05F234A9C30}"/>
                  </a:ext>
                </a:extLst>
              </p:cNvPr>
              <p:cNvSpPr>
                <a:spLocks/>
              </p:cNvSpPr>
              <p:nvPr/>
            </p:nvSpPr>
            <p:spPr bwMode="auto">
              <a:xfrm>
                <a:off x="2111375" y="3311526"/>
                <a:ext cx="98425" cy="76200"/>
              </a:xfrm>
              <a:custGeom>
                <a:avLst/>
                <a:gdLst>
                  <a:gd name="T0" fmla="*/ 1 w 26"/>
                  <a:gd name="T1" fmla="*/ 0 h 20"/>
                  <a:gd name="T2" fmla="*/ 0 w 26"/>
                  <a:gd name="T3" fmla="*/ 0 h 20"/>
                  <a:gd name="T4" fmla="*/ 1 w 26"/>
                  <a:gd name="T5" fmla="*/ 16 h 20"/>
                  <a:gd name="T6" fmla="*/ 1 w 26"/>
                  <a:gd name="T7" fmla="*/ 16 h 20"/>
                  <a:gd name="T8" fmla="*/ 15 w 26"/>
                  <a:gd name="T9" fmla="*/ 20 h 20"/>
                  <a:gd name="T10" fmla="*/ 26 w 26"/>
                  <a:gd name="T11" fmla="*/ 8 h 20"/>
                  <a:gd name="T12" fmla="*/ 1 w 26"/>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1" y="0"/>
                    </a:moveTo>
                    <a:cubicBezTo>
                      <a:pt x="1" y="0"/>
                      <a:pt x="0" y="0"/>
                      <a:pt x="0" y="0"/>
                    </a:cubicBezTo>
                    <a:cubicBezTo>
                      <a:pt x="1" y="16"/>
                      <a:pt x="1" y="16"/>
                      <a:pt x="1" y="16"/>
                    </a:cubicBezTo>
                    <a:cubicBezTo>
                      <a:pt x="1" y="16"/>
                      <a:pt x="1" y="16"/>
                      <a:pt x="1" y="16"/>
                    </a:cubicBezTo>
                    <a:cubicBezTo>
                      <a:pt x="6" y="16"/>
                      <a:pt x="11" y="18"/>
                      <a:pt x="15" y="20"/>
                    </a:cubicBezTo>
                    <a:cubicBezTo>
                      <a:pt x="26" y="8"/>
                      <a:pt x="26" y="8"/>
                      <a:pt x="26" y="8"/>
                    </a:cubicBezTo>
                    <a:cubicBezTo>
                      <a:pt x="18" y="2"/>
                      <a:pt x="10" y="0"/>
                      <a:pt x="1" y="0"/>
                    </a:cubicBezTo>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5" name="Freeform 67">
                <a:extLst>
                  <a:ext uri="{FF2B5EF4-FFF2-40B4-BE49-F238E27FC236}">
                    <a16:creationId xmlns:a16="http://schemas.microsoft.com/office/drawing/2014/main" id="{93B96EA0-7736-47E2-8197-122E6EC026F6}"/>
                  </a:ext>
                </a:extLst>
              </p:cNvPr>
              <p:cNvSpPr>
                <a:spLocks/>
              </p:cNvSpPr>
              <p:nvPr/>
            </p:nvSpPr>
            <p:spPr bwMode="auto">
              <a:xfrm>
                <a:off x="1998663" y="3316288"/>
                <a:ext cx="98425" cy="85725"/>
              </a:xfrm>
              <a:custGeom>
                <a:avLst/>
                <a:gdLst>
                  <a:gd name="T0" fmla="*/ 24 w 26"/>
                  <a:gd name="T1" fmla="*/ 0 h 23"/>
                  <a:gd name="T2" fmla="*/ 0 w 26"/>
                  <a:gd name="T3" fmla="*/ 13 h 23"/>
                  <a:gd name="T4" fmla="*/ 13 w 26"/>
                  <a:gd name="T5" fmla="*/ 23 h 23"/>
                  <a:gd name="T6" fmla="*/ 26 w 26"/>
                  <a:gd name="T7" fmla="*/ 16 h 23"/>
                  <a:gd name="T8" fmla="*/ 24 w 26"/>
                  <a:gd name="T9" fmla="*/ 0 h 23"/>
                </a:gdLst>
                <a:ahLst/>
                <a:cxnLst>
                  <a:cxn ang="0">
                    <a:pos x="T0" y="T1"/>
                  </a:cxn>
                  <a:cxn ang="0">
                    <a:pos x="T2" y="T3"/>
                  </a:cxn>
                  <a:cxn ang="0">
                    <a:pos x="T4" y="T5"/>
                  </a:cxn>
                  <a:cxn ang="0">
                    <a:pos x="T6" y="T7"/>
                  </a:cxn>
                  <a:cxn ang="0">
                    <a:pos x="T8" y="T9"/>
                  </a:cxn>
                </a:cxnLst>
                <a:rect l="0" t="0" r="r" b="b"/>
                <a:pathLst>
                  <a:path w="26" h="23">
                    <a:moveTo>
                      <a:pt x="24" y="0"/>
                    </a:moveTo>
                    <a:cubicBezTo>
                      <a:pt x="15" y="1"/>
                      <a:pt x="6" y="6"/>
                      <a:pt x="0" y="13"/>
                    </a:cubicBezTo>
                    <a:cubicBezTo>
                      <a:pt x="13" y="23"/>
                      <a:pt x="13" y="23"/>
                      <a:pt x="13" y="23"/>
                    </a:cubicBezTo>
                    <a:cubicBezTo>
                      <a:pt x="16" y="20"/>
                      <a:pt x="21" y="17"/>
                      <a:pt x="26" y="16"/>
                    </a:cubicBezTo>
                    <a:cubicBezTo>
                      <a:pt x="24" y="0"/>
                      <a:pt x="24" y="0"/>
                      <a:pt x="24" y="0"/>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6" name="Freeform 68">
                <a:extLst>
                  <a:ext uri="{FF2B5EF4-FFF2-40B4-BE49-F238E27FC236}">
                    <a16:creationId xmlns:a16="http://schemas.microsoft.com/office/drawing/2014/main" id="{6F1E5BFA-8AA9-422F-94CC-960CFC032A2D}"/>
                  </a:ext>
                </a:extLst>
              </p:cNvPr>
              <p:cNvSpPr>
                <a:spLocks/>
              </p:cNvSpPr>
              <p:nvPr/>
            </p:nvSpPr>
            <p:spPr bwMode="auto">
              <a:xfrm>
                <a:off x="1957388" y="3492501"/>
                <a:ext cx="90488" cy="98425"/>
              </a:xfrm>
              <a:custGeom>
                <a:avLst/>
                <a:gdLst>
                  <a:gd name="T0" fmla="*/ 17 w 24"/>
                  <a:gd name="T1" fmla="*/ 0 h 26"/>
                  <a:gd name="T2" fmla="*/ 0 w 24"/>
                  <a:gd name="T3" fmla="*/ 2 h 26"/>
                  <a:gd name="T4" fmla="*/ 13 w 24"/>
                  <a:gd name="T5" fmla="*/ 26 h 26"/>
                  <a:gd name="T6" fmla="*/ 24 w 24"/>
                  <a:gd name="T7" fmla="*/ 13 h 26"/>
                  <a:gd name="T8" fmla="*/ 17 w 24"/>
                  <a:gd name="T9" fmla="*/ 0 h 26"/>
                </a:gdLst>
                <a:ahLst/>
                <a:cxnLst>
                  <a:cxn ang="0">
                    <a:pos x="T0" y="T1"/>
                  </a:cxn>
                  <a:cxn ang="0">
                    <a:pos x="T2" y="T3"/>
                  </a:cxn>
                  <a:cxn ang="0">
                    <a:pos x="T4" y="T5"/>
                  </a:cxn>
                  <a:cxn ang="0">
                    <a:pos x="T6" y="T7"/>
                  </a:cxn>
                  <a:cxn ang="0">
                    <a:pos x="T8" y="T9"/>
                  </a:cxn>
                </a:cxnLst>
                <a:rect l="0" t="0" r="r" b="b"/>
                <a:pathLst>
                  <a:path w="24" h="26">
                    <a:moveTo>
                      <a:pt x="17" y="0"/>
                    </a:moveTo>
                    <a:cubicBezTo>
                      <a:pt x="0" y="2"/>
                      <a:pt x="0" y="2"/>
                      <a:pt x="0" y="2"/>
                    </a:cubicBezTo>
                    <a:cubicBezTo>
                      <a:pt x="2" y="11"/>
                      <a:pt x="6" y="20"/>
                      <a:pt x="13" y="26"/>
                    </a:cubicBezTo>
                    <a:cubicBezTo>
                      <a:pt x="24" y="13"/>
                      <a:pt x="24" y="13"/>
                      <a:pt x="24" y="13"/>
                    </a:cubicBezTo>
                    <a:cubicBezTo>
                      <a:pt x="20" y="10"/>
                      <a:pt x="18" y="5"/>
                      <a:pt x="17" y="0"/>
                    </a:cubicBezTo>
                  </a:path>
                </a:pathLst>
              </a:custGeom>
              <a:solidFill>
                <a:schemeClr val="accent6">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7" name="Freeform 69">
                <a:extLst>
                  <a:ext uri="{FF2B5EF4-FFF2-40B4-BE49-F238E27FC236}">
                    <a16:creationId xmlns:a16="http://schemas.microsoft.com/office/drawing/2014/main" id="{0015DC74-6E00-44F4-92CD-4EE4F641E3A1}"/>
                  </a:ext>
                </a:extLst>
              </p:cNvPr>
              <p:cNvSpPr>
                <a:spLocks/>
              </p:cNvSpPr>
              <p:nvPr/>
            </p:nvSpPr>
            <p:spPr bwMode="auto">
              <a:xfrm>
                <a:off x="2014538" y="3263901"/>
                <a:ext cx="349250" cy="455613"/>
              </a:xfrm>
              <a:custGeom>
                <a:avLst/>
                <a:gdLst>
                  <a:gd name="T0" fmla="*/ 91 w 93"/>
                  <a:gd name="T1" fmla="*/ 49 h 121"/>
                  <a:gd name="T2" fmla="*/ 67 w 93"/>
                  <a:gd name="T3" fmla="*/ 6 h 121"/>
                  <a:gd name="T4" fmla="*/ 59 w 93"/>
                  <a:gd name="T5" fmla="*/ 0 h 121"/>
                  <a:gd name="T6" fmla="*/ 54 w 93"/>
                  <a:gd name="T7" fmla="*/ 10 h 121"/>
                  <a:gd name="T8" fmla="*/ 60 w 93"/>
                  <a:gd name="T9" fmla="*/ 14 h 121"/>
                  <a:gd name="T10" fmla="*/ 80 w 93"/>
                  <a:gd name="T11" fmla="*/ 50 h 121"/>
                  <a:gd name="T12" fmla="*/ 68 w 93"/>
                  <a:gd name="T13" fmla="*/ 89 h 121"/>
                  <a:gd name="T14" fmla="*/ 33 w 93"/>
                  <a:gd name="T15" fmla="*/ 109 h 121"/>
                  <a:gd name="T16" fmla="*/ 5 w 93"/>
                  <a:gd name="T17" fmla="*/ 104 h 121"/>
                  <a:gd name="T18" fmla="*/ 0 w 93"/>
                  <a:gd name="T19" fmla="*/ 114 h 121"/>
                  <a:gd name="T20" fmla="*/ 34 w 93"/>
                  <a:gd name="T21" fmla="*/ 119 h 121"/>
                  <a:gd name="T22" fmla="*/ 77 w 93"/>
                  <a:gd name="T23" fmla="*/ 96 h 121"/>
                  <a:gd name="T24" fmla="*/ 91 w 93"/>
                  <a:gd name="T25" fmla="*/ 4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3" h="121">
                    <a:moveTo>
                      <a:pt x="91" y="49"/>
                    </a:moveTo>
                    <a:cubicBezTo>
                      <a:pt x="89" y="31"/>
                      <a:pt x="80" y="16"/>
                      <a:pt x="67" y="6"/>
                    </a:cubicBezTo>
                    <a:cubicBezTo>
                      <a:pt x="64" y="4"/>
                      <a:pt x="62" y="2"/>
                      <a:pt x="59" y="0"/>
                    </a:cubicBezTo>
                    <a:cubicBezTo>
                      <a:pt x="54" y="10"/>
                      <a:pt x="54" y="10"/>
                      <a:pt x="54" y="10"/>
                    </a:cubicBezTo>
                    <a:cubicBezTo>
                      <a:pt x="56" y="11"/>
                      <a:pt x="58" y="13"/>
                      <a:pt x="60" y="14"/>
                    </a:cubicBezTo>
                    <a:cubicBezTo>
                      <a:pt x="71" y="23"/>
                      <a:pt x="78" y="36"/>
                      <a:pt x="80" y="50"/>
                    </a:cubicBezTo>
                    <a:cubicBezTo>
                      <a:pt x="81" y="65"/>
                      <a:pt x="77" y="79"/>
                      <a:pt x="68" y="89"/>
                    </a:cubicBezTo>
                    <a:cubicBezTo>
                      <a:pt x="60" y="100"/>
                      <a:pt x="47" y="107"/>
                      <a:pt x="33" y="109"/>
                    </a:cubicBezTo>
                    <a:cubicBezTo>
                      <a:pt x="23" y="110"/>
                      <a:pt x="13" y="108"/>
                      <a:pt x="5" y="104"/>
                    </a:cubicBezTo>
                    <a:cubicBezTo>
                      <a:pt x="0" y="114"/>
                      <a:pt x="0" y="114"/>
                      <a:pt x="0" y="114"/>
                    </a:cubicBezTo>
                    <a:cubicBezTo>
                      <a:pt x="10" y="119"/>
                      <a:pt x="22" y="121"/>
                      <a:pt x="34" y="119"/>
                    </a:cubicBezTo>
                    <a:cubicBezTo>
                      <a:pt x="51" y="118"/>
                      <a:pt x="66" y="109"/>
                      <a:pt x="77" y="96"/>
                    </a:cubicBezTo>
                    <a:cubicBezTo>
                      <a:pt x="87" y="83"/>
                      <a:pt x="93" y="67"/>
                      <a:pt x="91" y="49"/>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8" name="Freeform 70">
                <a:extLst>
                  <a:ext uri="{FF2B5EF4-FFF2-40B4-BE49-F238E27FC236}">
                    <a16:creationId xmlns:a16="http://schemas.microsoft.com/office/drawing/2014/main" id="{208263A1-681A-47E4-9B9A-5EFA313BFCE2}"/>
                  </a:ext>
                </a:extLst>
              </p:cNvPr>
              <p:cNvSpPr>
                <a:spLocks/>
              </p:cNvSpPr>
              <p:nvPr/>
            </p:nvSpPr>
            <p:spPr bwMode="auto">
              <a:xfrm>
                <a:off x="1871663" y="3228976"/>
                <a:ext cx="363538" cy="463550"/>
              </a:xfrm>
              <a:custGeom>
                <a:avLst/>
                <a:gdLst>
                  <a:gd name="T0" fmla="*/ 32 w 97"/>
                  <a:gd name="T1" fmla="*/ 106 h 123"/>
                  <a:gd name="T2" fmla="*/ 12 w 97"/>
                  <a:gd name="T3" fmla="*/ 70 h 123"/>
                  <a:gd name="T4" fmla="*/ 24 w 97"/>
                  <a:gd name="T5" fmla="*/ 31 h 123"/>
                  <a:gd name="T6" fmla="*/ 59 w 97"/>
                  <a:gd name="T7" fmla="*/ 12 h 123"/>
                  <a:gd name="T8" fmla="*/ 92 w 97"/>
                  <a:gd name="T9" fmla="*/ 19 h 123"/>
                  <a:gd name="T10" fmla="*/ 97 w 97"/>
                  <a:gd name="T11" fmla="*/ 9 h 123"/>
                  <a:gd name="T12" fmla="*/ 58 w 97"/>
                  <a:gd name="T13" fmla="*/ 1 h 123"/>
                  <a:gd name="T14" fmla="*/ 15 w 97"/>
                  <a:gd name="T15" fmla="*/ 25 h 123"/>
                  <a:gd name="T16" fmla="*/ 15 w 97"/>
                  <a:gd name="T17" fmla="*/ 25 h 123"/>
                  <a:gd name="T18" fmla="*/ 1 w 97"/>
                  <a:gd name="T19" fmla="*/ 72 h 123"/>
                  <a:gd name="T20" fmla="*/ 25 w 97"/>
                  <a:gd name="T21" fmla="*/ 115 h 123"/>
                  <a:gd name="T22" fmla="*/ 38 w 97"/>
                  <a:gd name="T23" fmla="*/ 123 h 123"/>
                  <a:gd name="T24" fmla="*/ 43 w 97"/>
                  <a:gd name="T25" fmla="*/ 113 h 123"/>
                  <a:gd name="T26" fmla="*/ 32 w 97"/>
                  <a:gd name="T27" fmla="*/ 10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123">
                    <a:moveTo>
                      <a:pt x="32" y="106"/>
                    </a:moveTo>
                    <a:cubicBezTo>
                      <a:pt x="21" y="98"/>
                      <a:pt x="14" y="85"/>
                      <a:pt x="12" y="70"/>
                    </a:cubicBezTo>
                    <a:cubicBezTo>
                      <a:pt x="11" y="56"/>
                      <a:pt x="15" y="42"/>
                      <a:pt x="24" y="31"/>
                    </a:cubicBezTo>
                    <a:cubicBezTo>
                      <a:pt x="32" y="21"/>
                      <a:pt x="45" y="14"/>
                      <a:pt x="59" y="12"/>
                    </a:cubicBezTo>
                    <a:cubicBezTo>
                      <a:pt x="71" y="11"/>
                      <a:pt x="83" y="13"/>
                      <a:pt x="92" y="19"/>
                    </a:cubicBezTo>
                    <a:cubicBezTo>
                      <a:pt x="97" y="9"/>
                      <a:pt x="97" y="9"/>
                      <a:pt x="97" y="9"/>
                    </a:cubicBezTo>
                    <a:cubicBezTo>
                      <a:pt x="86" y="3"/>
                      <a:pt x="72" y="0"/>
                      <a:pt x="58" y="1"/>
                    </a:cubicBezTo>
                    <a:cubicBezTo>
                      <a:pt x="41" y="3"/>
                      <a:pt x="26" y="12"/>
                      <a:pt x="15" y="25"/>
                    </a:cubicBezTo>
                    <a:cubicBezTo>
                      <a:pt x="15" y="25"/>
                      <a:pt x="15" y="25"/>
                      <a:pt x="15" y="25"/>
                    </a:cubicBezTo>
                    <a:cubicBezTo>
                      <a:pt x="5" y="37"/>
                      <a:pt x="0" y="54"/>
                      <a:pt x="1" y="72"/>
                    </a:cubicBezTo>
                    <a:cubicBezTo>
                      <a:pt x="3" y="89"/>
                      <a:pt x="12" y="104"/>
                      <a:pt x="25" y="115"/>
                    </a:cubicBezTo>
                    <a:cubicBezTo>
                      <a:pt x="29" y="118"/>
                      <a:pt x="33" y="121"/>
                      <a:pt x="38" y="123"/>
                    </a:cubicBezTo>
                    <a:cubicBezTo>
                      <a:pt x="43" y="113"/>
                      <a:pt x="43" y="113"/>
                      <a:pt x="43" y="113"/>
                    </a:cubicBezTo>
                    <a:cubicBezTo>
                      <a:pt x="39" y="111"/>
                      <a:pt x="35" y="109"/>
                      <a:pt x="32" y="106"/>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59" name="Freeform 71">
                <a:extLst>
                  <a:ext uri="{FF2B5EF4-FFF2-40B4-BE49-F238E27FC236}">
                    <a16:creationId xmlns:a16="http://schemas.microsoft.com/office/drawing/2014/main" id="{CE603704-64F1-404B-BE3B-111B891A34ED}"/>
                  </a:ext>
                </a:extLst>
              </p:cNvPr>
              <p:cNvSpPr>
                <a:spLocks/>
              </p:cNvSpPr>
              <p:nvPr/>
            </p:nvSpPr>
            <p:spPr bwMode="auto">
              <a:xfrm>
                <a:off x="1874838" y="3233738"/>
                <a:ext cx="360363" cy="458788"/>
              </a:xfrm>
              <a:custGeom>
                <a:avLst/>
                <a:gdLst>
                  <a:gd name="T0" fmla="*/ 64 w 96"/>
                  <a:gd name="T1" fmla="*/ 0 h 122"/>
                  <a:gd name="T2" fmla="*/ 57 w 96"/>
                  <a:gd name="T3" fmla="*/ 0 h 122"/>
                  <a:gd name="T4" fmla="*/ 14 w 96"/>
                  <a:gd name="T5" fmla="*/ 24 h 122"/>
                  <a:gd name="T6" fmla="*/ 14 w 96"/>
                  <a:gd name="T7" fmla="*/ 24 h 122"/>
                  <a:gd name="T8" fmla="*/ 0 w 96"/>
                  <a:gd name="T9" fmla="*/ 64 h 122"/>
                  <a:gd name="T10" fmla="*/ 0 w 96"/>
                  <a:gd name="T11" fmla="*/ 71 h 122"/>
                  <a:gd name="T12" fmla="*/ 24 w 96"/>
                  <a:gd name="T13" fmla="*/ 114 h 122"/>
                  <a:gd name="T14" fmla="*/ 37 w 96"/>
                  <a:gd name="T15" fmla="*/ 122 h 122"/>
                  <a:gd name="T16" fmla="*/ 42 w 96"/>
                  <a:gd name="T17" fmla="*/ 112 h 122"/>
                  <a:gd name="T18" fmla="*/ 31 w 96"/>
                  <a:gd name="T19" fmla="*/ 106 h 122"/>
                  <a:gd name="T20" fmla="*/ 31 w 96"/>
                  <a:gd name="T21" fmla="*/ 105 h 122"/>
                  <a:gd name="T22" fmla="*/ 11 w 96"/>
                  <a:gd name="T23" fmla="*/ 69 h 122"/>
                  <a:gd name="T24" fmla="*/ 11 w 96"/>
                  <a:gd name="T25" fmla="*/ 64 h 122"/>
                  <a:gd name="T26" fmla="*/ 23 w 96"/>
                  <a:gd name="T27" fmla="*/ 30 h 122"/>
                  <a:gd name="T28" fmla="*/ 58 w 96"/>
                  <a:gd name="T29" fmla="*/ 11 h 122"/>
                  <a:gd name="T30" fmla="*/ 64 w 96"/>
                  <a:gd name="T31" fmla="*/ 11 h 122"/>
                  <a:gd name="T32" fmla="*/ 91 w 96"/>
                  <a:gd name="T33" fmla="*/ 18 h 122"/>
                  <a:gd name="T34" fmla="*/ 96 w 96"/>
                  <a:gd name="T35" fmla="*/ 8 h 122"/>
                  <a:gd name="T36" fmla="*/ 64 w 96"/>
                  <a:gd name="T3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122">
                    <a:moveTo>
                      <a:pt x="64" y="0"/>
                    </a:moveTo>
                    <a:cubicBezTo>
                      <a:pt x="62" y="0"/>
                      <a:pt x="60" y="0"/>
                      <a:pt x="57" y="0"/>
                    </a:cubicBezTo>
                    <a:cubicBezTo>
                      <a:pt x="40" y="2"/>
                      <a:pt x="25" y="11"/>
                      <a:pt x="14" y="24"/>
                    </a:cubicBezTo>
                    <a:cubicBezTo>
                      <a:pt x="14" y="24"/>
                      <a:pt x="14" y="24"/>
                      <a:pt x="14" y="24"/>
                    </a:cubicBezTo>
                    <a:cubicBezTo>
                      <a:pt x="5" y="35"/>
                      <a:pt x="0" y="49"/>
                      <a:pt x="0" y="64"/>
                    </a:cubicBezTo>
                    <a:cubicBezTo>
                      <a:pt x="0" y="66"/>
                      <a:pt x="0" y="68"/>
                      <a:pt x="0" y="71"/>
                    </a:cubicBezTo>
                    <a:cubicBezTo>
                      <a:pt x="2" y="88"/>
                      <a:pt x="11" y="103"/>
                      <a:pt x="24" y="114"/>
                    </a:cubicBezTo>
                    <a:cubicBezTo>
                      <a:pt x="28" y="117"/>
                      <a:pt x="32" y="120"/>
                      <a:pt x="37" y="122"/>
                    </a:cubicBezTo>
                    <a:cubicBezTo>
                      <a:pt x="42" y="112"/>
                      <a:pt x="42" y="112"/>
                      <a:pt x="42" y="112"/>
                    </a:cubicBezTo>
                    <a:cubicBezTo>
                      <a:pt x="38" y="110"/>
                      <a:pt x="34" y="108"/>
                      <a:pt x="31" y="106"/>
                    </a:cubicBezTo>
                    <a:cubicBezTo>
                      <a:pt x="31" y="105"/>
                      <a:pt x="31" y="105"/>
                      <a:pt x="31" y="105"/>
                    </a:cubicBezTo>
                    <a:cubicBezTo>
                      <a:pt x="20" y="97"/>
                      <a:pt x="13" y="84"/>
                      <a:pt x="11" y="69"/>
                    </a:cubicBezTo>
                    <a:cubicBezTo>
                      <a:pt x="11" y="68"/>
                      <a:pt x="11" y="66"/>
                      <a:pt x="11" y="64"/>
                    </a:cubicBezTo>
                    <a:cubicBezTo>
                      <a:pt x="11" y="51"/>
                      <a:pt x="15" y="40"/>
                      <a:pt x="23" y="30"/>
                    </a:cubicBezTo>
                    <a:cubicBezTo>
                      <a:pt x="31" y="20"/>
                      <a:pt x="44" y="13"/>
                      <a:pt x="58" y="11"/>
                    </a:cubicBezTo>
                    <a:cubicBezTo>
                      <a:pt x="60" y="11"/>
                      <a:pt x="62" y="11"/>
                      <a:pt x="64" y="11"/>
                    </a:cubicBezTo>
                    <a:cubicBezTo>
                      <a:pt x="74" y="11"/>
                      <a:pt x="83" y="13"/>
                      <a:pt x="91" y="18"/>
                    </a:cubicBezTo>
                    <a:cubicBezTo>
                      <a:pt x="96" y="8"/>
                      <a:pt x="96" y="8"/>
                      <a:pt x="96" y="8"/>
                    </a:cubicBezTo>
                    <a:cubicBezTo>
                      <a:pt x="86" y="3"/>
                      <a:pt x="76" y="0"/>
                      <a:pt x="64"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0" name="Freeform 72">
                <a:extLst>
                  <a:ext uri="{FF2B5EF4-FFF2-40B4-BE49-F238E27FC236}">
                    <a16:creationId xmlns:a16="http://schemas.microsoft.com/office/drawing/2014/main" id="{5D2844BF-F233-411A-9219-28BF62B1C94D}"/>
                  </a:ext>
                </a:extLst>
              </p:cNvPr>
              <p:cNvSpPr>
                <a:spLocks/>
              </p:cNvSpPr>
              <p:nvPr/>
            </p:nvSpPr>
            <p:spPr bwMode="auto">
              <a:xfrm>
                <a:off x="2187575" y="3354388"/>
                <a:ext cx="85725" cy="82550"/>
              </a:xfrm>
              <a:custGeom>
                <a:avLst/>
                <a:gdLst>
                  <a:gd name="T0" fmla="*/ 10 w 23"/>
                  <a:gd name="T1" fmla="*/ 0 h 22"/>
                  <a:gd name="T2" fmla="*/ 0 w 23"/>
                  <a:gd name="T3" fmla="*/ 13 h 22"/>
                  <a:gd name="T4" fmla="*/ 6 w 23"/>
                  <a:gd name="T5" fmla="*/ 22 h 22"/>
                  <a:gd name="T6" fmla="*/ 23 w 23"/>
                  <a:gd name="T7" fmla="*/ 22 h 22"/>
                  <a:gd name="T8" fmla="*/ 10 w 23"/>
                  <a:gd name="T9" fmla="*/ 0 h 22"/>
                </a:gdLst>
                <a:ahLst/>
                <a:cxnLst>
                  <a:cxn ang="0">
                    <a:pos x="T0" y="T1"/>
                  </a:cxn>
                  <a:cxn ang="0">
                    <a:pos x="T2" y="T3"/>
                  </a:cxn>
                  <a:cxn ang="0">
                    <a:pos x="T4" y="T5"/>
                  </a:cxn>
                  <a:cxn ang="0">
                    <a:pos x="T6" y="T7"/>
                  </a:cxn>
                  <a:cxn ang="0">
                    <a:pos x="T8" y="T9"/>
                  </a:cxn>
                </a:cxnLst>
                <a:rect l="0" t="0" r="r" b="b"/>
                <a:pathLst>
                  <a:path w="23" h="22">
                    <a:moveTo>
                      <a:pt x="10" y="0"/>
                    </a:moveTo>
                    <a:cubicBezTo>
                      <a:pt x="0" y="13"/>
                      <a:pt x="0" y="13"/>
                      <a:pt x="0" y="13"/>
                    </a:cubicBezTo>
                    <a:cubicBezTo>
                      <a:pt x="2" y="16"/>
                      <a:pt x="4" y="19"/>
                      <a:pt x="6" y="22"/>
                    </a:cubicBezTo>
                    <a:cubicBezTo>
                      <a:pt x="23" y="22"/>
                      <a:pt x="23" y="22"/>
                      <a:pt x="23" y="22"/>
                    </a:cubicBezTo>
                    <a:cubicBezTo>
                      <a:pt x="21" y="14"/>
                      <a:pt x="17" y="6"/>
                      <a:pt x="10" y="0"/>
                    </a:cubicBez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1" name="Freeform 73">
                <a:extLst>
                  <a:ext uri="{FF2B5EF4-FFF2-40B4-BE49-F238E27FC236}">
                    <a16:creationId xmlns:a16="http://schemas.microsoft.com/office/drawing/2014/main" id="{2637A266-24CA-4783-BD10-22E3211EEAC1}"/>
                  </a:ext>
                </a:extLst>
              </p:cNvPr>
              <p:cNvSpPr>
                <a:spLocks/>
              </p:cNvSpPr>
              <p:nvPr/>
            </p:nvSpPr>
            <p:spPr bwMode="auto">
              <a:xfrm>
                <a:off x="2085975" y="3444876"/>
                <a:ext cx="214313" cy="55563"/>
              </a:xfrm>
              <a:custGeom>
                <a:avLst/>
                <a:gdLst>
                  <a:gd name="T0" fmla="*/ 3 w 57"/>
                  <a:gd name="T1" fmla="*/ 13 h 15"/>
                  <a:gd name="T2" fmla="*/ 3 w 57"/>
                  <a:gd name="T3" fmla="*/ 2 h 15"/>
                  <a:gd name="T4" fmla="*/ 8 w 57"/>
                  <a:gd name="T5" fmla="*/ 0 h 15"/>
                  <a:gd name="T6" fmla="*/ 14 w 57"/>
                  <a:gd name="T7" fmla="*/ 2 h 15"/>
                  <a:gd name="T8" fmla="*/ 14 w 57"/>
                  <a:gd name="T9" fmla="*/ 2 h 15"/>
                  <a:gd name="T10" fmla="*/ 33 w 57"/>
                  <a:gd name="T11" fmla="*/ 2 h 15"/>
                  <a:gd name="T12" fmla="*/ 50 w 57"/>
                  <a:gd name="T13" fmla="*/ 2 h 15"/>
                  <a:gd name="T14" fmla="*/ 52 w 57"/>
                  <a:gd name="T15" fmla="*/ 2 h 15"/>
                  <a:gd name="T16" fmla="*/ 52 w 57"/>
                  <a:gd name="T17" fmla="*/ 2 h 15"/>
                  <a:gd name="T18" fmla="*/ 57 w 57"/>
                  <a:gd name="T19" fmla="*/ 8 h 15"/>
                  <a:gd name="T20" fmla="*/ 52 w 57"/>
                  <a:gd name="T21" fmla="*/ 13 h 15"/>
                  <a:gd name="T22" fmla="*/ 13 w 57"/>
                  <a:gd name="T23" fmla="*/ 13 h 15"/>
                  <a:gd name="T24" fmla="*/ 8 w 57"/>
                  <a:gd name="T25" fmla="*/ 15 h 15"/>
                  <a:gd name="T26" fmla="*/ 3 w 5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15">
                    <a:moveTo>
                      <a:pt x="3" y="13"/>
                    </a:moveTo>
                    <a:cubicBezTo>
                      <a:pt x="0" y="10"/>
                      <a:pt x="0" y="5"/>
                      <a:pt x="3" y="2"/>
                    </a:cubicBezTo>
                    <a:cubicBezTo>
                      <a:pt x="5" y="1"/>
                      <a:pt x="6" y="0"/>
                      <a:pt x="8" y="0"/>
                    </a:cubicBezTo>
                    <a:cubicBezTo>
                      <a:pt x="10" y="0"/>
                      <a:pt x="12" y="1"/>
                      <a:pt x="14" y="2"/>
                    </a:cubicBezTo>
                    <a:cubicBezTo>
                      <a:pt x="14" y="2"/>
                      <a:pt x="14" y="2"/>
                      <a:pt x="14" y="2"/>
                    </a:cubicBezTo>
                    <a:cubicBezTo>
                      <a:pt x="33" y="2"/>
                      <a:pt x="33" y="2"/>
                      <a:pt x="33" y="2"/>
                    </a:cubicBezTo>
                    <a:cubicBezTo>
                      <a:pt x="50" y="2"/>
                      <a:pt x="50" y="2"/>
                      <a:pt x="50" y="2"/>
                    </a:cubicBezTo>
                    <a:cubicBezTo>
                      <a:pt x="52" y="2"/>
                      <a:pt x="52" y="2"/>
                      <a:pt x="52" y="2"/>
                    </a:cubicBezTo>
                    <a:cubicBezTo>
                      <a:pt x="52" y="2"/>
                      <a:pt x="52" y="2"/>
                      <a:pt x="52" y="2"/>
                    </a:cubicBezTo>
                    <a:cubicBezTo>
                      <a:pt x="55" y="2"/>
                      <a:pt x="57" y="5"/>
                      <a:pt x="57" y="8"/>
                    </a:cubicBezTo>
                    <a:cubicBezTo>
                      <a:pt x="57" y="11"/>
                      <a:pt x="55" y="13"/>
                      <a:pt x="52" y="13"/>
                    </a:cubicBezTo>
                    <a:cubicBezTo>
                      <a:pt x="13" y="13"/>
                      <a:pt x="13" y="13"/>
                      <a:pt x="13" y="13"/>
                    </a:cubicBezTo>
                    <a:cubicBezTo>
                      <a:pt x="12" y="14"/>
                      <a:pt x="10" y="15"/>
                      <a:pt x="8" y="15"/>
                    </a:cubicBezTo>
                    <a:cubicBezTo>
                      <a:pt x="6" y="15"/>
                      <a:pt x="5" y="14"/>
                      <a:pt x="3" y="13"/>
                    </a:cubicBezTo>
                  </a:path>
                </a:pathLst>
              </a:custGeom>
              <a:solidFill>
                <a:srgbClr val="DB5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2" name="Freeform 74">
                <a:extLst>
                  <a:ext uri="{FF2B5EF4-FFF2-40B4-BE49-F238E27FC236}">
                    <a16:creationId xmlns:a16="http://schemas.microsoft.com/office/drawing/2014/main" id="{22649954-301B-4E05-8232-8493B21599C8}"/>
                  </a:ext>
                </a:extLst>
              </p:cNvPr>
              <p:cNvSpPr>
                <a:spLocks/>
              </p:cNvSpPr>
              <p:nvPr/>
            </p:nvSpPr>
            <p:spPr bwMode="auto">
              <a:xfrm>
                <a:off x="2089150" y="3444876"/>
                <a:ext cx="211138" cy="30163"/>
              </a:xfrm>
              <a:custGeom>
                <a:avLst/>
                <a:gdLst>
                  <a:gd name="T0" fmla="*/ 51 w 56"/>
                  <a:gd name="T1" fmla="*/ 2 h 8"/>
                  <a:gd name="T2" fmla="*/ 51 w 56"/>
                  <a:gd name="T3" fmla="*/ 2 h 8"/>
                  <a:gd name="T4" fmla="*/ 49 w 56"/>
                  <a:gd name="T5" fmla="*/ 2 h 8"/>
                  <a:gd name="T6" fmla="*/ 32 w 56"/>
                  <a:gd name="T7" fmla="*/ 2 h 8"/>
                  <a:gd name="T8" fmla="*/ 13 w 56"/>
                  <a:gd name="T9" fmla="*/ 2 h 8"/>
                  <a:gd name="T10" fmla="*/ 13 w 56"/>
                  <a:gd name="T11" fmla="*/ 2 h 8"/>
                  <a:gd name="T12" fmla="*/ 7 w 56"/>
                  <a:gd name="T13" fmla="*/ 0 h 8"/>
                  <a:gd name="T14" fmla="*/ 2 w 56"/>
                  <a:gd name="T15" fmla="*/ 3 h 8"/>
                  <a:gd name="T16" fmla="*/ 0 w 56"/>
                  <a:gd name="T17" fmla="*/ 8 h 8"/>
                  <a:gd name="T18" fmla="*/ 56 w 56"/>
                  <a:gd name="T19" fmla="*/ 8 h 8"/>
                  <a:gd name="T20" fmla="*/ 51 w 56"/>
                  <a:gd name="T21"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8">
                    <a:moveTo>
                      <a:pt x="51" y="2"/>
                    </a:moveTo>
                    <a:cubicBezTo>
                      <a:pt x="51" y="2"/>
                      <a:pt x="51" y="2"/>
                      <a:pt x="51" y="2"/>
                    </a:cubicBezTo>
                    <a:cubicBezTo>
                      <a:pt x="49" y="2"/>
                      <a:pt x="49" y="2"/>
                      <a:pt x="49" y="2"/>
                    </a:cubicBezTo>
                    <a:cubicBezTo>
                      <a:pt x="32" y="2"/>
                      <a:pt x="32" y="2"/>
                      <a:pt x="32" y="2"/>
                    </a:cubicBezTo>
                    <a:cubicBezTo>
                      <a:pt x="13" y="2"/>
                      <a:pt x="13" y="2"/>
                      <a:pt x="13" y="2"/>
                    </a:cubicBezTo>
                    <a:cubicBezTo>
                      <a:pt x="13" y="2"/>
                      <a:pt x="13" y="2"/>
                      <a:pt x="13" y="2"/>
                    </a:cubicBezTo>
                    <a:cubicBezTo>
                      <a:pt x="11" y="1"/>
                      <a:pt x="9" y="0"/>
                      <a:pt x="7" y="0"/>
                    </a:cubicBezTo>
                    <a:cubicBezTo>
                      <a:pt x="5" y="0"/>
                      <a:pt x="4" y="1"/>
                      <a:pt x="2" y="3"/>
                    </a:cubicBezTo>
                    <a:cubicBezTo>
                      <a:pt x="1" y="4"/>
                      <a:pt x="0" y="6"/>
                      <a:pt x="0" y="8"/>
                    </a:cubicBezTo>
                    <a:cubicBezTo>
                      <a:pt x="56" y="8"/>
                      <a:pt x="56" y="8"/>
                      <a:pt x="56" y="8"/>
                    </a:cubicBezTo>
                    <a:cubicBezTo>
                      <a:pt x="56" y="5"/>
                      <a:pt x="54" y="2"/>
                      <a:pt x="51" y="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3" name="Freeform 75">
                <a:extLst>
                  <a:ext uri="{FF2B5EF4-FFF2-40B4-BE49-F238E27FC236}">
                    <a16:creationId xmlns:a16="http://schemas.microsoft.com/office/drawing/2014/main" id="{D7652748-2B50-4F73-B40B-7E74C2C9D3FA}"/>
                  </a:ext>
                </a:extLst>
              </p:cNvPr>
              <p:cNvSpPr>
                <a:spLocks/>
              </p:cNvSpPr>
              <p:nvPr/>
            </p:nvSpPr>
            <p:spPr bwMode="auto">
              <a:xfrm>
                <a:off x="1755775" y="2570163"/>
                <a:ext cx="330200" cy="482600"/>
              </a:xfrm>
              <a:custGeom>
                <a:avLst/>
                <a:gdLst>
                  <a:gd name="T0" fmla="*/ 88 w 88"/>
                  <a:gd name="T1" fmla="*/ 120 h 128"/>
                  <a:gd name="T2" fmla="*/ 80 w 88"/>
                  <a:gd name="T3" fmla="*/ 128 h 128"/>
                  <a:gd name="T4" fmla="*/ 8 w 88"/>
                  <a:gd name="T5" fmla="*/ 128 h 128"/>
                  <a:gd name="T6" fmla="*/ 0 w 88"/>
                  <a:gd name="T7" fmla="*/ 120 h 128"/>
                  <a:gd name="T8" fmla="*/ 0 w 88"/>
                  <a:gd name="T9" fmla="*/ 8 h 128"/>
                  <a:gd name="T10" fmla="*/ 8 w 88"/>
                  <a:gd name="T11" fmla="*/ 0 h 128"/>
                  <a:gd name="T12" fmla="*/ 80 w 88"/>
                  <a:gd name="T13" fmla="*/ 0 h 128"/>
                  <a:gd name="T14" fmla="*/ 88 w 88"/>
                  <a:gd name="T15" fmla="*/ 8 h 128"/>
                  <a:gd name="T16" fmla="*/ 88 w 88"/>
                  <a:gd name="T1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28">
                    <a:moveTo>
                      <a:pt x="88" y="120"/>
                    </a:moveTo>
                    <a:cubicBezTo>
                      <a:pt x="88" y="124"/>
                      <a:pt x="85" y="128"/>
                      <a:pt x="80" y="128"/>
                    </a:cubicBezTo>
                    <a:cubicBezTo>
                      <a:pt x="8" y="128"/>
                      <a:pt x="8" y="128"/>
                      <a:pt x="8" y="128"/>
                    </a:cubicBezTo>
                    <a:cubicBezTo>
                      <a:pt x="3" y="128"/>
                      <a:pt x="0" y="124"/>
                      <a:pt x="0" y="120"/>
                    </a:cubicBezTo>
                    <a:cubicBezTo>
                      <a:pt x="0" y="8"/>
                      <a:pt x="0" y="8"/>
                      <a:pt x="0" y="8"/>
                    </a:cubicBezTo>
                    <a:cubicBezTo>
                      <a:pt x="0" y="3"/>
                      <a:pt x="3" y="0"/>
                      <a:pt x="8" y="0"/>
                    </a:cubicBezTo>
                    <a:cubicBezTo>
                      <a:pt x="80" y="0"/>
                      <a:pt x="80" y="0"/>
                      <a:pt x="80" y="0"/>
                    </a:cubicBezTo>
                    <a:cubicBezTo>
                      <a:pt x="85" y="0"/>
                      <a:pt x="88" y="3"/>
                      <a:pt x="88" y="8"/>
                    </a:cubicBezTo>
                    <a:cubicBezTo>
                      <a:pt x="88" y="120"/>
                      <a:pt x="88" y="120"/>
                      <a:pt x="88" y="120"/>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4" name="Rectangle 76">
                <a:extLst>
                  <a:ext uri="{FF2B5EF4-FFF2-40B4-BE49-F238E27FC236}">
                    <a16:creationId xmlns:a16="http://schemas.microsoft.com/office/drawing/2014/main" id="{CC75731B-DB16-4362-8C82-B5EDFFC880EB}"/>
                  </a:ext>
                </a:extLst>
              </p:cNvPr>
              <p:cNvSpPr>
                <a:spLocks noChangeArrowheads="1"/>
              </p:cNvSpPr>
              <p:nvPr/>
            </p:nvSpPr>
            <p:spPr bwMode="auto">
              <a:xfrm>
                <a:off x="1778000" y="2617788"/>
                <a:ext cx="285750" cy="33972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5" name="Rectangle 77">
                <a:extLst>
                  <a:ext uri="{FF2B5EF4-FFF2-40B4-BE49-F238E27FC236}">
                    <a16:creationId xmlns:a16="http://schemas.microsoft.com/office/drawing/2014/main" id="{185C5F76-7F49-441C-8020-ACB5AC06812D}"/>
                  </a:ext>
                </a:extLst>
              </p:cNvPr>
              <p:cNvSpPr>
                <a:spLocks noChangeArrowheads="1"/>
              </p:cNvSpPr>
              <p:nvPr/>
            </p:nvSpPr>
            <p:spPr bwMode="auto">
              <a:xfrm>
                <a:off x="1778000" y="2617788"/>
                <a:ext cx="2857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6" name="Oval 78">
                <a:extLst>
                  <a:ext uri="{FF2B5EF4-FFF2-40B4-BE49-F238E27FC236}">
                    <a16:creationId xmlns:a16="http://schemas.microsoft.com/office/drawing/2014/main" id="{4284DC79-6930-44AF-B6F7-CFD15B7D9454}"/>
                  </a:ext>
                </a:extLst>
              </p:cNvPr>
              <p:cNvSpPr>
                <a:spLocks noChangeArrowheads="1"/>
              </p:cNvSpPr>
              <p:nvPr/>
            </p:nvSpPr>
            <p:spPr bwMode="auto">
              <a:xfrm>
                <a:off x="1893888" y="2976563"/>
                <a:ext cx="52388" cy="571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7" name="Oval 79">
                <a:extLst>
                  <a:ext uri="{FF2B5EF4-FFF2-40B4-BE49-F238E27FC236}">
                    <a16:creationId xmlns:a16="http://schemas.microsoft.com/office/drawing/2014/main" id="{D0D4277F-DD2C-4712-B632-B9C8E9F30555}"/>
                  </a:ext>
                </a:extLst>
              </p:cNvPr>
              <p:cNvSpPr>
                <a:spLocks noChangeArrowheads="1"/>
              </p:cNvSpPr>
              <p:nvPr/>
            </p:nvSpPr>
            <p:spPr bwMode="auto">
              <a:xfrm>
                <a:off x="1901825" y="2984501"/>
                <a:ext cx="38100" cy="38100"/>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8" name="Freeform 80">
                <a:extLst>
                  <a:ext uri="{FF2B5EF4-FFF2-40B4-BE49-F238E27FC236}">
                    <a16:creationId xmlns:a16="http://schemas.microsoft.com/office/drawing/2014/main" id="{0FD2E38F-5DD3-4AF2-914C-1F775C5A87BD}"/>
                  </a:ext>
                </a:extLst>
              </p:cNvPr>
              <p:cNvSpPr>
                <a:spLocks/>
              </p:cNvSpPr>
              <p:nvPr/>
            </p:nvSpPr>
            <p:spPr bwMode="auto">
              <a:xfrm>
                <a:off x="1755775" y="3022601"/>
                <a:ext cx="25400" cy="30163"/>
              </a:xfrm>
              <a:custGeom>
                <a:avLst/>
                <a:gdLst>
                  <a:gd name="T0" fmla="*/ 0 w 7"/>
                  <a:gd name="T1" fmla="*/ 0 h 8"/>
                  <a:gd name="T2" fmla="*/ 7 w 7"/>
                  <a:gd name="T3" fmla="*/ 8 h 8"/>
                  <a:gd name="T4" fmla="*/ 0 w 7"/>
                  <a:gd name="T5" fmla="*/ 0 h 8"/>
                </a:gdLst>
                <a:ahLst/>
                <a:cxnLst>
                  <a:cxn ang="0">
                    <a:pos x="T0" y="T1"/>
                  </a:cxn>
                  <a:cxn ang="0">
                    <a:pos x="T2" y="T3"/>
                  </a:cxn>
                  <a:cxn ang="0">
                    <a:pos x="T4" y="T5"/>
                  </a:cxn>
                </a:cxnLst>
                <a:rect l="0" t="0" r="r" b="b"/>
                <a:pathLst>
                  <a:path w="7" h="8">
                    <a:moveTo>
                      <a:pt x="0" y="0"/>
                    </a:moveTo>
                    <a:cubicBezTo>
                      <a:pt x="0" y="4"/>
                      <a:pt x="3" y="8"/>
                      <a:pt x="7" y="8"/>
                    </a:cubicBezTo>
                    <a:cubicBezTo>
                      <a:pt x="3" y="8"/>
                      <a:pt x="0" y="4"/>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69" name="Freeform 81">
                <a:extLst>
                  <a:ext uri="{FF2B5EF4-FFF2-40B4-BE49-F238E27FC236}">
                    <a16:creationId xmlns:a16="http://schemas.microsoft.com/office/drawing/2014/main" id="{EDDEAC9F-86AC-4BCA-BB88-EF37638829BF}"/>
                  </a:ext>
                </a:extLst>
              </p:cNvPr>
              <p:cNvSpPr>
                <a:spLocks/>
              </p:cNvSpPr>
              <p:nvPr/>
            </p:nvSpPr>
            <p:spPr bwMode="auto">
              <a:xfrm>
                <a:off x="1755775" y="2570163"/>
                <a:ext cx="258763" cy="482600"/>
              </a:xfrm>
              <a:custGeom>
                <a:avLst/>
                <a:gdLst>
                  <a:gd name="T0" fmla="*/ 69 w 69"/>
                  <a:gd name="T1" fmla="*/ 0 h 128"/>
                  <a:gd name="T2" fmla="*/ 8 w 69"/>
                  <a:gd name="T3" fmla="*/ 0 h 128"/>
                  <a:gd name="T4" fmla="*/ 0 w 69"/>
                  <a:gd name="T5" fmla="*/ 8 h 128"/>
                  <a:gd name="T6" fmla="*/ 0 w 69"/>
                  <a:gd name="T7" fmla="*/ 120 h 128"/>
                  <a:gd name="T8" fmla="*/ 0 w 69"/>
                  <a:gd name="T9" fmla="*/ 120 h 128"/>
                  <a:gd name="T10" fmla="*/ 7 w 69"/>
                  <a:gd name="T11" fmla="*/ 128 h 128"/>
                  <a:gd name="T12" fmla="*/ 8 w 69"/>
                  <a:gd name="T13" fmla="*/ 128 h 128"/>
                  <a:gd name="T14" fmla="*/ 17 w 69"/>
                  <a:gd name="T15" fmla="*/ 128 h 128"/>
                  <a:gd name="T16" fmla="*/ 27 w 69"/>
                  <a:gd name="T17" fmla="*/ 103 h 128"/>
                  <a:gd name="T18" fmla="*/ 6 w 69"/>
                  <a:gd name="T19" fmla="*/ 103 h 128"/>
                  <a:gd name="T20" fmla="*/ 6 w 69"/>
                  <a:gd name="T21" fmla="*/ 103 h 128"/>
                  <a:gd name="T22" fmla="*/ 6 w 69"/>
                  <a:gd name="T23" fmla="*/ 13 h 128"/>
                  <a:gd name="T24" fmla="*/ 64 w 69"/>
                  <a:gd name="T25" fmla="*/ 13 h 128"/>
                  <a:gd name="T26" fmla="*/ 69 w 69"/>
                  <a:gd name="T2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9" h="128">
                    <a:moveTo>
                      <a:pt x="69" y="0"/>
                    </a:moveTo>
                    <a:cubicBezTo>
                      <a:pt x="8" y="0"/>
                      <a:pt x="8" y="0"/>
                      <a:pt x="8" y="0"/>
                    </a:cubicBezTo>
                    <a:cubicBezTo>
                      <a:pt x="3" y="0"/>
                      <a:pt x="0" y="3"/>
                      <a:pt x="0" y="8"/>
                    </a:cubicBezTo>
                    <a:cubicBezTo>
                      <a:pt x="0" y="120"/>
                      <a:pt x="0" y="120"/>
                      <a:pt x="0" y="120"/>
                    </a:cubicBezTo>
                    <a:cubicBezTo>
                      <a:pt x="0" y="120"/>
                      <a:pt x="0" y="120"/>
                      <a:pt x="0" y="120"/>
                    </a:cubicBezTo>
                    <a:cubicBezTo>
                      <a:pt x="0" y="124"/>
                      <a:pt x="3" y="128"/>
                      <a:pt x="7" y="128"/>
                    </a:cubicBezTo>
                    <a:cubicBezTo>
                      <a:pt x="7" y="128"/>
                      <a:pt x="8" y="128"/>
                      <a:pt x="8" y="128"/>
                    </a:cubicBezTo>
                    <a:cubicBezTo>
                      <a:pt x="17" y="128"/>
                      <a:pt x="17" y="128"/>
                      <a:pt x="17" y="128"/>
                    </a:cubicBezTo>
                    <a:cubicBezTo>
                      <a:pt x="27" y="103"/>
                      <a:pt x="27" y="103"/>
                      <a:pt x="27" y="103"/>
                    </a:cubicBezTo>
                    <a:cubicBezTo>
                      <a:pt x="6" y="103"/>
                      <a:pt x="6" y="103"/>
                      <a:pt x="6" y="103"/>
                    </a:cubicBezTo>
                    <a:cubicBezTo>
                      <a:pt x="6" y="103"/>
                      <a:pt x="6" y="103"/>
                      <a:pt x="6" y="103"/>
                    </a:cubicBezTo>
                    <a:cubicBezTo>
                      <a:pt x="6" y="13"/>
                      <a:pt x="6" y="13"/>
                      <a:pt x="6" y="13"/>
                    </a:cubicBezTo>
                    <a:cubicBezTo>
                      <a:pt x="64" y="13"/>
                      <a:pt x="64" y="13"/>
                      <a:pt x="64" y="13"/>
                    </a:cubicBezTo>
                    <a:cubicBezTo>
                      <a:pt x="69" y="0"/>
                      <a:pt x="69" y="0"/>
                      <a:pt x="69"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0" name="Freeform 82">
                <a:extLst>
                  <a:ext uri="{FF2B5EF4-FFF2-40B4-BE49-F238E27FC236}">
                    <a16:creationId xmlns:a16="http://schemas.microsoft.com/office/drawing/2014/main" id="{CA114E5E-282A-4FBB-A54A-E01C6955B959}"/>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1" name="Freeform 83">
                <a:extLst>
                  <a:ext uri="{FF2B5EF4-FFF2-40B4-BE49-F238E27FC236}">
                    <a16:creationId xmlns:a16="http://schemas.microsoft.com/office/drawing/2014/main" id="{193A2FD2-F056-422C-B036-DA55BC79DDF5}"/>
                  </a:ext>
                </a:extLst>
              </p:cNvPr>
              <p:cNvSpPr>
                <a:spLocks/>
              </p:cNvSpPr>
              <p:nvPr/>
            </p:nvSpPr>
            <p:spPr bwMode="auto">
              <a:xfrm>
                <a:off x="1871663" y="2587626"/>
                <a:ext cx="96838" cy="15875"/>
              </a:xfrm>
              <a:custGeom>
                <a:avLst/>
                <a:gdLst>
                  <a:gd name="T0" fmla="*/ 26 w 26"/>
                  <a:gd name="T1" fmla="*/ 2 h 4"/>
                  <a:gd name="T2" fmla="*/ 24 w 26"/>
                  <a:gd name="T3" fmla="*/ 4 h 4"/>
                  <a:gd name="T4" fmla="*/ 2 w 26"/>
                  <a:gd name="T5" fmla="*/ 4 h 4"/>
                  <a:gd name="T6" fmla="*/ 0 w 26"/>
                  <a:gd name="T7" fmla="*/ 2 h 4"/>
                  <a:gd name="T8" fmla="*/ 2 w 26"/>
                  <a:gd name="T9" fmla="*/ 0 h 4"/>
                  <a:gd name="T10" fmla="*/ 24 w 26"/>
                  <a:gd name="T11" fmla="*/ 0 h 4"/>
                  <a:gd name="T12" fmla="*/ 26 w 26"/>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26" h="4">
                    <a:moveTo>
                      <a:pt x="26" y="2"/>
                    </a:moveTo>
                    <a:cubicBezTo>
                      <a:pt x="26" y="3"/>
                      <a:pt x="25" y="4"/>
                      <a:pt x="24" y="4"/>
                    </a:cubicBezTo>
                    <a:cubicBezTo>
                      <a:pt x="2" y="4"/>
                      <a:pt x="2" y="4"/>
                      <a:pt x="2" y="4"/>
                    </a:cubicBezTo>
                    <a:cubicBezTo>
                      <a:pt x="1" y="4"/>
                      <a:pt x="0" y="3"/>
                      <a:pt x="0" y="2"/>
                    </a:cubicBezTo>
                    <a:cubicBezTo>
                      <a:pt x="0" y="1"/>
                      <a:pt x="1" y="0"/>
                      <a:pt x="2" y="0"/>
                    </a:cubicBezTo>
                    <a:cubicBezTo>
                      <a:pt x="24" y="0"/>
                      <a:pt x="24" y="0"/>
                      <a:pt x="24" y="0"/>
                    </a:cubicBezTo>
                    <a:cubicBezTo>
                      <a:pt x="25" y="0"/>
                      <a:pt x="26" y="1"/>
                      <a:pt x="2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2" name="Freeform 84">
                <a:extLst>
                  <a:ext uri="{FF2B5EF4-FFF2-40B4-BE49-F238E27FC236}">
                    <a16:creationId xmlns:a16="http://schemas.microsoft.com/office/drawing/2014/main" id="{1EF0DD70-A4BF-4CCF-B5B1-32D7A64B553B}"/>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3" name="Freeform 85">
                <a:extLst>
                  <a:ext uri="{FF2B5EF4-FFF2-40B4-BE49-F238E27FC236}">
                    <a16:creationId xmlns:a16="http://schemas.microsoft.com/office/drawing/2014/main" id="{8AF746FE-07D4-4E75-8E74-249611947852}"/>
                  </a:ext>
                </a:extLst>
              </p:cNvPr>
              <p:cNvSpPr>
                <a:spLocks/>
              </p:cNvSpPr>
              <p:nvPr/>
            </p:nvSpPr>
            <p:spPr bwMode="auto">
              <a:xfrm>
                <a:off x="1833563" y="2671763"/>
                <a:ext cx="173038" cy="101600"/>
              </a:xfrm>
              <a:custGeom>
                <a:avLst/>
                <a:gdLst>
                  <a:gd name="T0" fmla="*/ 55 w 109"/>
                  <a:gd name="T1" fmla="*/ 64 h 64"/>
                  <a:gd name="T2" fmla="*/ 55 w 109"/>
                  <a:gd name="T3" fmla="*/ 64 h 64"/>
                  <a:gd name="T4" fmla="*/ 0 w 109"/>
                  <a:gd name="T5" fmla="*/ 33 h 64"/>
                  <a:gd name="T6" fmla="*/ 0 w 109"/>
                  <a:gd name="T7" fmla="*/ 33 h 64"/>
                  <a:gd name="T8" fmla="*/ 0 w 109"/>
                  <a:gd name="T9" fmla="*/ 31 h 64"/>
                  <a:gd name="T10" fmla="*/ 55 w 109"/>
                  <a:gd name="T11" fmla="*/ 0 h 64"/>
                  <a:gd name="T12" fmla="*/ 55 w 109"/>
                  <a:gd name="T13" fmla="*/ 0 h 64"/>
                  <a:gd name="T14" fmla="*/ 109 w 109"/>
                  <a:gd name="T15" fmla="*/ 31 h 64"/>
                  <a:gd name="T16" fmla="*/ 109 w 109"/>
                  <a:gd name="T17" fmla="*/ 33 h 64"/>
                  <a:gd name="T18" fmla="*/ 109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lnTo>
                      <a:pt x="55" y="64"/>
                    </a:lnTo>
                    <a:lnTo>
                      <a:pt x="0" y="33"/>
                    </a:lnTo>
                    <a:lnTo>
                      <a:pt x="0" y="33"/>
                    </a:lnTo>
                    <a:lnTo>
                      <a:pt x="0" y="31"/>
                    </a:lnTo>
                    <a:lnTo>
                      <a:pt x="55" y="0"/>
                    </a:lnTo>
                    <a:lnTo>
                      <a:pt x="55" y="0"/>
                    </a:lnTo>
                    <a:lnTo>
                      <a:pt x="109" y="31"/>
                    </a:lnTo>
                    <a:lnTo>
                      <a:pt x="109" y="33"/>
                    </a:lnTo>
                    <a:lnTo>
                      <a:pt x="109" y="33"/>
                    </a:lnTo>
                    <a:lnTo>
                      <a:pt x="55" y="64"/>
                    </a:lnTo>
                    <a:lnTo>
                      <a:pt x="55" y="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4" name="Freeform 86">
                <a:extLst>
                  <a:ext uri="{FF2B5EF4-FFF2-40B4-BE49-F238E27FC236}">
                    <a16:creationId xmlns:a16="http://schemas.microsoft.com/office/drawing/2014/main" id="{44B96589-8B0C-482C-98AA-FE973EE85318}"/>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close/>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5" name="Freeform 87">
                <a:extLst>
                  <a:ext uri="{FF2B5EF4-FFF2-40B4-BE49-F238E27FC236}">
                    <a16:creationId xmlns:a16="http://schemas.microsoft.com/office/drawing/2014/main" id="{93436096-4F5C-4F4C-B21C-131329FC82A1}"/>
                  </a:ext>
                </a:extLst>
              </p:cNvPr>
              <p:cNvSpPr>
                <a:spLocks/>
              </p:cNvSpPr>
              <p:nvPr/>
            </p:nvSpPr>
            <p:spPr bwMode="auto">
              <a:xfrm>
                <a:off x="1822450" y="2743201"/>
                <a:ext cx="90488" cy="150813"/>
              </a:xfrm>
              <a:custGeom>
                <a:avLst/>
                <a:gdLst>
                  <a:gd name="T0" fmla="*/ 3 w 57"/>
                  <a:gd name="T1" fmla="*/ 0 h 95"/>
                  <a:gd name="T2" fmla="*/ 0 w 57"/>
                  <a:gd name="T3" fmla="*/ 0 h 95"/>
                  <a:gd name="T4" fmla="*/ 0 w 57"/>
                  <a:gd name="T5" fmla="*/ 0 h 95"/>
                  <a:gd name="T6" fmla="*/ 0 w 57"/>
                  <a:gd name="T7" fmla="*/ 62 h 95"/>
                  <a:gd name="T8" fmla="*/ 0 w 57"/>
                  <a:gd name="T9" fmla="*/ 64 h 95"/>
                  <a:gd name="T10" fmla="*/ 55 w 57"/>
                  <a:gd name="T11" fmla="*/ 95 h 95"/>
                  <a:gd name="T12" fmla="*/ 55 w 57"/>
                  <a:gd name="T13" fmla="*/ 95 h 95"/>
                  <a:gd name="T14" fmla="*/ 55 w 57"/>
                  <a:gd name="T15" fmla="*/ 95 h 95"/>
                  <a:gd name="T16" fmla="*/ 57 w 57"/>
                  <a:gd name="T17" fmla="*/ 92 h 95"/>
                  <a:gd name="T18" fmla="*/ 57 w 57"/>
                  <a:gd name="T19" fmla="*/ 31 h 95"/>
                  <a:gd name="T20" fmla="*/ 55 w 57"/>
                  <a:gd name="T21" fmla="*/ 31 h 95"/>
                  <a:gd name="T22" fmla="*/ 3 w 57"/>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 h="95">
                    <a:moveTo>
                      <a:pt x="3" y="0"/>
                    </a:moveTo>
                    <a:lnTo>
                      <a:pt x="0" y="0"/>
                    </a:lnTo>
                    <a:lnTo>
                      <a:pt x="0" y="0"/>
                    </a:lnTo>
                    <a:lnTo>
                      <a:pt x="0" y="62"/>
                    </a:lnTo>
                    <a:lnTo>
                      <a:pt x="0" y="64"/>
                    </a:lnTo>
                    <a:lnTo>
                      <a:pt x="55" y="95"/>
                    </a:lnTo>
                    <a:lnTo>
                      <a:pt x="55" y="95"/>
                    </a:lnTo>
                    <a:lnTo>
                      <a:pt x="55" y="95"/>
                    </a:lnTo>
                    <a:lnTo>
                      <a:pt x="57" y="92"/>
                    </a:lnTo>
                    <a:lnTo>
                      <a:pt x="57" y="31"/>
                    </a:lnTo>
                    <a:lnTo>
                      <a:pt x="55" y="3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6" name="Freeform 88">
                <a:extLst>
                  <a:ext uri="{FF2B5EF4-FFF2-40B4-BE49-F238E27FC236}">
                    <a16:creationId xmlns:a16="http://schemas.microsoft.com/office/drawing/2014/main" id="{A6F3D0E0-D103-41E6-87B4-2020730CBD31}"/>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close/>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77" name="Freeform 89">
                <a:extLst>
                  <a:ext uri="{FF2B5EF4-FFF2-40B4-BE49-F238E27FC236}">
                    <a16:creationId xmlns:a16="http://schemas.microsoft.com/office/drawing/2014/main" id="{8F309118-76E8-4A9A-BEF7-EEA3B5268795}"/>
                  </a:ext>
                </a:extLst>
              </p:cNvPr>
              <p:cNvSpPr>
                <a:spLocks/>
              </p:cNvSpPr>
              <p:nvPr/>
            </p:nvSpPr>
            <p:spPr bwMode="auto">
              <a:xfrm>
                <a:off x="1931988" y="2743201"/>
                <a:ext cx="85725" cy="150813"/>
              </a:xfrm>
              <a:custGeom>
                <a:avLst/>
                <a:gdLst>
                  <a:gd name="T0" fmla="*/ 54 w 54"/>
                  <a:gd name="T1" fmla="*/ 0 h 95"/>
                  <a:gd name="T2" fmla="*/ 52 w 54"/>
                  <a:gd name="T3" fmla="*/ 0 h 95"/>
                  <a:gd name="T4" fmla="*/ 0 w 54"/>
                  <a:gd name="T5" fmla="*/ 31 h 95"/>
                  <a:gd name="T6" fmla="*/ 0 w 54"/>
                  <a:gd name="T7" fmla="*/ 33 h 95"/>
                  <a:gd name="T8" fmla="*/ 0 w 54"/>
                  <a:gd name="T9" fmla="*/ 92 h 95"/>
                  <a:gd name="T10" fmla="*/ 0 w 54"/>
                  <a:gd name="T11" fmla="*/ 95 h 95"/>
                  <a:gd name="T12" fmla="*/ 0 w 54"/>
                  <a:gd name="T13" fmla="*/ 95 h 95"/>
                  <a:gd name="T14" fmla="*/ 2 w 54"/>
                  <a:gd name="T15" fmla="*/ 95 h 95"/>
                  <a:gd name="T16" fmla="*/ 54 w 54"/>
                  <a:gd name="T17" fmla="*/ 64 h 95"/>
                  <a:gd name="T18" fmla="*/ 54 w 54"/>
                  <a:gd name="T19" fmla="*/ 62 h 95"/>
                  <a:gd name="T20" fmla="*/ 54 w 54"/>
                  <a:gd name="T21" fmla="*/ 2 h 95"/>
                  <a:gd name="T22" fmla="*/ 54 w 54"/>
                  <a:gd name="T2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95">
                    <a:moveTo>
                      <a:pt x="54" y="0"/>
                    </a:moveTo>
                    <a:lnTo>
                      <a:pt x="52" y="0"/>
                    </a:lnTo>
                    <a:lnTo>
                      <a:pt x="0" y="31"/>
                    </a:lnTo>
                    <a:lnTo>
                      <a:pt x="0" y="33"/>
                    </a:lnTo>
                    <a:lnTo>
                      <a:pt x="0" y="92"/>
                    </a:lnTo>
                    <a:lnTo>
                      <a:pt x="0" y="95"/>
                    </a:lnTo>
                    <a:lnTo>
                      <a:pt x="0" y="95"/>
                    </a:lnTo>
                    <a:lnTo>
                      <a:pt x="2" y="95"/>
                    </a:lnTo>
                    <a:lnTo>
                      <a:pt x="54" y="64"/>
                    </a:lnTo>
                    <a:lnTo>
                      <a:pt x="54" y="62"/>
                    </a:lnTo>
                    <a:lnTo>
                      <a:pt x="54" y="2"/>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179" name="Rectangle 47">
              <a:extLst>
                <a:ext uri="{FF2B5EF4-FFF2-40B4-BE49-F238E27FC236}">
                  <a16:creationId xmlns:a16="http://schemas.microsoft.com/office/drawing/2014/main" id="{017236C0-1C43-4134-AC95-58040EC8CBC1}"/>
                </a:ext>
              </a:extLst>
            </p:cNvPr>
            <p:cNvSpPr>
              <a:spLocks noChangeArrowheads="1"/>
            </p:cNvSpPr>
            <p:nvPr/>
          </p:nvSpPr>
          <p:spPr bwMode="auto">
            <a:xfrm>
              <a:off x="962465" y="3774773"/>
              <a:ext cx="1379036"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Millions of devices feed </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into Stream Analytics</a:t>
              </a:r>
              <a:endParaRPr lang="en-US" altLang="en-US" sz="1076" kern="0">
                <a:gradFill>
                  <a:gsLst>
                    <a:gs pos="0">
                      <a:srgbClr val="353535"/>
                    </a:gs>
                    <a:gs pos="100000">
                      <a:srgbClr val="353535"/>
                    </a:gs>
                  </a:gsLst>
                  <a:lin ang="16200000" scaled="1"/>
                </a:gradFill>
                <a:latin typeface="Calibri" panose="020F0502020204030204"/>
                <a:cs typeface="Segoe UI Semibold" panose="020B0702040204020203" pitchFamily="34" charset="0"/>
              </a:endParaRPr>
            </a:p>
          </p:txBody>
        </p:sp>
        <p:cxnSp>
          <p:nvCxnSpPr>
            <p:cNvPr id="180" name="Straight Arrow Connector 179">
              <a:extLst>
                <a:ext uri="{FF2B5EF4-FFF2-40B4-BE49-F238E27FC236}">
                  <a16:creationId xmlns:a16="http://schemas.microsoft.com/office/drawing/2014/main" id="{DD947475-FB1D-4E75-BC8D-AEBDC2AC8951}"/>
                </a:ext>
              </a:extLst>
            </p:cNvPr>
            <p:cNvCxnSpPr>
              <a:cxnSpLocks/>
            </p:cNvCxnSpPr>
            <p:nvPr/>
          </p:nvCxnSpPr>
          <p:spPr>
            <a:xfrm>
              <a:off x="148384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181" name="Group 180">
              <a:extLst>
                <a:ext uri="{FF2B5EF4-FFF2-40B4-BE49-F238E27FC236}">
                  <a16:creationId xmlns:a16="http://schemas.microsoft.com/office/drawing/2014/main" id="{74155FE1-721E-43F3-818A-7136CCA75887}"/>
                </a:ext>
              </a:extLst>
            </p:cNvPr>
            <p:cNvGrpSpPr/>
            <p:nvPr/>
          </p:nvGrpSpPr>
          <p:grpSpPr>
            <a:xfrm>
              <a:off x="1885584" y="2877820"/>
              <a:ext cx="600318" cy="467142"/>
              <a:chOff x="3708400" y="2781301"/>
              <a:chExt cx="930275" cy="723900"/>
            </a:xfrm>
          </p:grpSpPr>
          <p:sp>
            <p:nvSpPr>
              <p:cNvPr id="182" name="Freeform 90">
                <a:extLst>
                  <a:ext uri="{FF2B5EF4-FFF2-40B4-BE49-F238E27FC236}">
                    <a16:creationId xmlns:a16="http://schemas.microsoft.com/office/drawing/2014/main" id="{7BA44BC5-FE2D-4685-9833-580606C18E61}"/>
                  </a:ext>
                </a:extLst>
              </p:cNvPr>
              <p:cNvSpPr>
                <a:spLocks/>
              </p:cNvSpPr>
              <p:nvPr/>
            </p:nvSpPr>
            <p:spPr bwMode="auto">
              <a:xfrm>
                <a:off x="3978275" y="2781301"/>
                <a:ext cx="660400" cy="723900"/>
              </a:xfrm>
              <a:custGeom>
                <a:avLst/>
                <a:gdLst>
                  <a:gd name="T0" fmla="*/ 143 w 176"/>
                  <a:gd name="T1" fmla="*/ 130 h 192"/>
                  <a:gd name="T2" fmla="*/ 149 w 176"/>
                  <a:gd name="T3" fmla="*/ 115 h 192"/>
                  <a:gd name="T4" fmla="*/ 176 w 176"/>
                  <a:gd name="T5" fmla="*/ 105 h 192"/>
                  <a:gd name="T6" fmla="*/ 176 w 176"/>
                  <a:gd name="T7" fmla="*/ 84 h 192"/>
                  <a:gd name="T8" fmla="*/ 173 w 176"/>
                  <a:gd name="T9" fmla="*/ 83 h 192"/>
                  <a:gd name="T10" fmla="*/ 149 w 176"/>
                  <a:gd name="T11" fmla="*/ 76 h 192"/>
                  <a:gd name="T12" fmla="*/ 143 w 176"/>
                  <a:gd name="T13" fmla="*/ 60 h 192"/>
                  <a:gd name="T14" fmla="*/ 155 w 176"/>
                  <a:gd name="T15" fmla="*/ 35 h 192"/>
                  <a:gd name="T16" fmla="*/ 140 w 176"/>
                  <a:gd name="T17" fmla="*/ 20 h 192"/>
                  <a:gd name="T18" fmla="*/ 137 w 176"/>
                  <a:gd name="T19" fmla="*/ 21 h 192"/>
                  <a:gd name="T20" fmla="*/ 114 w 176"/>
                  <a:gd name="T21" fmla="*/ 32 h 192"/>
                  <a:gd name="T22" fmla="*/ 99 w 176"/>
                  <a:gd name="T23" fmla="*/ 26 h 192"/>
                  <a:gd name="T24" fmla="*/ 89 w 176"/>
                  <a:gd name="T25" fmla="*/ 0 h 192"/>
                  <a:gd name="T26" fmla="*/ 66 w 176"/>
                  <a:gd name="T27" fmla="*/ 0 h 192"/>
                  <a:gd name="T28" fmla="*/ 65 w 176"/>
                  <a:gd name="T29" fmla="*/ 3 h 192"/>
                  <a:gd name="T30" fmla="*/ 58 w 176"/>
                  <a:gd name="T31" fmla="*/ 26 h 192"/>
                  <a:gd name="T32" fmla="*/ 43 w 176"/>
                  <a:gd name="T33" fmla="*/ 32 h 192"/>
                  <a:gd name="T34" fmla="*/ 16 w 176"/>
                  <a:gd name="T35" fmla="*/ 21 h 192"/>
                  <a:gd name="T36" fmla="*/ 0 w 176"/>
                  <a:gd name="T37" fmla="*/ 36 h 192"/>
                  <a:gd name="T38" fmla="*/ 2 w 176"/>
                  <a:gd name="T39" fmla="*/ 39 h 192"/>
                  <a:gd name="T40" fmla="*/ 9 w 176"/>
                  <a:gd name="T41" fmla="*/ 52 h 192"/>
                  <a:gd name="T42" fmla="*/ 48 w 176"/>
                  <a:gd name="T43" fmla="*/ 42 h 192"/>
                  <a:gd name="T44" fmla="*/ 99 w 176"/>
                  <a:gd name="T45" fmla="*/ 63 h 192"/>
                  <a:gd name="T46" fmla="*/ 109 w 176"/>
                  <a:gd name="T47" fmla="*/ 71 h 192"/>
                  <a:gd name="T48" fmla="*/ 113 w 176"/>
                  <a:gd name="T49" fmla="*/ 76 h 192"/>
                  <a:gd name="T50" fmla="*/ 103 w 176"/>
                  <a:gd name="T51" fmla="*/ 126 h 192"/>
                  <a:gd name="T52" fmla="*/ 63 w 176"/>
                  <a:gd name="T53" fmla="*/ 131 h 192"/>
                  <a:gd name="T54" fmla="*/ 60 w 176"/>
                  <a:gd name="T55" fmla="*/ 130 h 192"/>
                  <a:gd name="T56" fmla="*/ 52 w 176"/>
                  <a:gd name="T57" fmla="*/ 124 h 192"/>
                  <a:gd name="T58" fmla="*/ 49 w 176"/>
                  <a:gd name="T59" fmla="*/ 123 h 192"/>
                  <a:gd name="T60" fmla="*/ 41 w 176"/>
                  <a:gd name="T61" fmla="*/ 127 h 192"/>
                  <a:gd name="T62" fmla="*/ 40 w 176"/>
                  <a:gd name="T63" fmla="*/ 128 h 192"/>
                  <a:gd name="T64" fmla="*/ 8 w 176"/>
                  <a:gd name="T65" fmla="*/ 148 h 192"/>
                  <a:gd name="T66" fmla="*/ 3 w 176"/>
                  <a:gd name="T67" fmla="*/ 157 h 192"/>
                  <a:gd name="T68" fmla="*/ 18 w 176"/>
                  <a:gd name="T69" fmla="*/ 172 h 192"/>
                  <a:gd name="T70" fmla="*/ 19 w 176"/>
                  <a:gd name="T71" fmla="*/ 173 h 192"/>
                  <a:gd name="T72" fmla="*/ 22 w 176"/>
                  <a:gd name="T73" fmla="*/ 171 h 192"/>
                  <a:gd name="T74" fmla="*/ 45 w 176"/>
                  <a:gd name="T75" fmla="*/ 160 h 192"/>
                  <a:gd name="T76" fmla="*/ 60 w 176"/>
                  <a:gd name="T77" fmla="*/ 166 h 192"/>
                  <a:gd name="T78" fmla="*/ 68 w 176"/>
                  <a:gd name="T79" fmla="*/ 192 h 192"/>
                  <a:gd name="T80" fmla="*/ 91 w 176"/>
                  <a:gd name="T81" fmla="*/ 192 h 192"/>
                  <a:gd name="T82" fmla="*/ 92 w 176"/>
                  <a:gd name="T83" fmla="*/ 189 h 192"/>
                  <a:gd name="T84" fmla="*/ 100 w 176"/>
                  <a:gd name="T85" fmla="*/ 166 h 192"/>
                  <a:gd name="T86" fmla="*/ 115 w 176"/>
                  <a:gd name="T87" fmla="*/ 160 h 192"/>
                  <a:gd name="T88" fmla="*/ 141 w 176"/>
                  <a:gd name="T89" fmla="*/ 171 h 192"/>
                  <a:gd name="T90" fmla="*/ 156 w 176"/>
                  <a:gd name="T91" fmla="*/ 155 h 192"/>
                  <a:gd name="T92" fmla="*/ 155 w 176"/>
                  <a:gd name="T93" fmla="*/ 152 h 192"/>
                  <a:gd name="T94" fmla="*/ 143 w 176"/>
                  <a:gd name="T95" fmla="*/ 13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6" h="192">
                    <a:moveTo>
                      <a:pt x="143" y="130"/>
                    </a:moveTo>
                    <a:cubicBezTo>
                      <a:pt x="149" y="115"/>
                      <a:pt x="149" y="115"/>
                      <a:pt x="149" y="115"/>
                    </a:cubicBezTo>
                    <a:cubicBezTo>
                      <a:pt x="176" y="105"/>
                      <a:pt x="176" y="105"/>
                      <a:pt x="176" y="105"/>
                    </a:cubicBezTo>
                    <a:cubicBezTo>
                      <a:pt x="176" y="84"/>
                      <a:pt x="176" y="84"/>
                      <a:pt x="176" y="84"/>
                    </a:cubicBezTo>
                    <a:cubicBezTo>
                      <a:pt x="173" y="83"/>
                      <a:pt x="173" y="83"/>
                      <a:pt x="173" y="83"/>
                    </a:cubicBezTo>
                    <a:cubicBezTo>
                      <a:pt x="149" y="76"/>
                      <a:pt x="149" y="76"/>
                      <a:pt x="149" y="76"/>
                    </a:cubicBezTo>
                    <a:cubicBezTo>
                      <a:pt x="143" y="60"/>
                      <a:pt x="143" y="60"/>
                      <a:pt x="143" y="60"/>
                    </a:cubicBezTo>
                    <a:cubicBezTo>
                      <a:pt x="155" y="35"/>
                      <a:pt x="155" y="35"/>
                      <a:pt x="155" y="35"/>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2" y="65"/>
                      <a:pt x="105" y="67"/>
                      <a:pt x="109" y="71"/>
                    </a:cubicBezTo>
                    <a:cubicBezTo>
                      <a:pt x="110" y="72"/>
                      <a:pt x="112" y="75"/>
                      <a:pt x="113" y="76"/>
                    </a:cubicBezTo>
                    <a:cubicBezTo>
                      <a:pt x="122" y="92"/>
                      <a:pt x="118" y="113"/>
                      <a:pt x="103" y="126"/>
                    </a:cubicBezTo>
                    <a:cubicBezTo>
                      <a:pt x="91" y="135"/>
                      <a:pt x="75" y="137"/>
                      <a:pt x="63" y="131"/>
                    </a:cubicBezTo>
                    <a:cubicBezTo>
                      <a:pt x="62" y="130"/>
                      <a:pt x="61" y="130"/>
                      <a:pt x="60" y="130"/>
                    </a:cubicBezTo>
                    <a:cubicBezTo>
                      <a:pt x="57" y="128"/>
                      <a:pt x="54" y="126"/>
                      <a:pt x="52" y="124"/>
                    </a:cubicBezTo>
                    <a:cubicBezTo>
                      <a:pt x="51" y="124"/>
                      <a:pt x="51" y="123"/>
                      <a:pt x="49" y="123"/>
                    </a:cubicBezTo>
                    <a:cubicBezTo>
                      <a:pt x="46" y="123"/>
                      <a:pt x="43" y="124"/>
                      <a:pt x="41" y="127"/>
                    </a:cubicBezTo>
                    <a:cubicBezTo>
                      <a:pt x="40" y="128"/>
                      <a:pt x="40" y="128"/>
                      <a:pt x="40" y="128"/>
                    </a:cubicBezTo>
                    <a:cubicBezTo>
                      <a:pt x="30" y="137"/>
                      <a:pt x="20" y="144"/>
                      <a:pt x="8" y="148"/>
                    </a:cubicBezTo>
                    <a:cubicBezTo>
                      <a:pt x="3" y="157"/>
                      <a:pt x="3" y="157"/>
                      <a:pt x="3" y="157"/>
                    </a:cubicBezTo>
                    <a:cubicBezTo>
                      <a:pt x="18" y="172"/>
                      <a:pt x="18" y="172"/>
                      <a:pt x="18" y="172"/>
                    </a:cubicBezTo>
                    <a:cubicBezTo>
                      <a:pt x="19" y="173"/>
                      <a:pt x="19" y="173"/>
                      <a:pt x="19" y="173"/>
                    </a:cubicBezTo>
                    <a:cubicBezTo>
                      <a:pt x="22" y="171"/>
                      <a:pt x="22" y="171"/>
                      <a:pt x="22" y="171"/>
                    </a:cubicBezTo>
                    <a:cubicBezTo>
                      <a:pt x="45" y="160"/>
                      <a:pt x="45" y="160"/>
                      <a:pt x="45" y="160"/>
                    </a:cubicBezTo>
                    <a:cubicBezTo>
                      <a:pt x="60" y="166"/>
                      <a:pt x="60" y="166"/>
                      <a:pt x="60" y="166"/>
                    </a:cubicBezTo>
                    <a:cubicBezTo>
                      <a:pt x="68" y="192"/>
                      <a:pt x="68" y="192"/>
                      <a:pt x="68" y="192"/>
                    </a:cubicBezTo>
                    <a:cubicBezTo>
                      <a:pt x="91" y="192"/>
                      <a:pt x="91" y="192"/>
                      <a:pt x="91" y="192"/>
                    </a:cubicBezTo>
                    <a:cubicBezTo>
                      <a:pt x="92" y="189"/>
                      <a:pt x="92" y="189"/>
                      <a:pt x="92" y="189"/>
                    </a:cubicBezTo>
                    <a:cubicBezTo>
                      <a:pt x="100" y="166"/>
                      <a:pt x="100" y="166"/>
                      <a:pt x="100" y="166"/>
                    </a:cubicBezTo>
                    <a:cubicBezTo>
                      <a:pt x="115" y="160"/>
                      <a:pt x="115" y="160"/>
                      <a:pt x="115" y="160"/>
                    </a:cubicBezTo>
                    <a:cubicBezTo>
                      <a:pt x="141" y="171"/>
                      <a:pt x="141" y="171"/>
                      <a:pt x="141" y="171"/>
                    </a:cubicBezTo>
                    <a:cubicBezTo>
                      <a:pt x="156" y="155"/>
                      <a:pt x="156" y="155"/>
                      <a:pt x="156" y="155"/>
                    </a:cubicBezTo>
                    <a:cubicBezTo>
                      <a:pt x="155" y="152"/>
                      <a:pt x="155" y="152"/>
                      <a:pt x="155" y="152"/>
                    </a:cubicBezTo>
                    <a:cubicBezTo>
                      <a:pt x="143" y="130"/>
                      <a:pt x="143" y="130"/>
                      <a:pt x="143" y="13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3" name="Freeform 91">
                <a:extLst>
                  <a:ext uri="{FF2B5EF4-FFF2-40B4-BE49-F238E27FC236}">
                    <a16:creationId xmlns:a16="http://schemas.microsoft.com/office/drawing/2014/main" id="{8238E471-3093-4C80-9C37-C1A4CA680F69}"/>
                  </a:ext>
                </a:extLst>
              </p:cNvPr>
              <p:cNvSpPr>
                <a:spLocks/>
              </p:cNvSpPr>
              <p:nvPr/>
            </p:nvSpPr>
            <p:spPr bwMode="auto">
              <a:xfrm>
                <a:off x="3756025" y="3044826"/>
                <a:ext cx="541338" cy="192088"/>
              </a:xfrm>
              <a:custGeom>
                <a:avLst/>
                <a:gdLst>
                  <a:gd name="T0" fmla="*/ 69 w 144"/>
                  <a:gd name="T1" fmla="*/ 21 h 51"/>
                  <a:gd name="T2" fmla="*/ 69 w 144"/>
                  <a:gd name="T3" fmla="*/ 21 h 51"/>
                  <a:gd name="T4" fmla="*/ 9 w 144"/>
                  <a:gd name="T5" fmla="*/ 20 h 51"/>
                  <a:gd name="T6" fmla="*/ 2 w 144"/>
                  <a:gd name="T7" fmla="*/ 20 h 51"/>
                  <a:gd name="T8" fmla="*/ 0 w 144"/>
                  <a:gd name="T9" fmla="*/ 24 h 51"/>
                  <a:gd name="T10" fmla="*/ 2 w 144"/>
                  <a:gd name="T11" fmla="*/ 28 h 51"/>
                  <a:gd name="T12" fmla="*/ 76 w 144"/>
                  <a:gd name="T13" fmla="*/ 29 h 51"/>
                  <a:gd name="T14" fmla="*/ 136 w 144"/>
                  <a:gd name="T15" fmla="*/ 31 h 51"/>
                  <a:gd name="T16" fmla="*/ 143 w 144"/>
                  <a:gd name="T17" fmla="*/ 31 h 51"/>
                  <a:gd name="T18" fmla="*/ 144 w 144"/>
                  <a:gd name="T19" fmla="*/ 27 h 51"/>
                  <a:gd name="T20" fmla="*/ 143 w 144"/>
                  <a:gd name="T21" fmla="*/ 23 h 51"/>
                  <a:gd name="T22" fmla="*/ 69 w 144"/>
                  <a:gd name="T2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 h="51">
                    <a:moveTo>
                      <a:pt x="69" y="21"/>
                    </a:moveTo>
                    <a:cubicBezTo>
                      <a:pt x="69" y="21"/>
                      <a:pt x="69" y="21"/>
                      <a:pt x="69" y="21"/>
                    </a:cubicBezTo>
                    <a:cubicBezTo>
                      <a:pt x="52" y="39"/>
                      <a:pt x="25" y="39"/>
                      <a:pt x="9" y="20"/>
                    </a:cubicBezTo>
                    <a:cubicBezTo>
                      <a:pt x="7" y="18"/>
                      <a:pt x="3" y="18"/>
                      <a:pt x="2" y="20"/>
                    </a:cubicBezTo>
                    <a:cubicBezTo>
                      <a:pt x="1" y="21"/>
                      <a:pt x="0" y="23"/>
                      <a:pt x="0" y="24"/>
                    </a:cubicBezTo>
                    <a:cubicBezTo>
                      <a:pt x="0" y="26"/>
                      <a:pt x="1" y="27"/>
                      <a:pt x="2" y="28"/>
                    </a:cubicBezTo>
                    <a:cubicBezTo>
                      <a:pt x="22" y="51"/>
                      <a:pt x="55" y="51"/>
                      <a:pt x="76" y="29"/>
                    </a:cubicBezTo>
                    <a:cubicBezTo>
                      <a:pt x="93" y="13"/>
                      <a:pt x="119" y="12"/>
                      <a:pt x="136" y="31"/>
                    </a:cubicBezTo>
                    <a:cubicBezTo>
                      <a:pt x="138" y="33"/>
                      <a:pt x="141" y="33"/>
                      <a:pt x="143" y="31"/>
                    </a:cubicBezTo>
                    <a:cubicBezTo>
                      <a:pt x="144" y="30"/>
                      <a:pt x="144" y="28"/>
                      <a:pt x="144" y="27"/>
                    </a:cubicBezTo>
                    <a:cubicBezTo>
                      <a:pt x="144" y="25"/>
                      <a:pt x="143" y="24"/>
                      <a:pt x="143" y="23"/>
                    </a:cubicBezTo>
                    <a:cubicBezTo>
                      <a:pt x="123" y="1"/>
                      <a:pt x="90" y="0"/>
                      <a:pt x="69" y="21"/>
                    </a:cubicBezTo>
                    <a:close/>
                  </a:path>
                </a:pathLst>
              </a:custGeom>
              <a:solidFill>
                <a:srgbClr val="48C8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4" name="Freeform 92">
                <a:extLst>
                  <a:ext uri="{FF2B5EF4-FFF2-40B4-BE49-F238E27FC236}">
                    <a16:creationId xmlns:a16="http://schemas.microsoft.com/office/drawing/2014/main" id="{7766609D-7DED-4260-90C0-82002415F49A}"/>
                  </a:ext>
                </a:extLst>
              </p:cNvPr>
              <p:cNvSpPr>
                <a:spLocks/>
              </p:cNvSpPr>
              <p:nvPr/>
            </p:nvSpPr>
            <p:spPr bwMode="auto">
              <a:xfrm>
                <a:off x="3708400" y="3160713"/>
                <a:ext cx="544513" cy="155575"/>
              </a:xfrm>
              <a:custGeom>
                <a:avLst/>
                <a:gdLst>
                  <a:gd name="T0" fmla="*/ 119 w 145"/>
                  <a:gd name="T1" fmla="*/ 0 h 41"/>
                  <a:gd name="T2" fmla="*/ 95 w 145"/>
                  <a:gd name="T3" fmla="*/ 10 h 41"/>
                  <a:gd name="T4" fmla="*/ 94 w 145"/>
                  <a:gd name="T5" fmla="*/ 11 h 41"/>
                  <a:gd name="T6" fmla="*/ 93 w 145"/>
                  <a:gd name="T7" fmla="*/ 12 h 41"/>
                  <a:gd name="T8" fmla="*/ 50 w 145"/>
                  <a:gd name="T9" fmla="*/ 30 h 41"/>
                  <a:gd name="T10" fmla="*/ 7 w 145"/>
                  <a:gd name="T11" fmla="*/ 10 h 41"/>
                  <a:gd name="T12" fmla="*/ 0 w 145"/>
                  <a:gd name="T13" fmla="*/ 10 h 41"/>
                  <a:gd name="T14" fmla="*/ 0 w 145"/>
                  <a:gd name="T15" fmla="*/ 12 h 41"/>
                  <a:gd name="T16" fmla="*/ 2 w 145"/>
                  <a:gd name="T17" fmla="*/ 17 h 41"/>
                  <a:gd name="T18" fmla="*/ 52 w 145"/>
                  <a:gd name="T19" fmla="*/ 40 h 41"/>
                  <a:gd name="T20" fmla="*/ 102 w 145"/>
                  <a:gd name="T21" fmla="*/ 18 h 41"/>
                  <a:gd name="T22" fmla="*/ 103 w 145"/>
                  <a:gd name="T23" fmla="*/ 17 h 41"/>
                  <a:gd name="T24" fmla="*/ 104 w 145"/>
                  <a:gd name="T25" fmla="*/ 16 h 41"/>
                  <a:gd name="T26" fmla="*/ 121 w 145"/>
                  <a:gd name="T27" fmla="*/ 9 h 41"/>
                  <a:gd name="T28" fmla="*/ 137 w 145"/>
                  <a:gd name="T29" fmla="*/ 17 h 41"/>
                  <a:gd name="T30" fmla="*/ 144 w 145"/>
                  <a:gd name="T31" fmla="*/ 17 h 41"/>
                  <a:gd name="T32" fmla="*/ 145 w 145"/>
                  <a:gd name="T33" fmla="*/ 13 h 41"/>
                  <a:gd name="T34" fmla="*/ 144 w 145"/>
                  <a:gd name="T35" fmla="*/ 9 h 41"/>
                  <a:gd name="T36" fmla="*/ 119 w 145"/>
                  <a:gd name="T3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119" y="0"/>
                    </a:moveTo>
                    <a:cubicBezTo>
                      <a:pt x="110" y="0"/>
                      <a:pt x="102" y="3"/>
                      <a:pt x="95" y="10"/>
                    </a:cubicBezTo>
                    <a:cubicBezTo>
                      <a:pt x="94" y="11"/>
                      <a:pt x="94" y="11"/>
                      <a:pt x="94" y="11"/>
                    </a:cubicBezTo>
                    <a:cubicBezTo>
                      <a:pt x="93" y="12"/>
                      <a:pt x="93" y="12"/>
                      <a:pt x="93" y="12"/>
                    </a:cubicBezTo>
                    <a:cubicBezTo>
                      <a:pt x="82" y="24"/>
                      <a:pt x="66" y="30"/>
                      <a:pt x="50" y="30"/>
                    </a:cubicBezTo>
                    <a:cubicBezTo>
                      <a:pt x="34" y="30"/>
                      <a:pt x="19" y="22"/>
                      <a:pt x="7" y="10"/>
                    </a:cubicBezTo>
                    <a:cubicBezTo>
                      <a:pt x="5" y="7"/>
                      <a:pt x="2" y="7"/>
                      <a:pt x="0" y="10"/>
                    </a:cubicBezTo>
                    <a:cubicBezTo>
                      <a:pt x="0" y="10"/>
                      <a:pt x="0" y="11"/>
                      <a:pt x="0" y="12"/>
                    </a:cubicBezTo>
                    <a:cubicBezTo>
                      <a:pt x="0" y="14"/>
                      <a:pt x="1" y="16"/>
                      <a:pt x="2" y="17"/>
                    </a:cubicBezTo>
                    <a:cubicBezTo>
                      <a:pt x="15" y="32"/>
                      <a:pt x="33" y="40"/>
                      <a:pt x="52" y="40"/>
                    </a:cubicBezTo>
                    <a:cubicBezTo>
                      <a:pt x="70" y="41"/>
                      <a:pt x="88" y="33"/>
                      <a:pt x="102" y="18"/>
                    </a:cubicBezTo>
                    <a:cubicBezTo>
                      <a:pt x="103" y="17"/>
                      <a:pt x="103" y="17"/>
                      <a:pt x="103" y="17"/>
                    </a:cubicBezTo>
                    <a:cubicBezTo>
                      <a:pt x="104" y="16"/>
                      <a:pt x="104" y="16"/>
                      <a:pt x="104" y="16"/>
                    </a:cubicBezTo>
                    <a:cubicBezTo>
                      <a:pt x="109" y="12"/>
                      <a:pt x="114" y="9"/>
                      <a:pt x="121" y="9"/>
                    </a:cubicBezTo>
                    <a:cubicBezTo>
                      <a:pt x="126" y="9"/>
                      <a:pt x="132" y="12"/>
                      <a:pt x="137" y="17"/>
                    </a:cubicBezTo>
                    <a:cubicBezTo>
                      <a:pt x="139" y="20"/>
                      <a:pt x="142" y="20"/>
                      <a:pt x="144" y="17"/>
                    </a:cubicBezTo>
                    <a:cubicBezTo>
                      <a:pt x="145" y="16"/>
                      <a:pt x="145" y="15"/>
                      <a:pt x="145" y="13"/>
                    </a:cubicBezTo>
                    <a:cubicBezTo>
                      <a:pt x="145" y="12"/>
                      <a:pt x="144" y="10"/>
                      <a:pt x="144" y="9"/>
                    </a:cubicBezTo>
                    <a:cubicBezTo>
                      <a:pt x="137" y="4"/>
                      <a:pt x="128" y="0"/>
                      <a:pt x="119" y="0"/>
                    </a:cubicBezTo>
                  </a:path>
                </a:pathLst>
              </a:custGeom>
              <a:solidFill>
                <a:srgbClr val="00A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5" name="Freeform 93">
                <a:extLst>
                  <a:ext uri="{FF2B5EF4-FFF2-40B4-BE49-F238E27FC236}">
                    <a16:creationId xmlns:a16="http://schemas.microsoft.com/office/drawing/2014/main" id="{4E9EF1E1-0146-4ECD-B69F-19D69F05EA69}"/>
                  </a:ext>
                </a:extLst>
              </p:cNvPr>
              <p:cNvSpPr>
                <a:spLocks/>
              </p:cNvSpPr>
              <p:nvPr/>
            </p:nvSpPr>
            <p:spPr bwMode="auto">
              <a:xfrm>
                <a:off x="3805238" y="2973388"/>
                <a:ext cx="544513" cy="153988"/>
              </a:xfrm>
              <a:custGeom>
                <a:avLst/>
                <a:gdLst>
                  <a:gd name="T0" fmla="*/ 51 w 145"/>
                  <a:gd name="T1" fmla="*/ 30 h 41"/>
                  <a:gd name="T2" fmla="*/ 95 w 145"/>
                  <a:gd name="T3" fmla="*/ 11 h 41"/>
                  <a:gd name="T4" fmla="*/ 136 w 145"/>
                  <a:gd name="T5" fmla="*/ 31 h 41"/>
                  <a:gd name="T6" fmla="*/ 143 w 145"/>
                  <a:gd name="T7" fmla="*/ 31 h 41"/>
                  <a:gd name="T8" fmla="*/ 145 w 145"/>
                  <a:gd name="T9" fmla="*/ 27 h 41"/>
                  <a:gd name="T10" fmla="*/ 143 w 145"/>
                  <a:gd name="T11" fmla="*/ 23 h 41"/>
                  <a:gd name="T12" fmla="*/ 94 w 145"/>
                  <a:gd name="T13" fmla="*/ 0 h 41"/>
                  <a:gd name="T14" fmla="*/ 43 w 145"/>
                  <a:gd name="T15" fmla="*/ 22 h 41"/>
                  <a:gd name="T16" fmla="*/ 42 w 145"/>
                  <a:gd name="T17" fmla="*/ 23 h 41"/>
                  <a:gd name="T18" fmla="*/ 41 w 145"/>
                  <a:gd name="T19" fmla="*/ 24 h 41"/>
                  <a:gd name="T20" fmla="*/ 25 w 145"/>
                  <a:gd name="T21" fmla="*/ 31 h 41"/>
                  <a:gd name="T22" fmla="*/ 9 w 145"/>
                  <a:gd name="T23" fmla="*/ 23 h 41"/>
                  <a:gd name="T24" fmla="*/ 2 w 145"/>
                  <a:gd name="T25" fmla="*/ 23 h 41"/>
                  <a:gd name="T26" fmla="*/ 0 w 145"/>
                  <a:gd name="T27" fmla="*/ 27 h 41"/>
                  <a:gd name="T28" fmla="*/ 2 w 145"/>
                  <a:gd name="T29" fmla="*/ 31 h 41"/>
                  <a:gd name="T30" fmla="*/ 25 w 145"/>
                  <a:gd name="T31" fmla="*/ 41 h 41"/>
                  <a:gd name="T32" fmla="*/ 49 w 145"/>
                  <a:gd name="T33" fmla="*/ 32 h 41"/>
                  <a:gd name="T34" fmla="*/ 50 w 145"/>
                  <a:gd name="T35" fmla="*/ 31 h 41"/>
                  <a:gd name="T36" fmla="*/ 51 w 145"/>
                  <a:gd name="T3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5" h="41">
                    <a:moveTo>
                      <a:pt x="51" y="30"/>
                    </a:moveTo>
                    <a:cubicBezTo>
                      <a:pt x="63" y="17"/>
                      <a:pt x="79" y="11"/>
                      <a:pt x="95" y="11"/>
                    </a:cubicBezTo>
                    <a:cubicBezTo>
                      <a:pt x="110" y="11"/>
                      <a:pt x="125" y="19"/>
                      <a:pt x="136" y="31"/>
                    </a:cubicBezTo>
                    <a:cubicBezTo>
                      <a:pt x="139" y="34"/>
                      <a:pt x="142" y="34"/>
                      <a:pt x="143" y="31"/>
                    </a:cubicBezTo>
                    <a:cubicBezTo>
                      <a:pt x="144" y="30"/>
                      <a:pt x="145" y="29"/>
                      <a:pt x="145" y="27"/>
                    </a:cubicBezTo>
                    <a:cubicBezTo>
                      <a:pt x="145" y="26"/>
                      <a:pt x="144" y="24"/>
                      <a:pt x="143" y="23"/>
                    </a:cubicBezTo>
                    <a:cubicBezTo>
                      <a:pt x="130" y="8"/>
                      <a:pt x="112" y="0"/>
                      <a:pt x="94" y="0"/>
                    </a:cubicBezTo>
                    <a:cubicBezTo>
                      <a:pt x="75" y="0"/>
                      <a:pt x="57" y="7"/>
                      <a:pt x="43" y="22"/>
                    </a:cubicBezTo>
                    <a:cubicBezTo>
                      <a:pt x="42" y="23"/>
                      <a:pt x="42" y="23"/>
                      <a:pt x="42" y="23"/>
                    </a:cubicBezTo>
                    <a:cubicBezTo>
                      <a:pt x="41" y="24"/>
                      <a:pt x="41" y="24"/>
                      <a:pt x="41" y="24"/>
                    </a:cubicBezTo>
                    <a:cubicBezTo>
                      <a:pt x="37" y="28"/>
                      <a:pt x="32" y="31"/>
                      <a:pt x="25" y="31"/>
                    </a:cubicBezTo>
                    <a:cubicBezTo>
                      <a:pt x="19" y="31"/>
                      <a:pt x="14" y="28"/>
                      <a:pt x="9" y="23"/>
                    </a:cubicBezTo>
                    <a:cubicBezTo>
                      <a:pt x="6" y="20"/>
                      <a:pt x="3" y="20"/>
                      <a:pt x="2" y="23"/>
                    </a:cubicBezTo>
                    <a:cubicBezTo>
                      <a:pt x="1" y="24"/>
                      <a:pt x="0" y="25"/>
                      <a:pt x="0" y="27"/>
                    </a:cubicBezTo>
                    <a:cubicBezTo>
                      <a:pt x="0" y="28"/>
                      <a:pt x="1" y="30"/>
                      <a:pt x="2" y="31"/>
                    </a:cubicBezTo>
                    <a:cubicBezTo>
                      <a:pt x="8" y="38"/>
                      <a:pt x="17" y="41"/>
                      <a:pt x="25" y="41"/>
                    </a:cubicBezTo>
                    <a:cubicBezTo>
                      <a:pt x="35" y="41"/>
                      <a:pt x="42" y="39"/>
                      <a:pt x="49" y="32"/>
                    </a:cubicBezTo>
                    <a:cubicBezTo>
                      <a:pt x="50" y="31"/>
                      <a:pt x="50" y="31"/>
                      <a:pt x="50" y="31"/>
                    </a:cubicBezTo>
                    <a:lnTo>
                      <a:pt x="51" y="30"/>
                    </a:lnTo>
                    <a:close/>
                  </a:path>
                </a:pathLst>
              </a:custGeom>
              <a:solidFill>
                <a:srgbClr val="84D6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6" name="Freeform 94">
                <a:extLst>
                  <a:ext uri="{FF2B5EF4-FFF2-40B4-BE49-F238E27FC236}">
                    <a16:creationId xmlns:a16="http://schemas.microsoft.com/office/drawing/2014/main" id="{8EC885EF-05E7-4332-B885-907605E7BD53}"/>
                  </a:ext>
                </a:extLst>
              </p:cNvPr>
              <p:cNvSpPr>
                <a:spLocks/>
              </p:cNvSpPr>
              <p:nvPr/>
            </p:nvSpPr>
            <p:spPr bwMode="auto">
              <a:xfrm>
                <a:off x="3989388" y="3240088"/>
                <a:ext cx="184150" cy="131763"/>
              </a:xfrm>
              <a:custGeom>
                <a:avLst/>
                <a:gdLst>
                  <a:gd name="T0" fmla="*/ 46 w 49"/>
                  <a:gd name="T1" fmla="*/ 0 h 35"/>
                  <a:gd name="T2" fmla="*/ 37 w 49"/>
                  <a:gd name="T3" fmla="*/ 4 h 35"/>
                  <a:gd name="T4" fmla="*/ 36 w 49"/>
                  <a:gd name="T5" fmla="*/ 5 h 35"/>
                  <a:gd name="T6" fmla="*/ 4 w 49"/>
                  <a:gd name="T7" fmla="*/ 25 h 35"/>
                  <a:gd name="T8" fmla="*/ 0 w 49"/>
                  <a:gd name="T9" fmla="*/ 34 h 35"/>
                  <a:gd name="T10" fmla="*/ 0 w 49"/>
                  <a:gd name="T11" fmla="*/ 35 h 35"/>
                  <a:gd name="T12" fmla="*/ 5 w 49"/>
                  <a:gd name="T13" fmla="*/ 26 h 35"/>
                  <a:gd name="T14" fmla="*/ 37 w 49"/>
                  <a:gd name="T15" fmla="*/ 6 h 35"/>
                  <a:gd name="T16" fmla="*/ 38 w 49"/>
                  <a:gd name="T17" fmla="*/ 5 h 35"/>
                  <a:gd name="T18" fmla="*/ 46 w 49"/>
                  <a:gd name="T19" fmla="*/ 1 h 35"/>
                  <a:gd name="T20" fmla="*/ 48 w 49"/>
                  <a:gd name="T21" fmla="*/ 2 h 35"/>
                  <a:gd name="T22" fmla="*/ 49 w 49"/>
                  <a:gd name="T23" fmla="*/ 1 h 35"/>
                  <a:gd name="T24" fmla="*/ 46 w 49"/>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9" h="35">
                    <a:moveTo>
                      <a:pt x="46" y="0"/>
                    </a:moveTo>
                    <a:cubicBezTo>
                      <a:pt x="43" y="0"/>
                      <a:pt x="40" y="2"/>
                      <a:pt x="37" y="4"/>
                    </a:cubicBezTo>
                    <a:cubicBezTo>
                      <a:pt x="36" y="5"/>
                      <a:pt x="36" y="5"/>
                      <a:pt x="36" y="5"/>
                    </a:cubicBezTo>
                    <a:cubicBezTo>
                      <a:pt x="27" y="15"/>
                      <a:pt x="16" y="22"/>
                      <a:pt x="4" y="25"/>
                    </a:cubicBezTo>
                    <a:cubicBezTo>
                      <a:pt x="0" y="34"/>
                      <a:pt x="0" y="34"/>
                      <a:pt x="0" y="34"/>
                    </a:cubicBezTo>
                    <a:cubicBezTo>
                      <a:pt x="0" y="35"/>
                      <a:pt x="0" y="35"/>
                      <a:pt x="0" y="35"/>
                    </a:cubicBezTo>
                    <a:cubicBezTo>
                      <a:pt x="5" y="26"/>
                      <a:pt x="5" y="26"/>
                      <a:pt x="5" y="26"/>
                    </a:cubicBezTo>
                    <a:cubicBezTo>
                      <a:pt x="17" y="22"/>
                      <a:pt x="27" y="15"/>
                      <a:pt x="37" y="6"/>
                    </a:cubicBezTo>
                    <a:cubicBezTo>
                      <a:pt x="38" y="5"/>
                      <a:pt x="38" y="5"/>
                      <a:pt x="38" y="5"/>
                    </a:cubicBezTo>
                    <a:cubicBezTo>
                      <a:pt x="40" y="2"/>
                      <a:pt x="43" y="1"/>
                      <a:pt x="46" y="1"/>
                    </a:cubicBezTo>
                    <a:cubicBezTo>
                      <a:pt x="47" y="1"/>
                      <a:pt x="48" y="1"/>
                      <a:pt x="48" y="2"/>
                    </a:cubicBezTo>
                    <a:cubicBezTo>
                      <a:pt x="49" y="1"/>
                      <a:pt x="49" y="1"/>
                      <a:pt x="49" y="1"/>
                    </a:cubicBezTo>
                    <a:cubicBezTo>
                      <a:pt x="48" y="1"/>
                      <a:pt x="47" y="0"/>
                      <a:pt x="46"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7" name="Freeform 95">
                <a:extLst>
                  <a:ext uri="{FF2B5EF4-FFF2-40B4-BE49-F238E27FC236}">
                    <a16:creationId xmlns:a16="http://schemas.microsoft.com/office/drawing/2014/main" id="{972022C8-879A-4BC7-81AE-18F3CDD7814A}"/>
                  </a:ext>
                </a:extLst>
              </p:cNvPr>
              <p:cNvSpPr>
                <a:spLocks/>
              </p:cNvSpPr>
              <p:nvPr/>
            </p:nvSpPr>
            <p:spPr bwMode="auto">
              <a:xfrm>
                <a:off x="3989388" y="3244851"/>
                <a:ext cx="180975" cy="153988"/>
              </a:xfrm>
              <a:custGeom>
                <a:avLst/>
                <a:gdLst>
                  <a:gd name="T0" fmla="*/ 46 w 48"/>
                  <a:gd name="T1" fmla="*/ 0 h 41"/>
                  <a:gd name="T2" fmla="*/ 38 w 48"/>
                  <a:gd name="T3" fmla="*/ 4 h 41"/>
                  <a:gd name="T4" fmla="*/ 37 w 48"/>
                  <a:gd name="T5" fmla="*/ 5 h 41"/>
                  <a:gd name="T6" fmla="*/ 5 w 48"/>
                  <a:gd name="T7" fmla="*/ 25 h 41"/>
                  <a:gd name="T8" fmla="*/ 0 w 48"/>
                  <a:gd name="T9" fmla="*/ 34 h 41"/>
                  <a:gd name="T10" fmla="*/ 8 w 48"/>
                  <a:gd name="T11" fmla="*/ 41 h 41"/>
                  <a:gd name="T12" fmla="*/ 48 w 48"/>
                  <a:gd name="T13" fmla="*/ 1 h 41"/>
                  <a:gd name="T14" fmla="*/ 46 w 48"/>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41">
                    <a:moveTo>
                      <a:pt x="46" y="0"/>
                    </a:moveTo>
                    <a:cubicBezTo>
                      <a:pt x="43" y="0"/>
                      <a:pt x="40" y="1"/>
                      <a:pt x="38" y="4"/>
                    </a:cubicBezTo>
                    <a:cubicBezTo>
                      <a:pt x="37" y="5"/>
                      <a:pt x="37" y="5"/>
                      <a:pt x="37" y="5"/>
                    </a:cubicBezTo>
                    <a:cubicBezTo>
                      <a:pt x="27" y="14"/>
                      <a:pt x="17" y="21"/>
                      <a:pt x="5" y="25"/>
                    </a:cubicBezTo>
                    <a:cubicBezTo>
                      <a:pt x="0" y="34"/>
                      <a:pt x="0" y="34"/>
                      <a:pt x="0" y="34"/>
                    </a:cubicBezTo>
                    <a:cubicBezTo>
                      <a:pt x="8" y="41"/>
                      <a:pt x="8" y="41"/>
                      <a:pt x="8" y="41"/>
                    </a:cubicBezTo>
                    <a:cubicBezTo>
                      <a:pt x="48" y="1"/>
                      <a:pt x="48" y="1"/>
                      <a:pt x="48" y="1"/>
                    </a:cubicBezTo>
                    <a:cubicBezTo>
                      <a:pt x="48" y="0"/>
                      <a:pt x="47" y="0"/>
                      <a:pt x="46"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8" name="Freeform 96">
                <a:extLst>
                  <a:ext uri="{FF2B5EF4-FFF2-40B4-BE49-F238E27FC236}">
                    <a16:creationId xmlns:a16="http://schemas.microsoft.com/office/drawing/2014/main" id="{211F96D6-71F1-4599-8E2E-FD5926B78A06}"/>
                  </a:ext>
                </a:extLst>
              </p:cNvPr>
              <p:cNvSpPr>
                <a:spLocks noEditPoints="1"/>
              </p:cNvSpPr>
              <p:nvPr/>
            </p:nvSpPr>
            <p:spPr bwMode="auto">
              <a:xfrm>
                <a:off x="3978275" y="2781301"/>
                <a:ext cx="555625" cy="255588"/>
              </a:xfrm>
              <a:custGeom>
                <a:avLst/>
                <a:gdLst>
                  <a:gd name="T0" fmla="*/ 48 w 148"/>
                  <a:gd name="T1" fmla="*/ 42 h 68"/>
                  <a:gd name="T2" fmla="*/ 9 w 148"/>
                  <a:gd name="T3" fmla="*/ 52 h 68"/>
                  <a:gd name="T4" fmla="*/ 9 w 148"/>
                  <a:gd name="T5" fmla="*/ 52 h 68"/>
                  <a:gd name="T6" fmla="*/ 49 w 148"/>
                  <a:gd name="T7" fmla="*/ 42 h 68"/>
                  <a:gd name="T8" fmla="*/ 100 w 148"/>
                  <a:gd name="T9" fmla="*/ 63 h 68"/>
                  <a:gd name="T10" fmla="*/ 105 w 148"/>
                  <a:gd name="T11" fmla="*/ 68 h 68"/>
                  <a:gd name="T12" fmla="*/ 99 w 148"/>
                  <a:gd name="T13" fmla="*/ 63 h 68"/>
                  <a:gd name="T14" fmla="*/ 48 w 148"/>
                  <a:gd name="T15" fmla="*/ 42 h 68"/>
                  <a:gd name="T16" fmla="*/ 89 w 148"/>
                  <a:gd name="T17" fmla="*/ 0 h 68"/>
                  <a:gd name="T18" fmla="*/ 66 w 148"/>
                  <a:gd name="T19" fmla="*/ 0 h 68"/>
                  <a:gd name="T20" fmla="*/ 65 w 148"/>
                  <a:gd name="T21" fmla="*/ 3 h 68"/>
                  <a:gd name="T22" fmla="*/ 58 w 148"/>
                  <a:gd name="T23" fmla="*/ 26 h 68"/>
                  <a:gd name="T24" fmla="*/ 43 w 148"/>
                  <a:gd name="T25" fmla="*/ 32 h 68"/>
                  <a:gd name="T26" fmla="*/ 16 w 148"/>
                  <a:gd name="T27" fmla="*/ 21 h 68"/>
                  <a:gd name="T28" fmla="*/ 0 w 148"/>
                  <a:gd name="T29" fmla="*/ 36 h 68"/>
                  <a:gd name="T30" fmla="*/ 16 w 148"/>
                  <a:gd name="T31" fmla="*/ 21 h 68"/>
                  <a:gd name="T32" fmla="*/ 43 w 148"/>
                  <a:gd name="T33" fmla="*/ 32 h 68"/>
                  <a:gd name="T34" fmla="*/ 58 w 148"/>
                  <a:gd name="T35" fmla="*/ 26 h 68"/>
                  <a:gd name="T36" fmla="*/ 65 w 148"/>
                  <a:gd name="T37" fmla="*/ 3 h 68"/>
                  <a:gd name="T38" fmla="*/ 66 w 148"/>
                  <a:gd name="T39" fmla="*/ 0 h 68"/>
                  <a:gd name="T40" fmla="*/ 89 w 148"/>
                  <a:gd name="T41" fmla="*/ 0 h 68"/>
                  <a:gd name="T42" fmla="*/ 99 w 148"/>
                  <a:gd name="T43" fmla="*/ 26 h 68"/>
                  <a:gd name="T44" fmla="*/ 114 w 148"/>
                  <a:gd name="T45" fmla="*/ 32 h 68"/>
                  <a:gd name="T46" fmla="*/ 137 w 148"/>
                  <a:gd name="T47" fmla="*/ 21 h 68"/>
                  <a:gd name="T48" fmla="*/ 140 w 148"/>
                  <a:gd name="T49" fmla="*/ 20 h 68"/>
                  <a:gd name="T50" fmla="*/ 148 w 148"/>
                  <a:gd name="T51" fmla="*/ 28 h 68"/>
                  <a:gd name="T52" fmla="*/ 139 w 148"/>
                  <a:gd name="T53" fmla="*/ 19 h 68"/>
                  <a:gd name="T54" fmla="*/ 136 w 148"/>
                  <a:gd name="T55" fmla="*/ 21 h 68"/>
                  <a:gd name="T56" fmla="*/ 114 w 148"/>
                  <a:gd name="T57" fmla="*/ 32 h 68"/>
                  <a:gd name="T58" fmla="*/ 99 w 148"/>
                  <a:gd name="T59" fmla="*/ 26 h 68"/>
                  <a:gd name="T60" fmla="*/ 89 w 148"/>
                  <a:gd name="T6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8" h="68">
                    <a:moveTo>
                      <a:pt x="48" y="42"/>
                    </a:moveTo>
                    <a:cubicBezTo>
                      <a:pt x="34" y="42"/>
                      <a:pt x="21" y="45"/>
                      <a:pt x="9" y="52"/>
                    </a:cubicBezTo>
                    <a:cubicBezTo>
                      <a:pt x="9" y="52"/>
                      <a:pt x="9" y="52"/>
                      <a:pt x="9" y="52"/>
                    </a:cubicBezTo>
                    <a:cubicBezTo>
                      <a:pt x="22" y="45"/>
                      <a:pt x="35" y="42"/>
                      <a:pt x="49" y="42"/>
                    </a:cubicBezTo>
                    <a:cubicBezTo>
                      <a:pt x="68" y="43"/>
                      <a:pt x="86" y="50"/>
                      <a:pt x="100" y="63"/>
                    </a:cubicBezTo>
                    <a:cubicBezTo>
                      <a:pt x="102" y="65"/>
                      <a:pt x="103" y="66"/>
                      <a:pt x="105" y="68"/>
                    </a:cubicBezTo>
                    <a:cubicBezTo>
                      <a:pt x="103" y="66"/>
                      <a:pt x="101" y="64"/>
                      <a:pt x="99" y="63"/>
                    </a:cubicBezTo>
                    <a:cubicBezTo>
                      <a:pt x="85" y="50"/>
                      <a:pt x="67" y="43"/>
                      <a:pt x="48" y="42"/>
                    </a:cubicBezTo>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16" y="21"/>
                      <a:pt x="16" y="21"/>
                      <a:pt x="16" y="21"/>
                    </a:cubicBezTo>
                    <a:cubicBezTo>
                      <a:pt x="43" y="32"/>
                      <a:pt x="43" y="32"/>
                      <a:pt x="43" y="32"/>
                    </a:cubicBezTo>
                    <a:cubicBezTo>
                      <a:pt x="58" y="26"/>
                      <a:pt x="58" y="26"/>
                      <a:pt x="58" y="26"/>
                    </a:cubicBezTo>
                    <a:cubicBezTo>
                      <a:pt x="65" y="3"/>
                      <a:pt x="65" y="3"/>
                      <a:pt x="65" y="3"/>
                    </a:cubicBezTo>
                    <a:cubicBezTo>
                      <a:pt x="66" y="0"/>
                      <a:pt x="66" y="0"/>
                      <a:pt x="66" y="0"/>
                    </a:cubicBezTo>
                    <a:cubicBezTo>
                      <a:pt x="89" y="0"/>
                      <a:pt x="89" y="0"/>
                      <a:pt x="89" y="0"/>
                    </a:cubicBezTo>
                    <a:cubicBezTo>
                      <a:pt x="99" y="26"/>
                      <a:pt x="99" y="26"/>
                      <a:pt x="99" y="26"/>
                    </a:cubicBezTo>
                    <a:cubicBezTo>
                      <a:pt x="114" y="32"/>
                      <a:pt x="114" y="32"/>
                      <a:pt x="114" y="32"/>
                    </a:cubicBezTo>
                    <a:cubicBezTo>
                      <a:pt x="137" y="21"/>
                      <a:pt x="137" y="21"/>
                      <a:pt x="137" y="21"/>
                    </a:cubicBezTo>
                    <a:cubicBezTo>
                      <a:pt x="140" y="20"/>
                      <a:pt x="140" y="20"/>
                      <a:pt x="140" y="20"/>
                    </a:cubicBezTo>
                    <a:cubicBezTo>
                      <a:pt x="148" y="28"/>
                      <a:pt x="148" y="28"/>
                      <a:pt x="148" y="28"/>
                    </a:cubicBezTo>
                    <a:cubicBezTo>
                      <a:pt x="139" y="19"/>
                      <a:pt x="139" y="19"/>
                      <a:pt x="139" y="19"/>
                    </a:cubicBezTo>
                    <a:cubicBezTo>
                      <a:pt x="136" y="21"/>
                      <a:pt x="136" y="21"/>
                      <a:pt x="136" y="21"/>
                    </a:cubicBezTo>
                    <a:cubicBezTo>
                      <a:pt x="114" y="32"/>
                      <a:pt x="114" y="32"/>
                      <a:pt x="114" y="32"/>
                    </a:cubicBezTo>
                    <a:cubicBezTo>
                      <a:pt x="99" y="26"/>
                      <a:pt x="99" y="26"/>
                      <a:pt x="99" y="26"/>
                    </a:cubicBezTo>
                    <a:cubicBezTo>
                      <a:pt x="89" y="0"/>
                      <a:pt x="89" y="0"/>
                      <a:pt x="89" y="0"/>
                    </a:cubicBezTo>
                  </a:path>
                </a:pathLst>
              </a:custGeom>
              <a:solidFill>
                <a:srgbClr val="FC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189" name="Freeform 97">
                <a:extLst>
                  <a:ext uri="{FF2B5EF4-FFF2-40B4-BE49-F238E27FC236}">
                    <a16:creationId xmlns:a16="http://schemas.microsoft.com/office/drawing/2014/main" id="{A90F311A-B72A-44FB-AC96-27EB7E603D1A}"/>
                  </a:ext>
                </a:extLst>
              </p:cNvPr>
              <p:cNvSpPr>
                <a:spLocks/>
              </p:cNvSpPr>
              <p:nvPr/>
            </p:nvSpPr>
            <p:spPr bwMode="auto">
              <a:xfrm>
                <a:off x="3978275" y="2781301"/>
                <a:ext cx="555625" cy="258763"/>
              </a:xfrm>
              <a:custGeom>
                <a:avLst/>
                <a:gdLst>
                  <a:gd name="T0" fmla="*/ 89 w 148"/>
                  <a:gd name="T1" fmla="*/ 0 h 69"/>
                  <a:gd name="T2" fmla="*/ 66 w 148"/>
                  <a:gd name="T3" fmla="*/ 0 h 69"/>
                  <a:gd name="T4" fmla="*/ 65 w 148"/>
                  <a:gd name="T5" fmla="*/ 3 h 69"/>
                  <a:gd name="T6" fmla="*/ 58 w 148"/>
                  <a:gd name="T7" fmla="*/ 26 h 69"/>
                  <a:gd name="T8" fmla="*/ 43 w 148"/>
                  <a:gd name="T9" fmla="*/ 32 h 69"/>
                  <a:gd name="T10" fmla="*/ 16 w 148"/>
                  <a:gd name="T11" fmla="*/ 21 h 69"/>
                  <a:gd name="T12" fmla="*/ 0 w 148"/>
                  <a:gd name="T13" fmla="*/ 36 h 69"/>
                  <a:gd name="T14" fmla="*/ 2 w 148"/>
                  <a:gd name="T15" fmla="*/ 39 h 69"/>
                  <a:gd name="T16" fmla="*/ 9 w 148"/>
                  <a:gd name="T17" fmla="*/ 52 h 69"/>
                  <a:gd name="T18" fmla="*/ 48 w 148"/>
                  <a:gd name="T19" fmla="*/ 42 h 69"/>
                  <a:gd name="T20" fmla="*/ 99 w 148"/>
                  <a:gd name="T21" fmla="*/ 63 h 69"/>
                  <a:gd name="T22" fmla="*/ 105 w 148"/>
                  <a:gd name="T23" fmla="*/ 68 h 69"/>
                  <a:gd name="T24" fmla="*/ 107 w 148"/>
                  <a:gd name="T25" fmla="*/ 69 h 69"/>
                  <a:gd name="T26" fmla="*/ 148 w 148"/>
                  <a:gd name="T27" fmla="*/ 28 h 69"/>
                  <a:gd name="T28" fmla="*/ 140 w 148"/>
                  <a:gd name="T29" fmla="*/ 20 h 69"/>
                  <a:gd name="T30" fmla="*/ 137 w 148"/>
                  <a:gd name="T31" fmla="*/ 21 h 69"/>
                  <a:gd name="T32" fmla="*/ 114 w 148"/>
                  <a:gd name="T33" fmla="*/ 32 h 69"/>
                  <a:gd name="T34" fmla="*/ 99 w 148"/>
                  <a:gd name="T35" fmla="*/ 26 h 69"/>
                  <a:gd name="T36" fmla="*/ 89 w 148"/>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8" h="69">
                    <a:moveTo>
                      <a:pt x="89" y="0"/>
                    </a:moveTo>
                    <a:cubicBezTo>
                      <a:pt x="66" y="0"/>
                      <a:pt x="66" y="0"/>
                      <a:pt x="66" y="0"/>
                    </a:cubicBezTo>
                    <a:cubicBezTo>
                      <a:pt x="65" y="3"/>
                      <a:pt x="65" y="3"/>
                      <a:pt x="65" y="3"/>
                    </a:cubicBezTo>
                    <a:cubicBezTo>
                      <a:pt x="58" y="26"/>
                      <a:pt x="58" y="26"/>
                      <a:pt x="58" y="26"/>
                    </a:cubicBezTo>
                    <a:cubicBezTo>
                      <a:pt x="43" y="32"/>
                      <a:pt x="43" y="32"/>
                      <a:pt x="43" y="32"/>
                    </a:cubicBezTo>
                    <a:cubicBezTo>
                      <a:pt x="16" y="21"/>
                      <a:pt x="16" y="21"/>
                      <a:pt x="16" y="21"/>
                    </a:cubicBezTo>
                    <a:cubicBezTo>
                      <a:pt x="0" y="36"/>
                      <a:pt x="0" y="36"/>
                      <a:pt x="0" y="36"/>
                    </a:cubicBezTo>
                    <a:cubicBezTo>
                      <a:pt x="2" y="39"/>
                      <a:pt x="2" y="39"/>
                      <a:pt x="2" y="39"/>
                    </a:cubicBezTo>
                    <a:cubicBezTo>
                      <a:pt x="9" y="52"/>
                      <a:pt x="9" y="52"/>
                      <a:pt x="9" y="52"/>
                    </a:cubicBezTo>
                    <a:cubicBezTo>
                      <a:pt x="21" y="45"/>
                      <a:pt x="34" y="42"/>
                      <a:pt x="48" y="42"/>
                    </a:cubicBezTo>
                    <a:cubicBezTo>
                      <a:pt x="67" y="43"/>
                      <a:pt x="85" y="50"/>
                      <a:pt x="99" y="63"/>
                    </a:cubicBezTo>
                    <a:cubicBezTo>
                      <a:pt x="101" y="64"/>
                      <a:pt x="103" y="66"/>
                      <a:pt x="105" y="68"/>
                    </a:cubicBezTo>
                    <a:cubicBezTo>
                      <a:pt x="106" y="68"/>
                      <a:pt x="106" y="68"/>
                      <a:pt x="107" y="69"/>
                    </a:cubicBezTo>
                    <a:cubicBezTo>
                      <a:pt x="148" y="28"/>
                      <a:pt x="148" y="28"/>
                      <a:pt x="148" y="28"/>
                    </a:cubicBezTo>
                    <a:cubicBezTo>
                      <a:pt x="140" y="20"/>
                      <a:pt x="140" y="20"/>
                      <a:pt x="140" y="20"/>
                    </a:cubicBezTo>
                    <a:cubicBezTo>
                      <a:pt x="137" y="21"/>
                      <a:pt x="137" y="21"/>
                      <a:pt x="137" y="21"/>
                    </a:cubicBezTo>
                    <a:cubicBezTo>
                      <a:pt x="114" y="32"/>
                      <a:pt x="114" y="32"/>
                      <a:pt x="114" y="32"/>
                    </a:cubicBezTo>
                    <a:cubicBezTo>
                      <a:pt x="99" y="26"/>
                      <a:pt x="99" y="26"/>
                      <a:pt x="99" y="26"/>
                    </a:cubicBezTo>
                    <a:cubicBezTo>
                      <a:pt x="89" y="0"/>
                      <a:pt x="89" y="0"/>
                      <a:pt x="89" y="0"/>
                    </a:cubicBezTo>
                  </a:path>
                </a:pathLst>
              </a:custGeom>
              <a:solidFill>
                <a:srgbClr val="9292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192" name="Rectangle: Rounded Corners 191">
              <a:extLst>
                <a:ext uri="{FF2B5EF4-FFF2-40B4-BE49-F238E27FC236}">
                  <a16:creationId xmlns:a16="http://schemas.microsoft.com/office/drawing/2014/main" id="{D1F910DE-0E56-4F8B-A8FD-650CE365FD2A}"/>
                </a:ext>
              </a:extLst>
            </p:cNvPr>
            <p:cNvSpPr/>
            <p:nvPr/>
          </p:nvSpPr>
          <p:spPr bwMode="auto">
            <a:xfrm>
              <a:off x="2911880" y="2622692"/>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3" name="Group 192">
              <a:extLst>
                <a:ext uri="{FF2B5EF4-FFF2-40B4-BE49-F238E27FC236}">
                  <a16:creationId xmlns:a16="http://schemas.microsoft.com/office/drawing/2014/main" id="{718CC4CF-2525-4815-8852-62CD5C82882B}"/>
                </a:ext>
              </a:extLst>
            </p:cNvPr>
            <p:cNvGrpSpPr/>
            <p:nvPr/>
          </p:nvGrpSpPr>
          <p:grpSpPr>
            <a:xfrm>
              <a:off x="2915340" y="2507238"/>
              <a:ext cx="452260" cy="417074"/>
              <a:chOff x="7989965" y="5173839"/>
              <a:chExt cx="308230" cy="284249"/>
            </a:xfrm>
          </p:grpSpPr>
          <p:sp>
            <p:nvSpPr>
              <p:cNvPr id="194" name="Rectangle 193">
                <a:extLst>
                  <a:ext uri="{FF2B5EF4-FFF2-40B4-BE49-F238E27FC236}">
                    <a16:creationId xmlns:a16="http://schemas.microsoft.com/office/drawing/2014/main" id="{16AA8108-641E-4100-89C2-C7874EBADD32}"/>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5" name="Group 194">
                <a:extLst>
                  <a:ext uri="{FF2B5EF4-FFF2-40B4-BE49-F238E27FC236}">
                    <a16:creationId xmlns:a16="http://schemas.microsoft.com/office/drawing/2014/main" id="{9AD58A32-5978-4F75-97F7-B9583BC7C5A5}"/>
                  </a:ext>
                </a:extLst>
              </p:cNvPr>
              <p:cNvGrpSpPr/>
              <p:nvPr/>
            </p:nvGrpSpPr>
            <p:grpSpPr>
              <a:xfrm>
                <a:off x="7989965" y="5173839"/>
                <a:ext cx="308230" cy="284249"/>
                <a:chOff x="7875624" y="5410159"/>
                <a:chExt cx="308230" cy="284249"/>
              </a:xfrm>
            </p:grpSpPr>
            <p:sp>
              <p:nvSpPr>
                <p:cNvPr id="196" name="Freeform 17">
                  <a:extLst>
                    <a:ext uri="{FF2B5EF4-FFF2-40B4-BE49-F238E27FC236}">
                      <a16:creationId xmlns:a16="http://schemas.microsoft.com/office/drawing/2014/main" id="{FCAAE2C8-DD0E-4706-8AE0-3848ADB4446D}"/>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nvGrpSpPr>
                <p:cNvPr id="197" name="Group 196">
                  <a:extLst>
                    <a:ext uri="{FF2B5EF4-FFF2-40B4-BE49-F238E27FC236}">
                      <a16:creationId xmlns:a16="http://schemas.microsoft.com/office/drawing/2014/main" id="{19336598-DF6A-486B-B0B8-5E6481B30847}"/>
                    </a:ext>
                  </a:extLst>
                </p:cNvPr>
                <p:cNvGrpSpPr/>
                <p:nvPr/>
              </p:nvGrpSpPr>
              <p:grpSpPr>
                <a:xfrm>
                  <a:off x="7875624" y="5410159"/>
                  <a:ext cx="308230" cy="284249"/>
                  <a:chOff x="7875624" y="5410159"/>
                  <a:chExt cx="308230" cy="284249"/>
                </a:xfrm>
              </p:grpSpPr>
              <p:sp>
                <p:nvSpPr>
                  <p:cNvPr id="198" name="Freeform 15">
                    <a:extLst>
                      <a:ext uri="{FF2B5EF4-FFF2-40B4-BE49-F238E27FC236}">
                        <a16:creationId xmlns:a16="http://schemas.microsoft.com/office/drawing/2014/main" id="{4014F543-DBB8-4E46-84D4-D727ABF59914}"/>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199" name="Freeform 16">
                    <a:extLst>
                      <a:ext uri="{FF2B5EF4-FFF2-40B4-BE49-F238E27FC236}">
                        <a16:creationId xmlns:a16="http://schemas.microsoft.com/office/drawing/2014/main" id="{E69CF32C-7820-4B89-ABA8-0880A8C4DE82}"/>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00" name="Freeform 19">
                    <a:extLst>
                      <a:ext uri="{FF2B5EF4-FFF2-40B4-BE49-F238E27FC236}">
                        <a16:creationId xmlns:a16="http://schemas.microsoft.com/office/drawing/2014/main" id="{9327995E-262B-457B-8243-3B520AF1B38B}"/>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grpSp>
        </p:grpSp>
        <p:cxnSp>
          <p:nvCxnSpPr>
            <p:cNvPr id="201" name="Straight Arrow Connector 200">
              <a:extLst>
                <a:ext uri="{FF2B5EF4-FFF2-40B4-BE49-F238E27FC236}">
                  <a16:creationId xmlns:a16="http://schemas.microsoft.com/office/drawing/2014/main" id="{DECBC327-4E99-4E9F-A964-2F30BF1B13BA}"/>
                </a:ext>
              </a:extLst>
            </p:cNvPr>
            <p:cNvCxnSpPr>
              <a:cxnSpLocks/>
            </p:cNvCxnSpPr>
            <p:nvPr/>
          </p:nvCxnSpPr>
          <p:spPr>
            <a:xfrm>
              <a:off x="248460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04" name="Rectangle 107">
              <a:extLst>
                <a:ext uri="{FF2B5EF4-FFF2-40B4-BE49-F238E27FC236}">
                  <a16:creationId xmlns:a16="http://schemas.microsoft.com/office/drawing/2014/main" id="{932F0973-37E5-4252-86FD-8306520777FF}"/>
                </a:ext>
              </a:extLst>
            </p:cNvPr>
            <p:cNvSpPr>
              <a:spLocks noChangeArrowheads="1"/>
            </p:cNvSpPr>
            <p:nvPr/>
          </p:nvSpPr>
          <p:spPr bwMode="auto">
            <a:xfrm>
              <a:off x="3932710" y="3032363"/>
              <a:ext cx="5961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05" name="Rectangle 108">
              <a:extLst>
                <a:ext uri="{FF2B5EF4-FFF2-40B4-BE49-F238E27FC236}">
                  <a16:creationId xmlns:a16="http://schemas.microsoft.com/office/drawing/2014/main" id="{E0FE5DE9-AC51-4202-991F-94E698D52DF1}"/>
                </a:ext>
              </a:extLst>
            </p:cNvPr>
            <p:cNvSpPr>
              <a:spLocks noChangeArrowheads="1"/>
            </p:cNvSpPr>
            <p:nvPr/>
          </p:nvSpPr>
          <p:spPr bwMode="auto">
            <a:xfrm>
              <a:off x="4021684"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0" name="Rectangle 109">
              <a:extLst>
                <a:ext uri="{FF2B5EF4-FFF2-40B4-BE49-F238E27FC236}">
                  <a16:creationId xmlns:a16="http://schemas.microsoft.com/office/drawing/2014/main" id="{69CBB896-02A1-43F6-849C-FAFF9E2BB3F8}"/>
                </a:ext>
              </a:extLst>
            </p:cNvPr>
            <p:cNvSpPr>
              <a:spLocks noChangeArrowheads="1"/>
            </p:cNvSpPr>
            <p:nvPr/>
          </p:nvSpPr>
          <p:spPr bwMode="auto">
            <a:xfrm>
              <a:off x="4112438" y="3032363"/>
              <a:ext cx="6050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1" name="Rectangle 110">
              <a:extLst>
                <a:ext uri="{FF2B5EF4-FFF2-40B4-BE49-F238E27FC236}">
                  <a16:creationId xmlns:a16="http://schemas.microsoft.com/office/drawing/2014/main" id="{91A996D6-8662-4263-811D-44B852F9A863}"/>
                </a:ext>
              </a:extLst>
            </p:cNvPr>
            <p:cNvSpPr>
              <a:spLocks noChangeArrowheads="1"/>
            </p:cNvSpPr>
            <p:nvPr/>
          </p:nvSpPr>
          <p:spPr bwMode="auto">
            <a:xfrm>
              <a:off x="4202301" y="3032363"/>
              <a:ext cx="61393" cy="6050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2" name="Rectangle 111">
              <a:extLst>
                <a:ext uri="{FF2B5EF4-FFF2-40B4-BE49-F238E27FC236}">
                  <a16:creationId xmlns:a16="http://schemas.microsoft.com/office/drawing/2014/main" id="{07E0BCE7-6530-47EA-90F7-63F73593E23F}"/>
                </a:ext>
              </a:extLst>
            </p:cNvPr>
            <p:cNvSpPr>
              <a:spLocks noChangeArrowheads="1"/>
            </p:cNvSpPr>
            <p:nvPr/>
          </p:nvSpPr>
          <p:spPr bwMode="auto">
            <a:xfrm>
              <a:off x="3932710" y="3123117"/>
              <a:ext cx="5961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3" name="Rectangle 112">
              <a:extLst>
                <a:ext uri="{FF2B5EF4-FFF2-40B4-BE49-F238E27FC236}">
                  <a16:creationId xmlns:a16="http://schemas.microsoft.com/office/drawing/2014/main" id="{A080D741-8305-4D16-B342-91A19CAE4244}"/>
                </a:ext>
              </a:extLst>
            </p:cNvPr>
            <p:cNvSpPr>
              <a:spLocks noChangeArrowheads="1"/>
            </p:cNvSpPr>
            <p:nvPr/>
          </p:nvSpPr>
          <p:spPr bwMode="auto">
            <a:xfrm>
              <a:off x="4021684"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4" name="Rectangle 113">
              <a:extLst>
                <a:ext uri="{FF2B5EF4-FFF2-40B4-BE49-F238E27FC236}">
                  <a16:creationId xmlns:a16="http://schemas.microsoft.com/office/drawing/2014/main" id="{9BC15BDF-88DF-4EF9-BA7A-D8FB5237E657}"/>
                </a:ext>
              </a:extLst>
            </p:cNvPr>
            <p:cNvSpPr>
              <a:spLocks noChangeArrowheads="1"/>
            </p:cNvSpPr>
            <p:nvPr/>
          </p:nvSpPr>
          <p:spPr bwMode="auto">
            <a:xfrm>
              <a:off x="4112438" y="312311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5" name="Rectangle 114">
              <a:extLst>
                <a:ext uri="{FF2B5EF4-FFF2-40B4-BE49-F238E27FC236}">
                  <a16:creationId xmlns:a16="http://schemas.microsoft.com/office/drawing/2014/main" id="{3A98EE09-B521-4423-BE9D-711B7B33966C}"/>
                </a:ext>
              </a:extLst>
            </p:cNvPr>
            <p:cNvSpPr>
              <a:spLocks noChangeArrowheads="1"/>
            </p:cNvSpPr>
            <p:nvPr/>
          </p:nvSpPr>
          <p:spPr bwMode="auto">
            <a:xfrm>
              <a:off x="4202301" y="312311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6" name="Rectangle 115">
              <a:extLst>
                <a:ext uri="{FF2B5EF4-FFF2-40B4-BE49-F238E27FC236}">
                  <a16:creationId xmlns:a16="http://schemas.microsoft.com/office/drawing/2014/main" id="{DB49DE42-AB89-4185-AC7D-51142BFAFBE0}"/>
                </a:ext>
              </a:extLst>
            </p:cNvPr>
            <p:cNvSpPr>
              <a:spLocks noChangeArrowheads="1"/>
            </p:cNvSpPr>
            <p:nvPr/>
          </p:nvSpPr>
          <p:spPr bwMode="auto">
            <a:xfrm>
              <a:off x="3152342" y="3024344"/>
              <a:ext cx="5872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7" name="Rectangle 116">
              <a:extLst>
                <a:ext uri="{FF2B5EF4-FFF2-40B4-BE49-F238E27FC236}">
                  <a16:creationId xmlns:a16="http://schemas.microsoft.com/office/drawing/2014/main" id="{17ED48C0-A64A-4CBD-AE53-425B886C3129}"/>
                </a:ext>
              </a:extLst>
            </p:cNvPr>
            <p:cNvSpPr>
              <a:spLocks noChangeArrowheads="1"/>
            </p:cNvSpPr>
            <p:nvPr/>
          </p:nvSpPr>
          <p:spPr bwMode="auto">
            <a:xfrm>
              <a:off x="3286692" y="2938039"/>
              <a:ext cx="5961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8" name="Rectangle 117">
              <a:extLst>
                <a:ext uri="{FF2B5EF4-FFF2-40B4-BE49-F238E27FC236}">
                  <a16:creationId xmlns:a16="http://schemas.microsoft.com/office/drawing/2014/main" id="{82DE44C1-4067-4FE2-A5FF-0EABC4EBF65A}"/>
                </a:ext>
              </a:extLst>
            </p:cNvPr>
            <p:cNvSpPr>
              <a:spLocks noChangeArrowheads="1"/>
            </p:cNvSpPr>
            <p:nvPr/>
          </p:nvSpPr>
          <p:spPr bwMode="auto">
            <a:xfrm>
              <a:off x="3346306" y="3050147"/>
              <a:ext cx="5872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19" name="Rectangle 118">
              <a:extLst>
                <a:ext uri="{FF2B5EF4-FFF2-40B4-BE49-F238E27FC236}">
                  <a16:creationId xmlns:a16="http://schemas.microsoft.com/office/drawing/2014/main" id="{5E03DAF5-5466-42B8-B2EA-97A22C9B72F3}"/>
                </a:ext>
              </a:extLst>
            </p:cNvPr>
            <p:cNvSpPr>
              <a:spLocks noChangeArrowheads="1"/>
            </p:cNvSpPr>
            <p:nvPr/>
          </p:nvSpPr>
          <p:spPr bwMode="auto">
            <a:xfrm>
              <a:off x="3421933" y="2965621"/>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0" name="Rectangle 119">
              <a:extLst>
                <a:ext uri="{FF2B5EF4-FFF2-40B4-BE49-F238E27FC236}">
                  <a16:creationId xmlns:a16="http://schemas.microsoft.com/office/drawing/2014/main" id="{D94E495B-BDA7-4893-B66C-F91633AD70B6}"/>
                </a:ext>
              </a:extLst>
            </p:cNvPr>
            <p:cNvSpPr>
              <a:spLocks noChangeArrowheads="1"/>
            </p:cNvSpPr>
            <p:nvPr/>
          </p:nvSpPr>
          <p:spPr bwMode="auto">
            <a:xfrm>
              <a:off x="3090949" y="3151577"/>
              <a:ext cx="6139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1" name="Rectangle 120">
              <a:extLst>
                <a:ext uri="{FF2B5EF4-FFF2-40B4-BE49-F238E27FC236}">
                  <a16:creationId xmlns:a16="http://schemas.microsoft.com/office/drawing/2014/main" id="{FAE5DF99-D449-451A-93A7-3183B5E30C0E}"/>
                </a:ext>
              </a:extLst>
            </p:cNvPr>
            <p:cNvSpPr>
              <a:spLocks noChangeArrowheads="1"/>
            </p:cNvSpPr>
            <p:nvPr/>
          </p:nvSpPr>
          <p:spPr bwMode="auto">
            <a:xfrm>
              <a:off x="3240426" y="3113319"/>
              <a:ext cx="61393" cy="6139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2" name="Rectangle 121">
              <a:extLst>
                <a:ext uri="{FF2B5EF4-FFF2-40B4-BE49-F238E27FC236}">
                  <a16:creationId xmlns:a16="http://schemas.microsoft.com/office/drawing/2014/main" id="{8F5836EA-2B6D-47DF-95C9-214BE730C7B7}"/>
                </a:ext>
              </a:extLst>
            </p:cNvPr>
            <p:cNvSpPr>
              <a:spLocks noChangeArrowheads="1"/>
            </p:cNvSpPr>
            <p:nvPr/>
          </p:nvSpPr>
          <p:spPr bwMode="auto">
            <a:xfrm>
              <a:off x="3331180" y="3227206"/>
              <a:ext cx="61393" cy="5961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3" name="Rectangle 122">
              <a:extLst>
                <a:ext uri="{FF2B5EF4-FFF2-40B4-BE49-F238E27FC236}">
                  <a16:creationId xmlns:a16="http://schemas.microsoft.com/office/drawing/2014/main" id="{677DE44B-8C59-4B16-95D5-D133123F1221}"/>
                </a:ext>
              </a:extLst>
            </p:cNvPr>
            <p:cNvSpPr>
              <a:spLocks noChangeArrowheads="1"/>
            </p:cNvSpPr>
            <p:nvPr/>
          </p:nvSpPr>
          <p:spPr bwMode="auto">
            <a:xfrm>
              <a:off x="3421933" y="3151577"/>
              <a:ext cx="60503" cy="58723"/>
            </a:xfrm>
            <a:prstGeom prst="rect">
              <a:avLst/>
            </a:prstGeom>
            <a:solidFill>
              <a:schemeClr val="accent1"/>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4" name="Rectangle: Rounded Corners 223">
              <a:extLst>
                <a:ext uri="{FF2B5EF4-FFF2-40B4-BE49-F238E27FC236}">
                  <a16:creationId xmlns:a16="http://schemas.microsoft.com/office/drawing/2014/main" id="{212D50DD-B35A-4071-88C7-655889ED20DA}"/>
                </a:ext>
              </a:extLst>
            </p:cNvPr>
            <p:cNvSpPr/>
            <p:nvPr/>
          </p:nvSpPr>
          <p:spPr bwMode="auto">
            <a:xfrm>
              <a:off x="490479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25" name="Straight Arrow Connector 224">
              <a:extLst>
                <a:ext uri="{FF2B5EF4-FFF2-40B4-BE49-F238E27FC236}">
                  <a16:creationId xmlns:a16="http://schemas.microsoft.com/office/drawing/2014/main" id="{1A6B2D1A-15BB-4683-BA6C-7BBC053599FE}"/>
                </a:ext>
              </a:extLst>
            </p:cNvPr>
            <p:cNvCxnSpPr>
              <a:cxnSpLocks/>
            </p:cNvCxnSpPr>
            <p:nvPr/>
          </p:nvCxnSpPr>
          <p:spPr>
            <a:xfrm>
              <a:off x="3518636"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00063285-4342-4933-913F-C209D3CEAA3B}"/>
                </a:ext>
              </a:extLst>
            </p:cNvPr>
            <p:cNvCxnSpPr>
              <a:cxnSpLocks/>
            </p:cNvCxnSpPr>
            <p:nvPr/>
          </p:nvCxnSpPr>
          <p:spPr>
            <a:xfrm>
              <a:off x="4463269" y="3104905"/>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C925FF65-677A-4C28-ACC4-9BE19B182A8B}"/>
                </a:ext>
              </a:extLst>
            </p:cNvPr>
            <p:cNvGrpSpPr/>
            <p:nvPr/>
          </p:nvGrpSpPr>
          <p:grpSpPr>
            <a:xfrm>
              <a:off x="5171026" y="2808584"/>
              <a:ext cx="442398" cy="586046"/>
              <a:chOff x="9212263" y="2652713"/>
              <a:chExt cx="796925" cy="1055688"/>
            </a:xfrm>
          </p:grpSpPr>
          <p:sp>
            <p:nvSpPr>
              <p:cNvPr id="228" name="Freeform 98">
                <a:extLst>
                  <a:ext uri="{FF2B5EF4-FFF2-40B4-BE49-F238E27FC236}">
                    <a16:creationId xmlns:a16="http://schemas.microsoft.com/office/drawing/2014/main" id="{BF8A2005-FF82-436B-8809-48CDE8DDED48}"/>
                  </a:ext>
                </a:extLst>
              </p:cNvPr>
              <p:cNvSpPr>
                <a:spLocks/>
              </p:cNvSpPr>
              <p:nvPr/>
            </p:nvSpPr>
            <p:spPr bwMode="auto">
              <a:xfrm>
                <a:off x="9212263" y="2795588"/>
                <a:ext cx="398463" cy="912813"/>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29" name="Freeform 99">
                <a:extLst>
                  <a:ext uri="{FF2B5EF4-FFF2-40B4-BE49-F238E27FC236}">
                    <a16:creationId xmlns:a16="http://schemas.microsoft.com/office/drawing/2014/main" id="{2E7E34F8-39ED-4422-916E-EBF9816172E3}"/>
                  </a:ext>
                </a:extLst>
              </p:cNvPr>
              <p:cNvSpPr>
                <a:spLocks/>
              </p:cNvSpPr>
              <p:nvPr/>
            </p:nvSpPr>
            <p:spPr bwMode="auto">
              <a:xfrm>
                <a:off x="9607550" y="2795588"/>
                <a:ext cx="401638" cy="912813"/>
              </a:xfrm>
              <a:custGeom>
                <a:avLst/>
                <a:gdLst>
                  <a:gd name="T0" fmla="*/ 0 w 107"/>
                  <a:gd name="T1" fmla="*/ 242 h 242"/>
                  <a:gd name="T2" fmla="*/ 1 w 107"/>
                  <a:gd name="T3" fmla="*/ 242 h 242"/>
                  <a:gd name="T4" fmla="*/ 107 w 107"/>
                  <a:gd name="T5" fmla="*/ 204 h 242"/>
                  <a:gd name="T6" fmla="*/ 107 w 107"/>
                  <a:gd name="T7" fmla="*/ 0 h 242"/>
                  <a:gd name="T8" fmla="*/ 0 w 107"/>
                  <a:gd name="T9" fmla="*/ 0 h 242"/>
                  <a:gd name="T10" fmla="*/ 0 w 107"/>
                  <a:gd name="T11" fmla="*/ 242 h 242"/>
                </a:gdLst>
                <a:ahLst/>
                <a:cxnLst>
                  <a:cxn ang="0">
                    <a:pos x="T0" y="T1"/>
                  </a:cxn>
                  <a:cxn ang="0">
                    <a:pos x="T2" y="T3"/>
                  </a:cxn>
                  <a:cxn ang="0">
                    <a:pos x="T4" y="T5"/>
                  </a:cxn>
                  <a:cxn ang="0">
                    <a:pos x="T6" y="T7"/>
                  </a:cxn>
                  <a:cxn ang="0">
                    <a:pos x="T8" y="T9"/>
                  </a:cxn>
                  <a:cxn ang="0">
                    <a:pos x="T10" y="T11"/>
                  </a:cxn>
                </a:cxnLst>
                <a:rect l="0" t="0" r="r" b="b"/>
                <a:pathLst>
                  <a:path w="107" h="242">
                    <a:moveTo>
                      <a:pt x="0" y="242"/>
                    </a:moveTo>
                    <a:cubicBezTo>
                      <a:pt x="1" y="242"/>
                      <a:pt x="1" y="242"/>
                      <a:pt x="1" y="242"/>
                    </a:cubicBezTo>
                    <a:cubicBezTo>
                      <a:pt x="59" y="242"/>
                      <a:pt x="107" y="225"/>
                      <a:pt x="107" y="204"/>
                    </a:cubicBezTo>
                    <a:cubicBezTo>
                      <a:pt x="107" y="0"/>
                      <a:pt x="107" y="0"/>
                      <a:pt x="107" y="0"/>
                    </a:cubicBezTo>
                    <a:cubicBezTo>
                      <a:pt x="0" y="0"/>
                      <a:pt x="0" y="0"/>
                      <a:pt x="0" y="0"/>
                    </a:cubicBezTo>
                    <a:cubicBezTo>
                      <a:pt x="0" y="242"/>
                      <a:pt x="0" y="242"/>
                      <a:pt x="0" y="242"/>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0" name="Freeform 100">
                <a:extLst>
                  <a:ext uri="{FF2B5EF4-FFF2-40B4-BE49-F238E27FC236}">
                    <a16:creationId xmlns:a16="http://schemas.microsoft.com/office/drawing/2014/main" id="{6FF38E74-0418-4749-8CEB-54A056DF54EB}"/>
                  </a:ext>
                </a:extLst>
              </p:cNvPr>
              <p:cNvSpPr>
                <a:spLocks/>
              </p:cNvSpPr>
              <p:nvPr/>
            </p:nvSpPr>
            <p:spPr bwMode="auto">
              <a:xfrm>
                <a:off x="9607550" y="2795588"/>
                <a:ext cx="401638" cy="912813"/>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2687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1" name="Oval 101">
                <a:extLst>
                  <a:ext uri="{FF2B5EF4-FFF2-40B4-BE49-F238E27FC236}">
                    <a16:creationId xmlns:a16="http://schemas.microsoft.com/office/drawing/2014/main" id="{94DBD71D-2527-4A12-BCFC-2ED6394806B2}"/>
                  </a:ext>
                </a:extLst>
              </p:cNvPr>
              <p:cNvSpPr>
                <a:spLocks noChangeArrowheads="1"/>
              </p:cNvSpPr>
              <p:nvPr/>
            </p:nvSpPr>
            <p:spPr bwMode="auto">
              <a:xfrm>
                <a:off x="9212263" y="2652713"/>
                <a:ext cx="796925" cy="2857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2" name="Oval 102">
                <a:extLst>
                  <a:ext uri="{FF2B5EF4-FFF2-40B4-BE49-F238E27FC236}">
                    <a16:creationId xmlns:a16="http://schemas.microsoft.com/office/drawing/2014/main" id="{39C3AC67-CFA0-4D36-83C9-066B7805C0FD}"/>
                  </a:ext>
                </a:extLst>
              </p:cNvPr>
              <p:cNvSpPr>
                <a:spLocks noChangeArrowheads="1"/>
              </p:cNvSpPr>
              <p:nvPr/>
            </p:nvSpPr>
            <p:spPr bwMode="auto">
              <a:xfrm>
                <a:off x="9294813" y="2693988"/>
                <a:ext cx="631825" cy="18891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3" name="Freeform 103">
                <a:extLst>
                  <a:ext uri="{FF2B5EF4-FFF2-40B4-BE49-F238E27FC236}">
                    <a16:creationId xmlns:a16="http://schemas.microsoft.com/office/drawing/2014/main" id="{D08A8DA7-10E6-4CA9-BC38-4021F252325E}"/>
                  </a:ext>
                </a:extLst>
              </p:cNvPr>
              <p:cNvSpPr>
                <a:spLocks/>
              </p:cNvSpPr>
              <p:nvPr/>
            </p:nvSpPr>
            <p:spPr bwMode="auto">
              <a:xfrm>
                <a:off x="9294813" y="2693988"/>
                <a:ext cx="631825" cy="150813"/>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4" name="Freeform 104">
                <a:extLst>
                  <a:ext uri="{FF2B5EF4-FFF2-40B4-BE49-F238E27FC236}">
                    <a16:creationId xmlns:a16="http://schemas.microsoft.com/office/drawing/2014/main" id="{FE0846DC-62E7-4D84-97B8-44FAA77E3BD7}"/>
                  </a:ext>
                </a:extLst>
              </p:cNvPr>
              <p:cNvSpPr>
                <a:spLocks/>
              </p:cNvSpPr>
              <p:nvPr/>
            </p:nvSpPr>
            <p:spPr bwMode="auto">
              <a:xfrm>
                <a:off x="9321800" y="3143251"/>
                <a:ext cx="161925" cy="258763"/>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5" name="Freeform 105">
                <a:extLst>
                  <a:ext uri="{FF2B5EF4-FFF2-40B4-BE49-F238E27FC236}">
                    <a16:creationId xmlns:a16="http://schemas.microsoft.com/office/drawing/2014/main" id="{F50B09B2-D7B6-4C4E-886C-9DA76F1AF599}"/>
                  </a:ext>
                </a:extLst>
              </p:cNvPr>
              <p:cNvSpPr>
                <a:spLocks noEditPoints="1"/>
              </p:cNvSpPr>
              <p:nvPr/>
            </p:nvSpPr>
            <p:spPr bwMode="auto">
              <a:xfrm>
                <a:off x="9509125" y="3143251"/>
                <a:ext cx="244475" cy="319088"/>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36" name="Freeform 106">
                <a:extLst>
                  <a:ext uri="{FF2B5EF4-FFF2-40B4-BE49-F238E27FC236}">
                    <a16:creationId xmlns:a16="http://schemas.microsoft.com/office/drawing/2014/main" id="{0AB5A3CA-FBB6-4FF4-967B-786EF5A07943}"/>
                  </a:ext>
                </a:extLst>
              </p:cNvPr>
              <p:cNvSpPr>
                <a:spLocks/>
              </p:cNvSpPr>
              <p:nvPr/>
            </p:nvSpPr>
            <p:spPr bwMode="auto">
              <a:xfrm>
                <a:off x="9794875" y="3149601"/>
                <a:ext cx="150813" cy="24923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237" name="Rectangle 47">
              <a:extLst>
                <a:ext uri="{FF2B5EF4-FFF2-40B4-BE49-F238E27FC236}">
                  <a16:creationId xmlns:a16="http://schemas.microsoft.com/office/drawing/2014/main" id="{2F0773CD-5F27-48E0-927E-21C989AD81A5}"/>
                </a:ext>
              </a:extLst>
            </p:cNvPr>
            <p:cNvSpPr>
              <a:spLocks noChangeArrowheads="1"/>
            </p:cNvSpPr>
            <p:nvPr/>
          </p:nvSpPr>
          <p:spPr bwMode="auto">
            <a:xfrm>
              <a:off x="5025057" y="3774773"/>
              <a:ext cx="730818"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Store data in</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SQL DB</a:t>
              </a:r>
            </a:p>
          </p:txBody>
        </p:sp>
        <p:sp>
          <p:nvSpPr>
            <p:cNvPr id="238" name="Rectangle 47">
              <a:extLst>
                <a:ext uri="{FF2B5EF4-FFF2-40B4-BE49-F238E27FC236}">
                  <a16:creationId xmlns:a16="http://schemas.microsoft.com/office/drawing/2014/main" id="{62B3E066-B4B7-41AC-93BC-EB00594350BF}"/>
                </a:ext>
              </a:extLst>
            </p:cNvPr>
            <p:cNvSpPr>
              <a:spLocks noChangeArrowheads="1"/>
            </p:cNvSpPr>
            <p:nvPr/>
          </p:nvSpPr>
          <p:spPr bwMode="auto">
            <a:xfrm>
              <a:off x="3244512" y="3774773"/>
              <a:ext cx="885241"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Transform to</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structured data</a:t>
              </a:r>
            </a:p>
          </p:txBody>
        </p:sp>
      </p:grpSp>
      <p:grpSp>
        <p:nvGrpSpPr>
          <p:cNvPr id="449" name="Group 448">
            <a:extLst>
              <a:ext uri="{FF2B5EF4-FFF2-40B4-BE49-F238E27FC236}">
                <a16:creationId xmlns:a16="http://schemas.microsoft.com/office/drawing/2014/main" id="{2A8B2C46-9FF4-400E-9DB5-C5B777982563}"/>
              </a:ext>
            </a:extLst>
          </p:cNvPr>
          <p:cNvGrpSpPr/>
          <p:nvPr/>
        </p:nvGrpSpPr>
        <p:grpSpPr>
          <a:xfrm>
            <a:off x="923463" y="4267818"/>
            <a:ext cx="5118438" cy="2032166"/>
            <a:chOff x="454210" y="4238749"/>
            <a:chExt cx="5733470" cy="2276351"/>
          </a:xfrm>
        </p:grpSpPr>
        <p:sp>
          <p:nvSpPr>
            <p:cNvPr id="18" name="Rectangle 17">
              <a:extLst>
                <a:ext uri="{FF2B5EF4-FFF2-40B4-BE49-F238E27FC236}">
                  <a16:creationId xmlns:a16="http://schemas.microsoft.com/office/drawing/2014/main" id="{2EDD70C2-A91D-4D82-A89E-F57B9B619CA5}"/>
                </a:ext>
              </a:extLst>
            </p:cNvPr>
            <p:cNvSpPr/>
            <p:nvPr/>
          </p:nvSpPr>
          <p:spPr bwMode="auto">
            <a:xfrm>
              <a:off x="454210" y="4238749"/>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895870">
                <a:defRPr/>
              </a:pPr>
              <a:r>
                <a:rPr lang="en-US" sz="1961" kern="0">
                  <a:gradFill>
                    <a:gsLst>
                      <a:gs pos="0">
                        <a:srgbClr val="0078D7"/>
                      </a:gs>
                      <a:gs pos="100000">
                        <a:srgbClr val="0078D7"/>
                      </a:gs>
                    </a:gsLst>
                    <a:lin ang="5400000" scaled="0"/>
                  </a:gradFill>
                  <a:latin typeface="Calibri" panose="020F0502020204030204"/>
                  <a:cs typeface="Segoe UI Semibold" panose="020B0702040204020203" pitchFamily="34" charset="0"/>
                </a:rPr>
                <a:t>Backends (Mobile/IoT/Web)</a:t>
              </a:r>
            </a:p>
          </p:txBody>
        </p:sp>
        <p:grpSp>
          <p:nvGrpSpPr>
            <p:cNvPr id="239" name="Group 238">
              <a:extLst>
                <a:ext uri="{FF2B5EF4-FFF2-40B4-BE49-F238E27FC236}">
                  <a16:creationId xmlns:a16="http://schemas.microsoft.com/office/drawing/2014/main" id="{3A14FC11-492F-4CAF-80A3-06949B9E4477}"/>
                </a:ext>
              </a:extLst>
            </p:cNvPr>
            <p:cNvGrpSpPr/>
            <p:nvPr/>
          </p:nvGrpSpPr>
          <p:grpSpPr>
            <a:xfrm>
              <a:off x="1006307" y="4832078"/>
              <a:ext cx="685477" cy="1043469"/>
              <a:chOff x="2198688" y="2155826"/>
              <a:chExt cx="1212850" cy="1846263"/>
            </a:xfrm>
          </p:grpSpPr>
          <p:sp>
            <p:nvSpPr>
              <p:cNvPr id="240" name="Freeform 8">
                <a:extLst>
                  <a:ext uri="{FF2B5EF4-FFF2-40B4-BE49-F238E27FC236}">
                    <a16:creationId xmlns:a16="http://schemas.microsoft.com/office/drawing/2014/main" id="{4E3D8DEC-DD2B-444C-95E0-0E77A0C05461}"/>
                  </a:ext>
                </a:extLst>
              </p:cNvPr>
              <p:cNvSpPr>
                <a:spLocks/>
              </p:cNvSpPr>
              <p:nvPr/>
            </p:nvSpPr>
            <p:spPr bwMode="auto">
              <a:xfrm>
                <a:off x="2638425" y="2155826"/>
                <a:ext cx="322263" cy="422275"/>
              </a:xfrm>
              <a:custGeom>
                <a:avLst/>
                <a:gdLst>
                  <a:gd name="T0" fmla="*/ 45 w 86"/>
                  <a:gd name="T1" fmla="*/ 56 h 112"/>
                  <a:gd name="T2" fmla="*/ 29 w 86"/>
                  <a:gd name="T3" fmla="*/ 84 h 112"/>
                  <a:gd name="T4" fmla="*/ 28 w 86"/>
                  <a:gd name="T5" fmla="*/ 91 h 112"/>
                  <a:gd name="T6" fmla="*/ 18 w 86"/>
                  <a:gd name="T7" fmla="*/ 110 h 112"/>
                  <a:gd name="T8" fmla="*/ 1 w 86"/>
                  <a:gd name="T9" fmla="*/ 98 h 112"/>
                  <a:gd name="T10" fmla="*/ 14 w 86"/>
                  <a:gd name="T11" fmla="*/ 83 h 112"/>
                  <a:gd name="T12" fmla="*/ 16 w 86"/>
                  <a:gd name="T13" fmla="*/ 82 h 112"/>
                  <a:gd name="T14" fmla="*/ 29 w 86"/>
                  <a:gd name="T15" fmla="*/ 61 h 112"/>
                  <a:gd name="T16" fmla="*/ 17 w 86"/>
                  <a:gd name="T17" fmla="*/ 33 h 112"/>
                  <a:gd name="T18" fmla="*/ 27 w 86"/>
                  <a:gd name="T19" fmla="*/ 13 h 112"/>
                  <a:gd name="T20" fmla="*/ 68 w 86"/>
                  <a:gd name="T21" fmla="*/ 8 h 112"/>
                  <a:gd name="T22" fmla="*/ 81 w 86"/>
                  <a:gd name="T23" fmla="*/ 45 h 112"/>
                  <a:gd name="T24" fmla="*/ 69 w 86"/>
                  <a:gd name="T25" fmla="*/ 42 h 112"/>
                  <a:gd name="T26" fmla="*/ 65 w 86"/>
                  <a:gd name="T27" fmla="*/ 22 h 112"/>
                  <a:gd name="T28" fmla="*/ 52 w 86"/>
                  <a:gd name="T29" fmla="*/ 16 h 112"/>
                  <a:gd name="T30" fmla="*/ 31 w 86"/>
                  <a:gd name="T31" fmla="*/ 30 h 112"/>
                  <a:gd name="T32" fmla="*/ 45 w 86"/>
                  <a:gd name="T33"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112">
                    <a:moveTo>
                      <a:pt x="45" y="56"/>
                    </a:moveTo>
                    <a:cubicBezTo>
                      <a:pt x="40" y="66"/>
                      <a:pt x="34" y="75"/>
                      <a:pt x="29" y="84"/>
                    </a:cubicBezTo>
                    <a:cubicBezTo>
                      <a:pt x="27" y="87"/>
                      <a:pt x="27" y="88"/>
                      <a:pt x="28" y="91"/>
                    </a:cubicBezTo>
                    <a:cubicBezTo>
                      <a:pt x="31" y="100"/>
                      <a:pt x="27" y="108"/>
                      <a:pt x="18" y="110"/>
                    </a:cubicBezTo>
                    <a:cubicBezTo>
                      <a:pt x="10" y="112"/>
                      <a:pt x="3" y="107"/>
                      <a:pt x="1" y="98"/>
                    </a:cubicBezTo>
                    <a:cubicBezTo>
                      <a:pt x="0" y="91"/>
                      <a:pt x="6" y="84"/>
                      <a:pt x="14" y="83"/>
                    </a:cubicBezTo>
                    <a:cubicBezTo>
                      <a:pt x="14" y="82"/>
                      <a:pt x="15" y="82"/>
                      <a:pt x="16" y="82"/>
                    </a:cubicBezTo>
                    <a:cubicBezTo>
                      <a:pt x="20" y="76"/>
                      <a:pt x="24" y="69"/>
                      <a:pt x="29" y="61"/>
                    </a:cubicBezTo>
                    <a:cubicBezTo>
                      <a:pt x="21" y="54"/>
                      <a:pt x="16" y="45"/>
                      <a:pt x="17" y="33"/>
                    </a:cubicBezTo>
                    <a:cubicBezTo>
                      <a:pt x="18" y="25"/>
                      <a:pt x="21" y="18"/>
                      <a:pt x="27" y="13"/>
                    </a:cubicBezTo>
                    <a:cubicBezTo>
                      <a:pt x="38" y="2"/>
                      <a:pt x="55" y="0"/>
                      <a:pt x="68" y="8"/>
                    </a:cubicBezTo>
                    <a:cubicBezTo>
                      <a:pt x="80" y="16"/>
                      <a:pt x="86" y="32"/>
                      <a:pt x="81" y="45"/>
                    </a:cubicBezTo>
                    <a:cubicBezTo>
                      <a:pt x="77" y="44"/>
                      <a:pt x="73" y="43"/>
                      <a:pt x="69" y="42"/>
                    </a:cubicBezTo>
                    <a:cubicBezTo>
                      <a:pt x="71" y="35"/>
                      <a:pt x="70" y="28"/>
                      <a:pt x="65" y="22"/>
                    </a:cubicBezTo>
                    <a:cubicBezTo>
                      <a:pt x="62" y="19"/>
                      <a:pt x="57" y="17"/>
                      <a:pt x="52" y="16"/>
                    </a:cubicBezTo>
                    <a:cubicBezTo>
                      <a:pt x="43" y="15"/>
                      <a:pt x="33" y="21"/>
                      <a:pt x="31" y="30"/>
                    </a:cubicBezTo>
                    <a:cubicBezTo>
                      <a:pt x="27" y="41"/>
                      <a:pt x="32" y="50"/>
                      <a:pt x="45" y="56"/>
                    </a:cubicBezTo>
                    <a:close/>
                  </a:path>
                </a:pathLst>
              </a:custGeom>
              <a:solidFill>
                <a:srgbClr val="C73A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1" name="Freeform 9">
                <a:extLst>
                  <a:ext uri="{FF2B5EF4-FFF2-40B4-BE49-F238E27FC236}">
                    <a16:creationId xmlns:a16="http://schemas.microsoft.com/office/drawing/2014/main" id="{B7357964-00E8-47B8-956D-51EFFC7BB54B}"/>
                  </a:ext>
                </a:extLst>
              </p:cNvPr>
              <p:cNvSpPr>
                <a:spLocks/>
              </p:cNvSpPr>
              <p:nvPr/>
            </p:nvSpPr>
            <p:spPr bwMode="auto">
              <a:xfrm>
                <a:off x="2773363" y="2238376"/>
                <a:ext cx="319088" cy="419100"/>
              </a:xfrm>
              <a:custGeom>
                <a:avLst/>
                <a:gdLst>
                  <a:gd name="T0" fmla="*/ 26 w 85"/>
                  <a:gd name="T1" fmla="*/ 23 h 111"/>
                  <a:gd name="T2" fmla="*/ 38 w 85"/>
                  <a:gd name="T3" fmla="*/ 44 h 111"/>
                  <a:gd name="T4" fmla="*/ 79 w 85"/>
                  <a:gd name="T5" fmla="*/ 61 h 111"/>
                  <a:gd name="T6" fmla="*/ 68 w 85"/>
                  <a:gd name="T7" fmla="*/ 102 h 111"/>
                  <a:gd name="T8" fmla="*/ 26 w 85"/>
                  <a:gd name="T9" fmla="*/ 98 h 111"/>
                  <a:gd name="T10" fmla="*/ 35 w 85"/>
                  <a:gd name="T11" fmla="*/ 90 h 111"/>
                  <a:gd name="T12" fmla="*/ 64 w 85"/>
                  <a:gd name="T13" fmla="*/ 88 h 111"/>
                  <a:gd name="T14" fmla="*/ 64 w 85"/>
                  <a:gd name="T15" fmla="*/ 62 h 111"/>
                  <a:gd name="T16" fmla="*/ 34 w 85"/>
                  <a:gd name="T17" fmla="*/ 61 h 111"/>
                  <a:gd name="T18" fmla="*/ 18 w 85"/>
                  <a:gd name="T19" fmla="*/ 34 h 111"/>
                  <a:gd name="T20" fmla="*/ 11 w 85"/>
                  <a:gd name="T21" fmla="*/ 28 h 111"/>
                  <a:gd name="T22" fmla="*/ 0 w 85"/>
                  <a:gd name="T23" fmla="*/ 15 h 111"/>
                  <a:gd name="T24" fmla="*/ 9 w 85"/>
                  <a:gd name="T25" fmla="*/ 2 h 111"/>
                  <a:gd name="T26" fmla="*/ 25 w 85"/>
                  <a:gd name="T27" fmla="*/ 6 h 111"/>
                  <a:gd name="T28" fmla="*/ 27 w 85"/>
                  <a:gd name="T29" fmla="*/ 19 h 111"/>
                  <a:gd name="T30" fmla="*/ 26 w 85"/>
                  <a:gd name="T31" fmla="*/ 2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5" h="111">
                    <a:moveTo>
                      <a:pt x="26" y="23"/>
                    </a:moveTo>
                    <a:cubicBezTo>
                      <a:pt x="30" y="30"/>
                      <a:pt x="34" y="37"/>
                      <a:pt x="38" y="44"/>
                    </a:cubicBezTo>
                    <a:cubicBezTo>
                      <a:pt x="58" y="38"/>
                      <a:pt x="73" y="49"/>
                      <a:pt x="79" y="61"/>
                    </a:cubicBezTo>
                    <a:cubicBezTo>
                      <a:pt x="85" y="76"/>
                      <a:pt x="81" y="93"/>
                      <a:pt x="68" y="102"/>
                    </a:cubicBezTo>
                    <a:cubicBezTo>
                      <a:pt x="54" y="111"/>
                      <a:pt x="37" y="110"/>
                      <a:pt x="26" y="98"/>
                    </a:cubicBezTo>
                    <a:cubicBezTo>
                      <a:pt x="29" y="95"/>
                      <a:pt x="32" y="93"/>
                      <a:pt x="35" y="90"/>
                    </a:cubicBezTo>
                    <a:cubicBezTo>
                      <a:pt x="47" y="98"/>
                      <a:pt x="57" y="97"/>
                      <a:pt x="64" y="88"/>
                    </a:cubicBezTo>
                    <a:cubicBezTo>
                      <a:pt x="71" y="81"/>
                      <a:pt x="71" y="69"/>
                      <a:pt x="64" y="62"/>
                    </a:cubicBezTo>
                    <a:cubicBezTo>
                      <a:pt x="56" y="53"/>
                      <a:pt x="46" y="53"/>
                      <a:pt x="34" y="61"/>
                    </a:cubicBezTo>
                    <a:cubicBezTo>
                      <a:pt x="29" y="52"/>
                      <a:pt x="23" y="43"/>
                      <a:pt x="18" y="34"/>
                    </a:cubicBezTo>
                    <a:cubicBezTo>
                      <a:pt x="17" y="31"/>
                      <a:pt x="15" y="29"/>
                      <a:pt x="11" y="28"/>
                    </a:cubicBezTo>
                    <a:cubicBezTo>
                      <a:pt x="5" y="27"/>
                      <a:pt x="1" y="22"/>
                      <a:pt x="0" y="15"/>
                    </a:cubicBezTo>
                    <a:cubicBezTo>
                      <a:pt x="0" y="9"/>
                      <a:pt x="4" y="4"/>
                      <a:pt x="9" y="2"/>
                    </a:cubicBezTo>
                    <a:cubicBezTo>
                      <a:pt x="15" y="0"/>
                      <a:pt x="21" y="1"/>
                      <a:pt x="25" y="6"/>
                    </a:cubicBezTo>
                    <a:cubicBezTo>
                      <a:pt x="28" y="10"/>
                      <a:pt x="29" y="14"/>
                      <a:pt x="27" y="19"/>
                    </a:cubicBezTo>
                    <a:cubicBezTo>
                      <a:pt x="27" y="20"/>
                      <a:pt x="26" y="22"/>
                      <a:pt x="26" y="23"/>
                    </a:cubicBezTo>
                    <a:close/>
                  </a:path>
                </a:pathLst>
              </a:custGeom>
              <a:solidFill>
                <a:srgbClr val="4B4B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2" name="Freeform 10">
                <a:extLst>
                  <a:ext uri="{FF2B5EF4-FFF2-40B4-BE49-F238E27FC236}">
                    <a16:creationId xmlns:a16="http://schemas.microsoft.com/office/drawing/2014/main" id="{770BF509-B7CF-4411-8403-6F8E90F8A88E}"/>
                  </a:ext>
                </a:extLst>
              </p:cNvPr>
              <p:cNvSpPr>
                <a:spLocks/>
              </p:cNvSpPr>
              <p:nvPr/>
            </p:nvSpPr>
            <p:spPr bwMode="auto">
              <a:xfrm>
                <a:off x="2566988" y="2400301"/>
                <a:ext cx="442913" cy="246063"/>
              </a:xfrm>
              <a:custGeom>
                <a:avLst/>
                <a:gdLst>
                  <a:gd name="T0" fmla="*/ 90 w 118"/>
                  <a:gd name="T1" fmla="*/ 38 h 65"/>
                  <a:gd name="T2" fmla="*/ 66 w 118"/>
                  <a:gd name="T3" fmla="*/ 38 h 65"/>
                  <a:gd name="T4" fmla="*/ 50 w 118"/>
                  <a:gd name="T5" fmla="*/ 60 h 65"/>
                  <a:gd name="T6" fmla="*/ 28 w 118"/>
                  <a:gd name="T7" fmla="*/ 64 h 65"/>
                  <a:gd name="T8" fmla="*/ 1 w 118"/>
                  <a:gd name="T9" fmla="*/ 34 h 65"/>
                  <a:gd name="T10" fmla="*/ 26 w 118"/>
                  <a:gd name="T11" fmla="*/ 0 h 65"/>
                  <a:gd name="T12" fmla="*/ 29 w 118"/>
                  <a:gd name="T13" fmla="*/ 11 h 65"/>
                  <a:gd name="T14" fmla="*/ 14 w 118"/>
                  <a:gd name="T15" fmla="*/ 38 h 65"/>
                  <a:gd name="T16" fmla="*/ 38 w 118"/>
                  <a:gd name="T17" fmla="*/ 51 h 65"/>
                  <a:gd name="T18" fmla="*/ 53 w 118"/>
                  <a:gd name="T19" fmla="*/ 26 h 65"/>
                  <a:gd name="T20" fmla="*/ 84 w 118"/>
                  <a:gd name="T21" fmla="*/ 26 h 65"/>
                  <a:gd name="T22" fmla="*/ 94 w 118"/>
                  <a:gd name="T23" fmla="*/ 22 h 65"/>
                  <a:gd name="T24" fmla="*/ 113 w 118"/>
                  <a:gd name="T25" fmla="*/ 22 h 65"/>
                  <a:gd name="T26" fmla="*/ 112 w 118"/>
                  <a:gd name="T27" fmla="*/ 42 h 65"/>
                  <a:gd name="T28" fmla="*/ 93 w 118"/>
                  <a:gd name="T29" fmla="*/ 41 h 65"/>
                  <a:gd name="T30" fmla="*/ 90 w 118"/>
                  <a:gd name="T31" fmla="*/ 3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8" h="65">
                    <a:moveTo>
                      <a:pt x="90" y="38"/>
                    </a:moveTo>
                    <a:cubicBezTo>
                      <a:pt x="66" y="38"/>
                      <a:pt x="66" y="38"/>
                      <a:pt x="66" y="38"/>
                    </a:cubicBezTo>
                    <a:cubicBezTo>
                      <a:pt x="63" y="47"/>
                      <a:pt x="58" y="55"/>
                      <a:pt x="50" y="60"/>
                    </a:cubicBezTo>
                    <a:cubicBezTo>
                      <a:pt x="43" y="64"/>
                      <a:pt x="36" y="65"/>
                      <a:pt x="28" y="64"/>
                    </a:cubicBezTo>
                    <a:cubicBezTo>
                      <a:pt x="13" y="61"/>
                      <a:pt x="2" y="49"/>
                      <a:pt x="1" y="34"/>
                    </a:cubicBezTo>
                    <a:cubicBezTo>
                      <a:pt x="0" y="18"/>
                      <a:pt x="11" y="3"/>
                      <a:pt x="26" y="0"/>
                    </a:cubicBezTo>
                    <a:cubicBezTo>
                      <a:pt x="27" y="4"/>
                      <a:pt x="28" y="7"/>
                      <a:pt x="29" y="11"/>
                    </a:cubicBezTo>
                    <a:cubicBezTo>
                      <a:pt x="15" y="18"/>
                      <a:pt x="10" y="27"/>
                      <a:pt x="14" y="38"/>
                    </a:cubicBezTo>
                    <a:cubicBezTo>
                      <a:pt x="18" y="48"/>
                      <a:pt x="27" y="53"/>
                      <a:pt x="38" y="51"/>
                    </a:cubicBezTo>
                    <a:cubicBezTo>
                      <a:pt x="49" y="49"/>
                      <a:pt x="54" y="40"/>
                      <a:pt x="53" y="26"/>
                    </a:cubicBezTo>
                    <a:cubicBezTo>
                      <a:pt x="63" y="26"/>
                      <a:pt x="74" y="26"/>
                      <a:pt x="84" y="26"/>
                    </a:cubicBezTo>
                    <a:cubicBezTo>
                      <a:pt x="88" y="26"/>
                      <a:pt x="91" y="26"/>
                      <a:pt x="94" y="22"/>
                    </a:cubicBezTo>
                    <a:cubicBezTo>
                      <a:pt x="99" y="16"/>
                      <a:pt x="108" y="17"/>
                      <a:pt x="113" y="22"/>
                    </a:cubicBezTo>
                    <a:cubicBezTo>
                      <a:pt x="118" y="28"/>
                      <a:pt x="118" y="37"/>
                      <a:pt x="112" y="42"/>
                    </a:cubicBezTo>
                    <a:cubicBezTo>
                      <a:pt x="107" y="47"/>
                      <a:pt x="98" y="47"/>
                      <a:pt x="93" y="41"/>
                    </a:cubicBezTo>
                    <a:cubicBezTo>
                      <a:pt x="92" y="40"/>
                      <a:pt x="91" y="39"/>
                      <a:pt x="90" y="38"/>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3" name="Freeform 31">
                <a:extLst>
                  <a:ext uri="{FF2B5EF4-FFF2-40B4-BE49-F238E27FC236}">
                    <a16:creationId xmlns:a16="http://schemas.microsoft.com/office/drawing/2014/main" id="{57582A3A-F9FD-4383-BDDB-BCAA5DCE1976}"/>
                  </a:ext>
                </a:extLst>
              </p:cNvPr>
              <p:cNvSpPr>
                <a:spLocks/>
              </p:cNvSpPr>
              <p:nvPr/>
            </p:nvSpPr>
            <p:spPr bwMode="auto">
              <a:xfrm>
                <a:off x="2198688" y="2781301"/>
                <a:ext cx="777875" cy="1130300"/>
              </a:xfrm>
              <a:custGeom>
                <a:avLst/>
                <a:gdLst>
                  <a:gd name="T0" fmla="*/ 207 w 207"/>
                  <a:gd name="T1" fmla="*/ 282 h 300"/>
                  <a:gd name="T2" fmla="*/ 189 w 207"/>
                  <a:gd name="T3" fmla="*/ 300 h 300"/>
                  <a:gd name="T4" fmla="*/ 18 w 207"/>
                  <a:gd name="T5" fmla="*/ 300 h 300"/>
                  <a:gd name="T6" fmla="*/ 0 w 207"/>
                  <a:gd name="T7" fmla="*/ 282 h 300"/>
                  <a:gd name="T8" fmla="*/ 0 w 207"/>
                  <a:gd name="T9" fmla="*/ 18 h 300"/>
                  <a:gd name="T10" fmla="*/ 18 w 207"/>
                  <a:gd name="T11" fmla="*/ 0 h 300"/>
                  <a:gd name="T12" fmla="*/ 189 w 207"/>
                  <a:gd name="T13" fmla="*/ 0 h 300"/>
                  <a:gd name="T14" fmla="*/ 207 w 207"/>
                  <a:gd name="T15" fmla="*/ 18 h 300"/>
                  <a:gd name="T16" fmla="*/ 207 w 207"/>
                  <a:gd name="T17" fmla="*/ 282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300">
                    <a:moveTo>
                      <a:pt x="207" y="282"/>
                    </a:moveTo>
                    <a:cubicBezTo>
                      <a:pt x="207" y="292"/>
                      <a:pt x="199" y="300"/>
                      <a:pt x="189" y="300"/>
                    </a:cubicBezTo>
                    <a:cubicBezTo>
                      <a:pt x="18" y="300"/>
                      <a:pt x="18" y="300"/>
                      <a:pt x="18" y="300"/>
                    </a:cubicBezTo>
                    <a:cubicBezTo>
                      <a:pt x="8" y="300"/>
                      <a:pt x="0" y="292"/>
                      <a:pt x="0" y="282"/>
                    </a:cubicBezTo>
                    <a:cubicBezTo>
                      <a:pt x="0" y="18"/>
                      <a:pt x="0" y="18"/>
                      <a:pt x="0" y="18"/>
                    </a:cubicBezTo>
                    <a:cubicBezTo>
                      <a:pt x="0" y="8"/>
                      <a:pt x="8" y="0"/>
                      <a:pt x="18" y="0"/>
                    </a:cubicBezTo>
                    <a:cubicBezTo>
                      <a:pt x="189" y="0"/>
                      <a:pt x="189" y="0"/>
                      <a:pt x="189" y="0"/>
                    </a:cubicBezTo>
                    <a:cubicBezTo>
                      <a:pt x="199" y="0"/>
                      <a:pt x="207" y="8"/>
                      <a:pt x="207" y="18"/>
                    </a:cubicBezTo>
                    <a:cubicBezTo>
                      <a:pt x="207" y="282"/>
                      <a:pt x="207" y="282"/>
                      <a:pt x="207" y="282"/>
                    </a:cubicBezTo>
                  </a:path>
                </a:pathLst>
              </a:custGeom>
              <a:solidFill>
                <a:srgbClr val="3E3E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4" name="Rectangle 32">
                <a:extLst>
                  <a:ext uri="{FF2B5EF4-FFF2-40B4-BE49-F238E27FC236}">
                    <a16:creationId xmlns:a16="http://schemas.microsoft.com/office/drawing/2014/main" id="{3CB80E13-F6D9-4F9E-A30C-7201158A2742}"/>
                  </a:ext>
                </a:extLst>
              </p:cNvPr>
              <p:cNvSpPr>
                <a:spLocks noChangeArrowheads="1"/>
              </p:cNvSpPr>
              <p:nvPr/>
            </p:nvSpPr>
            <p:spPr bwMode="auto">
              <a:xfrm>
                <a:off x="2247900" y="2894013"/>
                <a:ext cx="674688" cy="7953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5" name="Rectangle 33">
                <a:extLst>
                  <a:ext uri="{FF2B5EF4-FFF2-40B4-BE49-F238E27FC236}">
                    <a16:creationId xmlns:a16="http://schemas.microsoft.com/office/drawing/2014/main" id="{46B08FF7-BB37-4BE5-940D-8AF4E6DF192A}"/>
                  </a:ext>
                </a:extLst>
              </p:cNvPr>
              <p:cNvSpPr>
                <a:spLocks noChangeArrowheads="1"/>
              </p:cNvSpPr>
              <p:nvPr/>
            </p:nvSpPr>
            <p:spPr bwMode="auto">
              <a:xfrm>
                <a:off x="2247900" y="2894013"/>
                <a:ext cx="674688" cy="79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6" name="Oval 34">
                <a:extLst>
                  <a:ext uri="{FF2B5EF4-FFF2-40B4-BE49-F238E27FC236}">
                    <a16:creationId xmlns:a16="http://schemas.microsoft.com/office/drawing/2014/main" id="{76AFBDF3-10C2-4539-9AA8-97A56352D864}"/>
                  </a:ext>
                </a:extLst>
              </p:cNvPr>
              <p:cNvSpPr>
                <a:spLocks noChangeArrowheads="1"/>
              </p:cNvSpPr>
              <p:nvPr/>
            </p:nvSpPr>
            <p:spPr bwMode="auto">
              <a:xfrm>
                <a:off x="2520950" y="3733801"/>
                <a:ext cx="131763" cy="1317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7" name="Oval 35">
                <a:extLst>
                  <a:ext uri="{FF2B5EF4-FFF2-40B4-BE49-F238E27FC236}">
                    <a16:creationId xmlns:a16="http://schemas.microsoft.com/office/drawing/2014/main" id="{EA84C145-AAE2-4B21-B431-76FD73BCDB43}"/>
                  </a:ext>
                </a:extLst>
              </p:cNvPr>
              <p:cNvSpPr>
                <a:spLocks noChangeArrowheads="1"/>
              </p:cNvSpPr>
              <p:nvPr/>
            </p:nvSpPr>
            <p:spPr bwMode="auto">
              <a:xfrm>
                <a:off x="2544763" y="3756026"/>
                <a:ext cx="85725" cy="87313"/>
              </a:xfrm>
              <a:prstGeom prst="ellipse">
                <a:avLst/>
              </a:pr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8" name="Freeform 36">
                <a:extLst>
                  <a:ext uri="{FF2B5EF4-FFF2-40B4-BE49-F238E27FC236}">
                    <a16:creationId xmlns:a16="http://schemas.microsoft.com/office/drawing/2014/main" id="{C6A485D6-229C-41C8-B9D4-83F1C69006C2}"/>
                  </a:ext>
                </a:extLst>
              </p:cNvPr>
              <p:cNvSpPr>
                <a:spLocks/>
              </p:cNvSpPr>
              <p:nvPr/>
            </p:nvSpPr>
            <p:spPr bwMode="auto">
              <a:xfrm>
                <a:off x="2198688" y="3843338"/>
                <a:ext cx="68263" cy="68263"/>
              </a:xfrm>
              <a:custGeom>
                <a:avLst/>
                <a:gdLst>
                  <a:gd name="T0" fmla="*/ 0 w 18"/>
                  <a:gd name="T1" fmla="*/ 0 h 18"/>
                  <a:gd name="T2" fmla="*/ 18 w 18"/>
                  <a:gd name="T3" fmla="*/ 18 h 18"/>
                  <a:gd name="T4" fmla="*/ 0 w 18"/>
                  <a:gd name="T5" fmla="*/ 0 h 18"/>
                </a:gdLst>
                <a:ahLst/>
                <a:cxnLst>
                  <a:cxn ang="0">
                    <a:pos x="T0" y="T1"/>
                  </a:cxn>
                  <a:cxn ang="0">
                    <a:pos x="T2" y="T3"/>
                  </a:cxn>
                  <a:cxn ang="0">
                    <a:pos x="T4" y="T5"/>
                  </a:cxn>
                </a:cxnLst>
                <a:rect l="0" t="0" r="r" b="b"/>
                <a:pathLst>
                  <a:path w="18" h="18">
                    <a:moveTo>
                      <a:pt x="0" y="0"/>
                    </a:moveTo>
                    <a:cubicBezTo>
                      <a:pt x="0" y="10"/>
                      <a:pt x="8" y="18"/>
                      <a:pt x="18" y="18"/>
                    </a:cubicBezTo>
                    <a:cubicBezTo>
                      <a:pt x="8" y="18"/>
                      <a:pt x="0" y="1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49" name="Freeform 37">
                <a:extLst>
                  <a:ext uri="{FF2B5EF4-FFF2-40B4-BE49-F238E27FC236}">
                    <a16:creationId xmlns:a16="http://schemas.microsoft.com/office/drawing/2014/main" id="{0D7EB5CD-DAB1-4FB1-9B4E-1909E99B8FC6}"/>
                  </a:ext>
                </a:extLst>
              </p:cNvPr>
              <p:cNvSpPr>
                <a:spLocks/>
              </p:cNvSpPr>
              <p:nvPr/>
            </p:nvSpPr>
            <p:spPr bwMode="auto">
              <a:xfrm>
                <a:off x="2198688" y="2781301"/>
                <a:ext cx="608013" cy="1130300"/>
              </a:xfrm>
              <a:custGeom>
                <a:avLst/>
                <a:gdLst>
                  <a:gd name="T0" fmla="*/ 162 w 162"/>
                  <a:gd name="T1" fmla="*/ 0 h 300"/>
                  <a:gd name="T2" fmla="*/ 18 w 162"/>
                  <a:gd name="T3" fmla="*/ 0 h 300"/>
                  <a:gd name="T4" fmla="*/ 0 w 162"/>
                  <a:gd name="T5" fmla="*/ 18 h 300"/>
                  <a:gd name="T6" fmla="*/ 0 w 162"/>
                  <a:gd name="T7" fmla="*/ 282 h 300"/>
                  <a:gd name="T8" fmla="*/ 0 w 162"/>
                  <a:gd name="T9" fmla="*/ 282 h 300"/>
                  <a:gd name="T10" fmla="*/ 18 w 162"/>
                  <a:gd name="T11" fmla="*/ 300 h 300"/>
                  <a:gd name="T12" fmla="*/ 18 w 162"/>
                  <a:gd name="T13" fmla="*/ 300 h 300"/>
                  <a:gd name="T14" fmla="*/ 40 w 162"/>
                  <a:gd name="T15" fmla="*/ 300 h 300"/>
                  <a:gd name="T16" fmla="*/ 64 w 162"/>
                  <a:gd name="T17" fmla="*/ 241 h 300"/>
                  <a:gd name="T18" fmla="*/ 13 w 162"/>
                  <a:gd name="T19" fmla="*/ 241 h 300"/>
                  <a:gd name="T20" fmla="*/ 13 w 162"/>
                  <a:gd name="T21" fmla="*/ 241 h 300"/>
                  <a:gd name="T22" fmla="*/ 13 w 162"/>
                  <a:gd name="T23" fmla="*/ 30 h 300"/>
                  <a:gd name="T24" fmla="*/ 150 w 162"/>
                  <a:gd name="T25" fmla="*/ 30 h 300"/>
                  <a:gd name="T26" fmla="*/ 162 w 162"/>
                  <a:gd name="T2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 h="300">
                    <a:moveTo>
                      <a:pt x="162" y="0"/>
                    </a:moveTo>
                    <a:cubicBezTo>
                      <a:pt x="18" y="0"/>
                      <a:pt x="18" y="0"/>
                      <a:pt x="18" y="0"/>
                    </a:cubicBezTo>
                    <a:cubicBezTo>
                      <a:pt x="8" y="0"/>
                      <a:pt x="0" y="8"/>
                      <a:pt x="0" y="18"/>
                    </a:cubicBezTo>
                    <a:cubicBezTo>
                      <a:pt x="0" y="282"/>
                      <a:pt x="0" y="282"/>
                      <a:pt x="0" y="282"/>
                    </a:cubicBezTo>
                    <a:cubicBezTo>
                      <a:pt x="0" y="282"/>
                      <a:pt x="0" y="282"/>
                      <a:pt x="0" y="282"/>
                    </a:cubicBezTo>
                    <a:cubicBezTo>
                      <a:pt x="0" y="292"/>
                      <a:pt x="8" y="300"/>
                      <a:pt x="18" y="300"/>
                    </a:cubicBezTo>
                    <a:cubicBezTo>
                      <a:pt x="18" y="300"/>
                      <a:pt x="18" y="300"/>
                      <a:pt x="18" y="300"/>
                    </a:cubicBezTo>
                    <a:cubicBezTo>
                      <a:pt x="40" y="300"/>
                      <a:pt x="40" y="300"/>
                      <a:pt x="40" y="300"/>
                    </a:cubicBezTo>
                    <a:cubicBezTo>
                      <a:pt x="64" y="241"/>
                      <a:pt x="64" y="241"/>
                      <a:pt x="64" y="241"/>
                    </a:cubicBezTo>
                    <a:cubicBezTo>
                      <a:pt x="13" y="241"/>
                      <a:pt x="13" y="241"/>
                      <a:pt x="13" y="241"/>
                    </a:cubicBezTo>
                    <a:cubicBezTo>
                      <a:pt x="13" y="241"/>
                      <a:pt x="13" y="241"/>
                      <a:pt x="13" y="241"/>
                    </a:cubicBezTo>
                    <a:cubicBezTo>
                      <a:pt x="13" y="30"/>
                      <a:pt x="13" y="30"/>
                      <a:pt x="13" y="30"/>
                    </a:cubicBezTo>
                    <a:cubicBezTo>
                      <a:pt x="150" y="30"/>
                      <a:pt x="150" y="30"/>
                      <a:pt x="150" y="30"/>
                    </a:cubicBezTo>
                    <a:cubicBezTo>
                      <a:pt x="162" y="0"/>
                      <a:pt x="162" y="0"/>
                      <a:pt x="162" y="0"/>
                    </a:cubicBezTo>
                  </a:path>
                </a:pathLst>
              </a:custGeom>
              <a:solidFill>
                <a:srgbClr val="5B5B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0" name="Freeform 38">
                <a:extLst>
                  <a:ext uri="{FF2B5EF4-FFF2-40B4-BE49-F238E27FC236}">
                    <a16:creationId xmlns:a16="http://schemas.microsoft.com/office/drawing/2014/main" id="{8128BEEE-A668-47EB-9ECE-AD62BA49A2D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1E1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1" name="Freeform 39">
                <a:extLst>
                  <a:ext uri="{FF2B5EF4-FFF2-40B4-BE49-F238E27FC236}">
                    <a16:creationId xmlns:a16="http://schemas.microsoft.com/office/drawing/2014/main" id="{2BAC7452-0FAB-4347-980C-833DAAD38FF8}"/>
                  </a:ext>
                </a:extLst>
              </p:cNvPr>
              <p:cNvSpPr>
                <a:spLocks/>
              </p:cNvSpPr>
              <p:nvPr/>
            </p:nvSpPr>
            <p:spPr bwMode="auto">
              <a:xfrm>
                <a:off x="2473325" y="2825751"/>
                <a:ext cx="228600" cy="34925"/>
              </a:xfrm>
              <a:custGeom>
                <a:avLst/>
                <a:gdLst>
                  <a:gd name="T0" fmla="*/ 61 w 61"/>
                  <a:gd name="T1" fmla="*/ 5 h 9"/>
                  <a:gd name="T2" fmla="*/ 57 w 61"/>
                  <a:gd name="T3" fmla="*/ 9 h 9"/>
                  <a:gd name="T4" fmla="*/ 4 w 61"/>
                  <a:gd name="T5" fmla="*/ 9 h 9"/>
                  <a:gd name="T6" fmla="*/ 0 w 61"/>
                  <a:gd name="T7" fmla="*/ 5 h 9"/>
                  <a:gd name="T8" fmla="*/ 4 w 61"/>
                  <a:gd name="T9" fmla="*/ 0 h 9"/>
                  <a:gd name="T10" fmla="*/ 57 w 61"/>
                  <a:gd name="T11" fmla="*/ 0 h 9"/>
                  <a:gd name="T12" fmla="*/ 61 w 61"/>
                  <a:gd name="T13" fmla="*/ 5 h 9"/>
                </a:gdLst>
                <a:ahLst/>
                <a:cxnLst>
                  <a:cxn ang="0">
                    <a:pos x="T0" y="T1"/>
                  </a:cxn>
                  <a:cxn ang="0">
                    <a:pos x="T2" y="T3"/>
                  </a:cxn>
                  <a:cxn ang="0">
                    <a:pos x="T4" y="T5"/>
                  </a:cxn>
                  <a:cxn ang="0">
                    <a:pos x="T6" y="T7"/>
                  </a:cxn>
                  <a:cxn ang="0">
                    <a:pos x="T8" y="T9"/>
                  </a:cxn>
                  <a:cxn ang="0">
                    <a:pos x="T10" y="T11"/>
                  </a:cxn>
                  <a:cxn ang="0">
                    <a:pos x="T12" y="T13"/>
                  </a:cxn>
                </a:cxnLst>
                <a:rect l="0" t="0" r="r" b="b"/>
                <a:pathLst>
                  <a:path w="61" h="9">
                    <a:moveTo>
                      <a:pt x="61" y="5"/>
                    </a:moveTo>
                    <a:cubicBezTo>
                      <a:pt x="61" y="7"/>
                      <a:pt x="59" y="9"/>
                      <a:pt x="57" y="9"/>
                    </a:cubicBezTo>
                    <a:cubicBezTo>
                      <a:pt x="4" y="9"/>
                      <a:pt x="4" y="9"/>
                      <a:pt x="4" y="9"/>
                    </a:cubicBezTo>
                    <a:cubicBezTo>
                      <a:pt x="2" y="9"/>
                      <a:pt x="0" y="7"/>
                      <a:pt x="0" y="5"/>
                    </a:cubicBezTo>
                    <a:cubicBezTo>
                      <a:pt x="0" y="2"/>
                      <a:pt x="2" y="0"/>
                      <a:pt x="4" y="0"/>
                    </a:cubicBezTo>
                    <a:cubicBezTo>
                      <a:pt x="57" y="0"/>
                      <a:pt x="57" y="0"/>
                      <a:pt x="57" y="0"/>
                    </a:cubicBezTo>
                    <a:cubicBezTo>
                      <a:pt x="59" y="0"/>
                      <a:pt x="61" y="2"/>
                      <a:pt x="6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2" name="Freeform 40">
                <a:extLst>
                  <a:ext uri="{FF2B5EF4-FFF2-40B4-BE49-F238E27FC236}">
                    <a16:creationId xmlns:a16="http://schemas.microsoft.com/office/drawing/2014/main" id="{99D39D03-110A-4505-AD9F-002AAEA4AC48}"/>
                  </a:ext>
                </a:extLst>
              </p:cNvPr>
              <p:cNvSpPr>
                <a:spLocks/>
              </p:cNvSpPr>
              <p:nvPr/>
            </p:nvSpPr>
            <p:spPr bwMode="auto">
              <a:xfrm>
                <a:off x="2382838" y="3022601"/>
                <a:ext cx="409575" cy="241300"/>
              </a:xfrm>
              <a:custGeom>
                <a:avLst/>
                <a:gdLst>
                  <a:gd name="T0" fmla="*/ 55 w 109"/>
                  <a:gd name="T1" fmla="*/ 64 h 64"/>
                  <a:gd name="T2" fmla="*/ 54 w 109"/>
                  <a:gd name="T3" fmla="*/ 64 h 64"/>
                  <a:gd name="T4" fmla="*/ 1 w 109"/>
                  <a:gd name="T5" fmla="*/ 33 h 64"/>
                  <a:gd name="T6" fmla="*/ 0 w 109"/>
                  <a:gd name="T7" fmla="*/ 32 h 64"/>
                  <a:gd name="T8" fmla="*/ 1 w 109"/>
                  <a:gd name="T9" fmla="*/ 30 h 64"/>
                  <a:gd name="T10" fmla="*/ 53 w 109"/>
                  <a:gd name="T11" fmla="*/ 0 h 64"/>
                  <a:gd name="T12" fmla="*/ 55 w 109"/>
                  <a:gd name="T13" fmla="*/ 0 h 64"/>
                  <a:gd name="T14" fmla="*/ 108 w 109"/>
                  <a:gd name="T15" fmla="*/ 30 h 64"/>
                  <a:gd name="T16" fmla="*/ 109 w 109"/>
                  <a:gd name="T17" fmla="*/ 32 h 64"/>
                  <a:gd name="T18" fmla="*/ 108 w 109"/>
                  <a:gd name="T19" fmla="*/ 33 h 64"/>
                  <a:gd name="T20" fmla="*/ 55 w 109"/>
                  <a:gd name="T21" fmla="*/ 64 h 64"/>
                  <a:gd name="T22" fmla="*/ 55 w 109"/>
                  <a:gd name="T23"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64">
                    <a:moveTo>
                      <a:pt x="55" y="64"/>
                    </a:moveTo>
                    <a:cubicBezTo>
                      <a:pt x="54" y="64"/>
                      <a:pt x="54" y="64"/>
                      <a:pt x="54" y="64"/>
                    </a:cubicBezTo>
                    <a:cubicBezTo>
                      <a:pt x="1" y="33"/>
                      <a:pt x="1" y="33"/>
                      <a:pt x="1" y="33"/>
                    </a:cubicBezTo>
                    <a:cubicBezTo>
                      <a:pt x="0" y="33"/>
                      <a:pt x="0" y="32"/>
                      <a:pt x="0" y="32"/>
                    </a:cubicBezTo>
                    <a:cubicBezTo>
                      <a:pt x="0" y="31"/>
                      <a:pt x="0" y="31"/>
                      <a:pt x="1" y="30"/>
                    </a:cubicBezTo>
                    <a:cubicBezTo>
                      <a:pt x="53" y="0"/>
                      <a:pt x="53" y="0"/>
                      <a:pt x="53" y="0"/>
                    </a:cubicBezTo>
                    <a:cubicBezTo>
                      <a:pt x="54" y="0"/>
                      <a:pt x="54" y="0"/>
                      <a:pt x="55" y="0"/>
                    </a:cubicBezTo>
                    <a:cubicBezTo>
                      <a:pt x="108" y="30"/>
                      <a:pt x="108" y="30"/>
                      <a:pt x="108" y="30"/>
                    </a:cubicBezTo>
                    <a:cubicBezTo>
                      <a:pt x="108" y="31"/>
                      <a:pt x="109" y="31"/>
                      <a:pt x="109" y="32"/>
                    </a:cubicBezTo>
                    <a:cubicBezTo>
                      <a:pt x="109" y="32"/>
                      <a:pt x="108" y="33"/>
                      <a:pt x="108" y="33"/>
                    </a:cubicBezTo>
                    <a:cubicBezTo>
                      <a:pt x="55" y="64"/>
                      <a:pt x="55" y="64"/>
                      <a:pt x="55" y="64"/>
                    </a:cubicBezTo>
                    <a:cubicBezTo>
                      <a:pt x="55" y="64"/>
                      <a:pt x="55" y="64"/>
                      <a:pt x="5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3" name="Freeform 41">
                <a:extLst>
                  <a:ext uri="{FF2B5EF4-FFF2-40B4-BE49-F238E27FC236}">
                    <a16:creationId xmlns:a16="http://schemas.microsoft.com/office/drawing/2014/main" id="{C03C016E-875B-4B3C-91BF-82E551A5186C}"/>
                  </a:ext>
                </a:extLst>
              </p:cNvPr>
              <p:cNvSpPr>
                <a:spLocks/>
              </p:cNvSpPr>
              <p:nvPr/>
            </p:nvSpPr>
            <p:spPr bwMode="auto">
              <a:xfrm>
                <a:off x="2355850" y="3184526"/>
                <a:ext cx="206375" cy="357188"/>
              </a:xfrm>
              <a:custGeom>
                <a:avLst/>
                <a:gdLst>
                  <a:gd name="T0" fmla="*/ 1 w 55"/>
                  <a:gd name="T1" fmla="*/ 0 h 95"/>
                  <a:gd name="T2" fmla="*/ 0 w 55"/>
                  <a:gd name="T3" fmla="*/ 0 h 95"/>
                  <a:gd name="T4" fmla="*/ 0 w 55"/>
                  <a:gd name="T5" fmla="*/ 2 h 95"/>
                  <a:gd name="T6" fmla="*/ 0 w 55"/>
                  <a:gd name="T7" fmla="*/ 63 h 95"/>
                  <a:gd name="T8" fmla="*/ 0 w 55"/>
                  <a:gd name="T9" fmla="*/ 64 h 95"/>
                  <a:gd name="T10" fmla="*/ 53 w 55"/>
                  <a:gd name="T11" fmla="*/ 95 h 95"/>
                  <a:gd name="T12" fmla="*/ 54 w 55"/>
                  <a:gd name="T13" fmla="*/ 95 h 95"/>
                  <a:gd name="T14" fmla="*/ 55 w 55"/>
                  <a:gd name="T15" fmla="*/ 95 h 95"/>
                  <a:gd name="T16" fmla="*/ 55 w 55"/>
                  <a:gd name="T17" fmla="*/ 93 h 95"/>
                  <a:gd name="T18" fmla="*/ 55 w 55"/>
                  <a:gd name="T19" fmla="*/ 32 h 95"/>
                  <a:gd name="T20" fmla="*/ 55 w 55"/>
                  <a:gd name="T21" fmla="*/ 31 h 95"/>
                  <a:gd name="T22" fmla="*/ 2 w 55"/>
                  <a:gd name="T23" fmla="*/ 0 h 95"/>
                  <a:gd name="T24" fmla="*/ 1 w 55"/>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95">
                    <a:moveTo>
                      <a:pt x="1" y="0"/>
                    </a:moveTo>
                    <a:cubicBezTo>
                      <a:pt x="1" y="0"/>
                      <a:pt x="1" y="0"/>
                      <a:pt x="0" y="0"/>
                    </a:cubicBezTo>
                    <a:cubicBezTo>
                      <a:pt x="0" y="1"/>
                      <a:pt x="0" y="1"/>
                      <a:pt x="0" y="2"/>
                    </a:cubicBezTo>
                    <a:cubicBezTo>
                      <a:pt x="0" y="63"/>
                      <a:pt x="0" y="63"/>
                      <a:pt x="0" y="63"/>
                    </a:cubicBezTo>
                    <a:cubicBezTo>
                      <a:pt x="0" y="63"/>
                      <a:pt x="0" y="64"/>
                      <a:pt x="0" y="64"/>
                    </a:cubicBezTo>
                    <a:cubicBezTo>
                      <a:pt x="53" y="95"/>
                      <a:pt x="53" y="95"/>
                      <a:pt x="53" y="95"/>
                    </a:cubicBezTo>
                    <a:cubicBezTo>
                      <a:pt x="54" y="95"/>
                      <a:pt x="54" y="95"/>
                      <a:pt x="54" y="95"/>
                    </a:cubicBezTo>
                    <a:cubicBezTo>
                      <a:pt x="55" y="95"/>
                      <a:pt x="55" y="95"/>
                      <a:pt x="55" y="95"/>
                    </a:cubicBezTo>
                    <a:cubicBezTo>
                      <a:pt x="55" y="94"/>
                      <a:pt x="55" y="94"/>
                      <a:pt x="55" y="93"/>
                    </a:cubicBezTo>
                    <a:cubicBezTo>
                      <a:pt x="55" y="32"/>
                      <a:pt x="55" y="32"/>
                      <a:pt x="55" y="32"/>
                    </a:cubicBezTo>
                    <a:cubicBezTo>
                      <a:pt x="55" y="32"/>
                      <a:pt x="55" y="31"/>
                      <a:pt x="55" y="31"/>
                    </a:cubicBezTo>
                    <a:cubicBezTo>
                      <a:pt x="2" y="0"/>
                      <a:pt x="2" y="0"/>
                      <a:pt x="2" y="0"/>
                    </a:cubicBezTo>
                    <a:cubicBezTo>
                      <a:pt x="2" y="0"/>
                      <a:pt x="2" y="0"/>
                      <a:pt x="1" y="0"/>
                    </a:cubicBezTo>
                  </a:path>
                </a:pathLst>
              </a:custGeom>
              <a:solidFill>
                <a:srgbClr val="CEE9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4" name="Freeform 42">
                <a:extLst>
                  <a:ext uri="{FF2B5EF4-FFF2-40B4-BE49-F238E27FC236}">
                    <a16:creationId xmlns:a16="http://schemas.microsoft.com/office/drawing/2014/main" id="{3668A088-7C1D-4646-A428-6BAE0C605D47}"/>
                  </a:ext>
                </a:extLst>
              </p:cNvPr>
              <p:cNvSpPr>
                <a:spLocks/>
              </p:cNvSpPr>
              <p:nvPr/>
            </p:nvSpPr>
            <p:spPr bwMode="auto">
              <a:xfrm>
                <a:off x="2608263" y="3187701"/>
                <a:ext cx="209550" cy="354013"/>
              </a:xfrm>
              <a:custGeom>
                <a:avLst/>
                <a:gdLst>
                  <a:gd name="T0" fmla="*/ 54 w 56"/>
                  <a:gd name="T1" fmla="*/ 0 h 94"/>
                  <a:gd name="T2" fmla="*/ 54 w 56"/>
                  <a:gd name="T3" fmla="*/ 0 h 94"/>
                  <a:gd name="T4" fmla="*/ 1 w 56"/>
                  <a:gd name="T5" fmla="*/ 30 h 94"/>
                  <a:gd name="T6" fmla="*/ 0 w 56"/>
                  <a:gd name="T7" fmla="*/ 32 h 94"/>
                  <a:gd name="T8" fmla="*/ 0 w 56"/>
                  <a:gd name="T9" fmla="*/ 92 h 94"/>
                  <a:gd name="T10" fmla="*/ 1 w 56"/>
                  <a:gd name="T11" fmla="*/ 94 h 94"/>
                  <a:gd name="T12" fmla="*/ 2 w 56"/>
                  <a:gd name="T13" fmla="*/ 94 h 94"/>
                  <a:gd name="T14" fmla="*/ 3 w 56"/>
                  <a:gd name="T15" fmla="*/ 94 h 94"/>
                  <a:gd name="T16" fmla="*/ 26 w 56"/>
                  <a:gd name="T17" fmla="*/ 80 h 94"/>
                  <a:gd name="T18" fmla="*/ 26 w 56"/>
                  <a:gd name="T19" fmla="*/ 65 h 94"/>
                  <a:gd name="T20" fmla="*/ 51 w 56"/>
                  <a:gd name="T21" fmla="*/ 65 h 94"/>
                  <a:gd name="T22" fmla="*/ 55 w 56"/>
                  <a:gd name="T23" fmla="*/ 63 h 94"/>
                  <a:gd name="T24" fmla="*/ 56 w 56"/>
                  <a:gd name="T25" fmla="*/ 62 h 94"/>
                  <a:gd name="T26" fmla="*/ 56 w 56"/>
                  <a:gd name="T27" fmla="*/ 1 h 94"/>
                  <a:gd name="T28" fmla="*/ 55 w 56"/>
                  <a:gd name="T29" fmla="*/ 0 h 94"/>
                  <a:gd name="T30" fmla="*/ 54 w 56"/>
                  <a:gd name="T31"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6" h="94">
                    <a:moveTo>
                      <a:pt x="54" y="0"/>
                    </a:moveTo>
                    <a:cubicBezTo>
                      <a:pt x="54" y="0"/>
                      <a:pt x="54" y="0"/>
                      <a:pt x="54" y="0"/>
                    </a:cubicBezTo>
                    <a:cubicBezTo>
                      <a:pt x="1" y="30"/>
                      <a:pt x="1" y="30"/>
                      <a:pt x="1" y="30"/>
                    </a:cubicBezTo>
                    <a:cubicBezTo>
                      <a:pt x="1" y="31"/>
                      <a:pt x="0" y="31"/>
                      <a:pt x="0" y="32"/>
                    </a:cubicBezTo>
                    <a:cubicBezTo>
                      <a:pt x="0" y="92"/>
                      <a:pt x="0" y="92"/>
                      <a:pt x="0" y="92"/>
                    </a:cubicBezTo>
                    <a:cubicBezTo>
                      <a:pt x="0" y="93"/>
                      <a:pt x="1" y="93"/>
                      <a:pt x="1" y="94"/>
                    </a:cubicBezTo>
                    <a:cubicBezTo>
                      <a:pt x="2" y="94"/>
                      <a:pt x="2" y="94"/>
                      <a:pt x="2" y="94"/>
                    </a:cubicBezTo>
                    <a:cubicBezTo>
                      <a:pt x="3" y="94"/>
                      <a:pt x="3" y="94"/>
                      <a:pt x="3" y="94"/>
                    </a:cubicBezTo>
                    <a:cubicBezTo>
                      <a:pt x="26" y="80"/>
                      <a:pt x="26" y="80"/>
                      <a:pt x="26" y="80"/>
                    </a:cubicBezTo>
                    <a:cubicBezTo>
                      <a:pt x="26" y="65"/>
                      <a:pt x="26" y="65"/>
                      <a:pt x="26" y="65"/>
                    </a:cubicBezTo>
                    <a:cubicBezTo>
                      <a:pt x="51" y="65"/>
                      <a:pt x="51" y="65"/>
                      <a:pt x="51" y="65"/>
                    </a:cubicBezTo>
                    <a:cubicBezTo>
                      <a:pt x="55" y="63"/>
                      <a:pt x="55" y="63"/>
                      <a:pt x="55" y="63"/>
                    </a:cubicBezTo>
                    <a:cubicBezTo>
                      <a:pt x="56" y="63"/>
                      <a:pt x="56" y="62"/>
                      <a:pt x="56" y="62"/>
                    </a:cubicBezTo>
                    <a:cubicBezTo>
                      <a:pt x="56" y="1"/>
                      <a:pt x="56" y="1"/>
                      <a:pt x="56" y="1"/>
                    </a:cubicBezTo>
                    <a:cubicBezTo>
                      <a:pt x="56" y="1"/>
                      <a:pt x="56" y="0"/>
                      <a:pt x="55" y="0"/>
                    </a:cubicBezTo>
                    <a:cubicBezTo>
                      <a:pt x="55" y="0"/>
                      <a:pt x="55" y="0"/>
                      <a:pt x="54" y="0"/>
                    </a:cubicBezTo>
                  </a:path>
                </a:pathLst>
              </a:custGeom>
              <a:solidFill>
                <a:srgbClr val="9BD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5" name="Rectangle 43">
                <a:extLst>
                  <a:ext uri="{FF2B5EF4-FFF2-40B4-BE49-F238E27FC236}">
                    <a16:creationId xmlns:a16="http://schemas.microsoft.com/office/drawing/2014/main" id="{EAA18596-D348-4AF2-B154-51573F204517}"/>
                  </a:ext>
                </a:extLst>
              </p:cNvPr>
              <p:cNvSpPr>
                <a:spLocks noChangeArrowheads="1"/>
              </p:cNvSpPr>
              <p:nvPr/>
            </p:nvSpPr>
            <p:spPr bwMode="auto">
              <a:xfrm>
                <a:off x="2705100" y="3432176"/>
                <a:ext cx="706438" cy="56991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6" name="Rectangle 44">
                <a:extLst>
                  <a:ext uri="{FF2B5EF4-FFF2-40B4-BE49-F238E27FC236}">
                    <a16:creationId xmlns:a16="http://schemas.microsoft.com/office/drawing/2014/main" id="{638E289F-AC41-4D31-A6E8-D0ADD6B13006}"/>
                  </a:ext>
                </a:extLst>
              </p:cNvPr>
              <p:cNvSpPr>
                <a:spLocks noChangeArrowheads="1"/>
              </p:cNvSpPr>
              <p:nvPr/>
            </p:nvSpPr>
            <p:spPr bwMode="auto">
              <a:xfrm>
                <a:off x="2705100" y="3432176"/>
                <a:ext cx="706438"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7" name="Rectangle 45">
                <a:extLst>
                  <a:ext uri="{FF2B5EF4-FFF2-40B4-BE49-F238E27FC236}">
                    <a16:creationId xmlns:a16="http://schemas.microsoft.com/office/drawing/2014/main" id="{61DF8590-86C7-452C-8D5B-EEFD034B5364}"/>
                  </a:ext>
                </a:extLst>
              </p:cNvPr>
              <p:cNvSpPr>
                <a:spLocks noChangeArrowheads="1"/>
              </p:cNvSpPr>
              <p:nvPr/>
            </p:nvSpPr>
            <p:spPr bwMode="auto">
              <a:xfrm>
                <a:off x="2762250" y="3492501"/>
                <a:ext cx="592138" cy="452438"/>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8" name="Rectangle 46">
                <a:extLst>
                  <a:ext uri="{FF2B5EF4-FFF2-40B4-BE49-F238E27FC236}">
                    <a16:creationId xmlns:a16="http://schemas.microsoft.com/office/drawing/2014/main" id="{B40DA1E7-09FD-4935-A6AE-A9AA7DE1C345}"/>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59" name="Rectangle 47">
                <a:extLst>
                  <a:ext uri="{FF2B5EF4-FFF2-40B4-BE49-F238E27FC236}">
                    <a16:creationId xmlns:a16="http://schemas.microsoft.com/office/drawing/2014/main" id="{D07FB87C-B203-4FFF-8481-DFD65DFE92AF}"/>
                  </a:ext>
                </a:extLst>
              </p:cNvPr>
              <p:cNvSpPr>
                <a:spLocks noChangeArrowheads="1"/>
              </p:cNvSpPr>
              <p:nvPr/>
            </p:nvSpPr>
            <p:spPr bwMode="auto">
              <a:xfrm>
                <a:off x="2762250" y="3492501"/>
                <a:ext cx="592138" cy="45243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60" name="Rectangle 48">
                <a:extLst>
                  <a:ext uri="{FF2B5EF4-FFF2-40B4-BE49-F238E27FC236}">
                    <a16:creationId xmlns:a16="http://schemas.microsoft.com/office/drawing/2014/main" id="{7D875A62-9CB6-434E-9D6C-AE0D8A06F82C}"/>
                  </a:ext>
                </a:extLst>
              </p:cNvPr>
              <p:cNvSpPr>
                <a:spLocks noChangeArrowheads="1"/>
              </p:cNvSpPr>
              <p:nvPr/>
            </p:nvSpPr>
            <p:spPr bwMode="auto">
              <a:xfrm>
                <a:off x="2762250" y="3492501"/>
                <a:ext cx="592138"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61" name="Freeform 49">
                <a:extLst>
                  <a:ext uri="{FF2B5EF4-FFF2-40B4-BE49-F238E27FC236}">
                    <a16:creationId xmlns:a16="http://schemas.microsoft.com/office/drawing/2014/main" id="{165438FC-3541-45F6-A01B-BF921D76EDC7}"/>
                  </a:ext>
                </a:extLst>
              </p:cNvPr>
              <p:cNvSpPr>
                <a:spLocks/>
              </p:cNvSpPr>
              <p:nvPr/>
            </p:nvSpPr>
            <p:spPr bwMode="auto">
              <a:xfrm>
                <a:off x="3017838" y="3692526"/>
                <a:ext cx="336550" cy="252413"/>
              </a:xfrm>
              <a:custGeom>
                <a:avLst/>
                <a:gdLst>
                  <a:gd name="T0" fmla="*/ 90 w 90"/>
                  <a:gd name="T1" fmla="*/ 16 h 67"/>
                  <a:gd name="T2" fmla="*/ 78 w 90"/>
                  <a:gd name="T3" fmla="*/ 5 h 67"/>
                  <a:gd name="T4" fmla="*/ 62 w 90"/>
                  <a:gd name="T5" fmla="*/ 5 h 67"/>
                  <a:gd name="T6" fmla="*/ 0 w 90"/>
                  <a:gd name="T7" fmla="*/ 67 h 67"/>
                  <a:gd name="T8" fmla="*/ 90 w 90"/>
                  <a:gd name="T9" fmla="*/ 67 h 67"/>
                  <a:gd name="T10" fmla="*/ 90 w 90"/>
                  <a:gd name="T11" fmla="*/ 16 h 67"/>
                </a:gdLst>
                <a:ahLst/>
                <a:cxnLst>
                  <a:cxn ang="0">
                    <a:pos x="T0" y="T1"/>
                  </a:cxn>
                  <a:cxn ang="0">
                    <a:pos x="T2" y="T3"/>
                  </a:cxn>
                  <a:cxn ang="0">
                    <a:pos x="T4" y="T5"/>
                  </a:cxn>
                  <a:cxn ang="0">
                    <a:pos x="T6" y="T7"/>
                  </a:cxn>
                  <a:cxn ang="0">
                    <a:pos x="T8" y="T9"/>
                  </a:cxn>
                  <a:cxn ang="0">
                    <a:pos x="T10" y="T11"/>
                  </a:cxn>
                </a:cxnLst>
                <a:rect l="0" t="0" r="r" b="b"/>
                <a:pathLst>
                  <a:path w="90" h="67">
                    <a:moveTo>
                      <a:pt x="90" y="16"/>
                    </a:moveTo>
                    <a:cubicBezTo>
                      <a:pt x="78" y="5"/>
                      <a:pt x="78" y="5"/>
                      <a:pt x="78" y="5"/>
                    </a:cubicBezTo>
                    <a:cubicBezTo>
                      <a:pt x="74" y="0"/>
                      <a:pt x="66" y="0"/>
                      <a:pt x="62" y="5"/>
                    </a:cubicBezTo>
                    <a:cubicBezTo>
                      <a:pt x="0" y="67"/>
                      <a:pt x="0" y="67"/>
                      <a:pt x="0" y="67"/>
                    </a:cubicBezTo>
                    <a:cubicBezTo>
                      <a:pt x="90" y="67"/>
                      <a:pt x="90" y="67"/>
                      <a:pt x="90" y="67"/>
                    </a:cubicBezTo>
                    <a:lnTo>
                      <a:pt x="90" y="16"/>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62" name="Freeform 50">
                <a:extLst>
                  <a:ext uri="{FF2B5EF4-FFF2-40B4-BE49-F238E27FC236}">
                    <a16:creationId xmlns:a16="http://schemas.microsoft.com/office/drawing/2014/main" id="{D37F7045-EB69-4BF7-92B5-6A0D19B8185D}"/>
                  </a:ext>
                </a:extLst>
              </p:cNvPr>
              <p:cNvSpPr>
                <a:spLocks/>
              </p:cNvSpPr>
              <p:nvPr/>
            </p:nvSpPr>
            <p:spPr bwMode="auto">
              <a:xfrm>
                <a:off x="2878138" y="3749676"/>
                <a:ext cx="412750" cy="195263"/>
              </a:xfrm>
              <a:custGeom>
                <a:avLst/>
                <a:gdLst>
                  <a:gd name="T0" fmla="*/ 110 w 110"/>
                  <a:gd name="T1" fmla="*/ 52 h 52"/>
                  <a:gd name="T2" fmla="*/ 62 w 110"/>
                  <a:gd name="T3" fmla="*/ 3 h 52"/>
                  <a:gd name="T4" fmla="*/ 49 w 110"/>
                  <a:gd name="T5" fmla="*/ 3 h 52"/>
                  <a:gd name="T6" fmla="*/ 0 w 110"/>
                  <a:gd name="T7" fmla="*/ 52 h 52"/>
                  <a:gd name="T8" fmla="*/ 110 w 110"/>
                  <a:gd name="T9" fmla="*/ 52 h 52"/>
                </a:gdLst>
                <a:ahLst/>
                <a:cxnLst>
                  <a:cxn ang="0">
                    <a:pos x="T0" y="T1"/>
                  </a:cxn>
                  <a:cxn ang="0">
                    <a:pos x="T2" y="T3"/>
                  </a:cxn>
                  <a:cxn ang="0">
                    <a:pos x="T4" y="T5"/>
                  </a:cxn>
                  <a:cxn ang="0">
                    <a:pos x="T6" y="T7"/>
                  </a:cxn>
                  <a:cxn ang="0">
                    <a:pos x="T8" y="T9"/>
                  </a:cxn>
                </a:cxnLst>
                <a:rect l="0" t="0" r="r" b="b"/>
                <a:pathLst>
                  <a:path w="110" h="52">
                    <a:moveTo>
                      <a:pt x="110" y="52"/>
                    </a:moveTo>
                    <a:cubicBezTo>
                      <a:pt x="62" y="3"/>
                      <a:pt x="62" y="3"/>
                      <a:pt x="62" y="3"/>
                    </a:cubicBezTo>
                    <a:cubicBezTo>
                      <a:pt x="58" y="0"/>
                      <a:pt x="52" y="0"/>
                      <a:pt x="49" y="3"/>
                    </a:cubicBezTo>
                    <a:cubicBezTo>
                      <a:pt x="0" y="52"/>
                      <a:pt x="0" y="52"/>
                      <a:pt x="0" y="52"/>
                    </a:cubicBezTo>
                    <a:lnTo>
                      <a:pt x="110" y="52"/>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63" name="Freeform 51">
                <a:extLst>
                  <a:ext uri="{FF2B5EF4-FFF2-40B4-BE49-F238E27FC236}">
                    <a16:creationId xmlns:a16="http://schemas.microsoft.com/office/drawing/2014/main" id="{EC355BDB-3863-4910-BB19-FD3F60A1F10A}"/>
                  </a:ext>
                </a:extLst>
              </p:cNvPr>
              <p:cNvSpPr>
                <a:spLocks/>
              </p:cNvSpPr>
              <p:nvPr/>
            </p:nvSpPr>
            <p:spPr bwMode="auto">
              <a:xfrm>
                <a:off x="2817813" y="3549651"/>
                <a:ext cx="274638" cy="169863"/>
              </a:xfrm>
              <a:custGeom>
                <a:avLst/>
                <a:gdLst>
                  <a:gd name="T0" fmla="*/ 41 w 73"/>
                  <a:gd name="T1" fmla="*/ 0 h 45"/>
                  <a:gd name="T2" fmla="*/ 20 w 73"/>
                  <a:gd name="T3" fmla="*/ 15 h 45"/>
                  <a:gd name="T4" fmla="*/ 15 w 73"/>
                  <a:gd name="T5" fmla="*/ 14 h 45"/>
                  <a:gd name="T6" fmla="*/ 0 w 73"/>
                  <a:gd name="T7" fmla="*/ 30 h 45"/>
                  <a:gd name="T8" fmla="*/ 15 w 73"/>
                  <a:gd name="T9" fmla="*/ 45 h 45"/>
                  <a:gd name="T10" fmla="*/ 15 w 73"/>
                  <a:gd name="T11" fmla="*/ 45 h 45"/>
                  <a:gd name="T12" fmla="*/ 15 w 73"/>
                  <a:gd name="T13" fmla="*/ 45 h 45"/>
                  <a:gd name="T14" fmla="*/ 65 w 73"/>
                  <a:gd name="T15" fmla="*/ 45 h 45"/>
                  <a:gd name="T16" fmla="*/ 65 w 73"/>
                  <a:gd name="T17" fmla="*/ 45 h 45"/>
                  <a:gd name="T18" fmla="*/ 73 w 73"/>
                  <a:gd name="T19" fmla="*/ 37 h 45"/>
                  <a:gd name="T20" fmla="*/ 64 w 73"/>
                  <a:gd name="T21" fmla="*/ 28 h 45"/>
                  <a:gd name="T22" fmla="*/ 63 w 73"/>
                  <a:gd name="T23" fmla="*/ 28 h 45"/>
                  <a:gd name="T24" fmla="*/ 64 w 73"/>
                  <a:gd name="T25" fmla="*/ 22 h 45"/>
                  <a:gd name="T26" fmla="*/ 41 w 73"/>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45">
                    <a:moveTo>
                      <a:pt x="41" y="0"/>
                    </a:moveTo>
                    <a:cubicBezTo>
                      <a:pt x="32" y="0"/>
                      <a:pt x="23" y="6"/>
                      <a:pt x="20" y="15"/>
                    </a:cubicBezTo>
                    <a:cubicBezTo>
                      <a:pt x="19" y="15"/>
                      <a:pt x="17" y="14"/>
                      <a:pt x="15" y="14"/>
                    </a:cubicBezTo>
                    <a:cubicBezTo>
                      <a:pt x="7" y="14"/>
                      <a:pt x="0" y="21"/>
                      <a:pt x="0" y="30"/>
                    </a:cubicBezTo>
                    <a:cubicBezTo>
                      <a:pt x="0" y="38"/>
                      <a:pt x="7" y="45"/>
                      <a:pt x="15" y="45"/>
                    </a:cubicBezTo>
                    <a:cubicBezTo>
                      <a:pt x="15" y="45"/>
                      <a:pt x="15" y="45"/>
                      <a:pt x="15" y="45"/>
                    </a:cubicBezTo>
                    <a:cubicBezTo>
                      <a:pt x="15" y="45"/>
                      <a:pt x="15" y="45"/>
                      <a:pt x="15" y="45"/>
                    </a:cubicBezTo>
                    <a:cubicBezTo>
                      <a:pt x="65" y="45"/>
                      <a:pt x="65" y="45"/>
                      <a:pt x="65" y="45"/>
                    </a:cubicBezTo>
                    <a:cubicBezTo>
                      <a:pt x="65" y="45"/>
                      <a:pt x="65" y="45"/>
                      <a:pt x="65" y="45"/>
                    </a:cubicBezTo>
                    <a:cubicBezTo>
                      <a:pt x="69" y="45"/>
                      <a:pt x="73" y="41"/>
                      <a:pt x="73" y="37"/>
                    </a:cubicBezTo>
                    <a:cubicBezTo>
                      <a:pt x="73" y="32"/>
                      <a:pt x="69" y="28"/>
                      <a:pt x="64" y="28"/>
                    </a:cubicBezTo>
                    <a:cubicBezTo>
                      <a:pt x="63" y="28"/>
                      <a:pt x="63" y="28"/>
                      <a:pt x="63" y="28"/>
                    </a:cubicBezTo>
                    <a:cubicBezTo>
                      <a:pt x="64" y="26"/>
                      <a:pt x="64" y="24"/>
                      <a:pt x="64" y="22"/>
                    </a:cubicBezTo>
                    <a:cubicBezTo>
                      <a:pt x="64" y="10"/>
                      <a:pt x="54" y="0"/>
                      <a:pt x="4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264" name="Rectangle 47">
              <a:extLst>
                <a:ext uri="{FF2B5EF4-FFF2-40B4-BE49-F238E27FC236}">
                  <a16:creationId xmlns:a16="http://schemas.microsoft.com/office/drawing/2014/main" id="{A93B5562-DFAA-4B84-9FAC-0B294998827E}"/>
                </a:ext>
              </a:extLst>
            </p:cNvPr>
            <p:cNvSpPr>
              <a:spLocks noChangeArrowheads="1"/>
            </p:cNvSpPr>
            <p:nvPr/>
          </p:nvSpPr>
          <p:spPr bwMode="auto">
            <a:xfrm>
              <a:off x="883225" y="6005909"/>
              <a:ext cx="976819"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Photo taken and </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err="1">
                  <a:gradFill>
                    <a:gsLst>
                      <a:gs pos="0">
                        <a:srgbClr val="353535"/>
                      </a:gs>
                      <a:gs pos="100000">
                        <a:srgbClr val="353535"/>
                      </a:gs>
                    </a:gsLst>
                    <a:lin ang="16200000" scaled="1"/>
                  </a:gradFill>
                  <a:latin typeface="Calibri" panose="020F0502020204030204"/>
                  <a:cs typeface="Segoe UI Semibold" panose="020B0702040204020203" pitchFamily="34" charset="0"/>
                </a:rPr>
                <a:t>WebHook</a:t>
              </a: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 called</a:t>
              </a:r>
            </a:p>
          </p:txBody>
        </p:sp>
        <p:sp>
          <p:nvSpPr>
            <p:cNvPr id="265" name="Rectangle: Rounded Corners 264">
              <a:extLst>
                <a:ext uri="{FF2B5EF4-FFF2-40B4-BE49-F238E27FC236}">
                  <a16:creationId xmlns:a16="http://schemas.microsoft.com/office/drawing/2014/main" id="{C50EFBCD-B40D-4582-8B6B-669D5138EE46}"/>
                </a:ext>
              </a:extLst>
            </p:cNvPr>
            <p:cNvSpPr/>
            <p:nvPr/>
          </p:nvSpPr>
          <p:spPr bwMode="auto">
            <a:xfrm>
              <a:off x="2178232"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6" name="Group 265">
              <a:extLst>
                <a:ext uri="{FF2B5EF4-FFF2-40B4-BE49-F238E27FC236}">
                  <a16:creationId xmlns:a16="http://schemas.microsoft.com/office/drawing/2014/main" id="{2E171DF0-F2E2-4E1D-9B01-773C597A3897}"/>
                </a:ext>
              </a:extLst>
            </p:cNvPr>
            <p:cNvGrpSpPr/>
            <p:nvPr/>
          </p:nvGrpSpPr>
          <p:grpSpPr>
            <a:xfrm>
              <a:off x="2181692" y="4804390"/>
              <a:ext cx="452260" cy="417074"/>
              <a:chOff x="7989965" y="5173839"/>
              <a:chExt cx="308230" cy="284249"/>
            </a:xfrm>
          </p:grpSpPr>
          <p:sp>
            <p:nvSpPr>
              <p:cNvPr id="267" name="Rectangle 266">
                <a:extLst>
                  <a:ext uri="{FF2B5EF4-FFF2-40B4-BE49-F238E27FC236}">
                    <a16:creationId xmlns:a16="http://schemas.microsoft.com/office/drawing/2014/main" id="{C7E62103-5D29-492A-A5D0-F9CA4C80AC06}"/>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8" name="Group 267">
                <a:extLst>
                  <a:ext uri="{FF2B5EF4-FFF2-40B4-BE49-F238E27FC236}">
                    <a16:creationId xmlns:a16="http://schemas.microsoft.com/office/drawing/2014/main" id="{762BA70F-5B0B-4C90-B31B-39F3D4DAB77F}"/>
                  </a:ext>
                </a:extLst>
              </p:cNvPr>
              <p:cNvGrpSpPr/>
              <p:nvPr/>
            </p:nvGrpSpPr>
            <p:grpSpPr>
              <a:xfrm>
                <a:off x="7989965" y="5173839"/>
                <a:ext cx="308230" cy="284249"/>
                <a:chOff x="7875624" y="5410159"/>
                <a:chExt cx="308230" cy="284249"/>
              </a:xfrm>
            </p:grpSpPr>
            <p:sp>
              <p:nvSpPr>
                <p:cNvPr id="269" name="Freeform 17">
                  <a:extLst>
                    <a:ext uri="{FF2B5EF4-FFF2-40B4-BE49-F238E27FC236}">
                      <a16:creationId xmlns:a16="http://schemas.microsoft.com/office/drawing/2014/main" id="{979D84D7-A375-4A76-9356-92A5C21C3D1A}"/>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nvGrpSpPr>
                <p:cNvPr id="270" name="Group 269">
                  <a:extLst>
                    <a:ext uri="{FF2B5EF4-FFF2-40B4-BE49-F238E27FC236}">
                      <a16:creationId xmlns:a16="http://schemas.microsoft.com/office/drawing/2014/main" id="{9D8A7326-ED84-4C1F-8067-A9FFF25D0D64}"/>
                    </a:ext>
                  </a:extLst>
                </p:cNvPr>
                <p:cNvGrpSpPr/>
                <p:nvPr/>
              </p:nvGrpSpPr>
              <p:grpSpPr>
                <a:xfrm>
                  <a:off x="7875624" y="5410159"/>
                  <a:ext cx="308230" cy="284249"/>
                  <a:chOff x="7875624" y="5410159"/>
                  <a:chExt cx="308230" cy="284249"/>
                </a:xfrm>
              </p:grpSpPr>
              <p:sp>
                <p:nvSpPr>
                  <p:cNvPr id="271" name="Freeform 15">
                    <a:extLst>
                      <a:ext uri="{FF2B5EF4-FFF2-40B4-BE49-F238E27FC236}">
                        <a16:creationId xmlns:a16="http://schemas.microsoft.com/office/drawing/2014/main" id="{4EE535F3-702F-41FC-AFF2-C7665554D49C}"/>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72" name="Freeform 16">
                    <a:extLst>
                      <a:ext uri="{FF2B5EF4-FFF2-40B4-BE49-F238E27FC236}">
                        <a16:creationId xmlns:a16="http://schemas.microsoft.com/office/drawing/2014/main" id="{D3B41EAD-A54B-4181-8794-DF49A6FAB82E}"/>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73" name="Freeform 19">
                    <a:extLst>
                      <a:ext uri="{FF2B5EF4-FFF2-40B4-BE49-F238E27FC236}">
                        <a16:creationId xmlns:a16="http://schemas.microsoft.com/office/drawing/2014/main" id="{D9F3F173-E9C6-4137-8400-EABEC140D2AC}"/>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grpSp>
        </p:grpSp>
        <p:cxnSp>
          <p:nvCxnSpPr>
            <p:cNvPr id="274" name="Straight Arrow Connector 273">
              <a:extLst>
                <a:ext uri="{FF2B5EF4-FFF2-40B4-BE49-F238E27FC236}">
                  <a16:creationId xmlns:a16="http://schemas.microsoft.com/office/drawing/2014/main" id="{2E558CE5-3EAD-4E1A-98E5-7E079A2ADFB3}"/>
                </a:ext>
              </a:extLst>
            </p:cNvPr>
            <p:cNvCxnSpPr>
              <a:cxnSpLocks/>
            </p:cNvCxnSpPr>
            <p:nvPr/>
          </p:nvCxnSpPr>
          <p:spPr>
            <a:xfrm>
              <a:off x="1750961"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75" name="Rectangle: Rounded Corners 274">
              <a:extLst>
                <a:ext uri="{FF2B5EF4-FFF2-40B4-BE49-F238E27FC236}">
                  <a16:creationId xmlns:a16="http://schemas.microsoft.com/office/drawing/2014/main" id="{633E5784-C028-4264-BA81-41493C153D1C}"/>
                </a:ext>
              </a:extLst>
            </p:cNvPr>
            <p:cNvSpPr/>
            <p:nvPr/>
          </p:nvSpPr>
          <p:spPr bwMode="auto">
            <a:xfrm>
              <a:off x="4222623" y="4919844"/>
              <a:ext cx="1550502"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6" name="Group 275">
              <a:extLst>
                <a:ext uri="{FF2B5EF4-FFF2-40B4-BE49-F238E27FC236}">
                  <a16:creationId xmlns:a16="http://schemas.microsoft.com/office/drawing/2014/main" id="{2B7386A9-EE6D-4A9B-A29C-5BE00B386D7C}"/>
                </a:ext>
              </a:extLst>
            </p:cNvPr>
            <p:cNvGrpSpPr/>
            <p:nvPr/>
          </p:nvGrpSpPr>
          <p:grpSpPr>
            <a:xfrm>
              <a:off x="4226083" y="4804390"/>
              <a:ext cx="452260" cy="417074"/>
              <a:chOff x="7989965" y="5173839"/>
              <a:chExt cx="308230" cy="284249"/>
            </a:xfrm>
          </p:grpSpPr>
          <p:sp>
            <p:nvSpPr>
              <p:cNvPr id="277" name="Rectangle 276">
                <a:extLst>
                  <a:ext uri="{FF2B5EF4-FFF2-40B4-BE49-F238E27FC236}">
                    <a16:creationId xmlns:a16="http://schemas.microsoft.com/office/drawing/2014/main" id="{8D0E891D-E2AF-4D3C-8D37-89220617F9CF}"/>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78" name="Group 277">
                <a:extLst>
                  <a:ext uri="{FF2B5EF4-FFF2-40B4-BE49-F238E27FC236}">
                    <a16:creationId xmlns:a16="http://schemas.microsoft.com/office/drawing/2014/main" id="{0C17E18A-A977-484F-B574-A67A48380061}"/>
                  </a:ext>
                </a:extLst>
              </p:cNvPr>
              <p:cNvGrpSpPr/>
              <p:nvPr/>
            </p:nvGrpSpPr>
            <p:grpSpPr>
              <a:xfrm>
                <a:off x="7989965" y="5173839"/>
                <a:ext cx="308230" cy="284249"/>
                <a:chOff x="7875624" y="5410159"/>
                <a:chExt cx="308230" cy="284249"/>
              </a:xfrm>
            </p:grpSpPr>
            <p:sp>
              <p:nvSpPr>
                <p:cNvPr id="279" name="Freeform 17">
                  <a:extLst>
                    <a:ext uri="{FF2B5EF4-FFF2-40B4-BE49-F238E27FC236}">
                      <a16:creationId xmlns:a16="http://schemas.microsoft.com/office/drawing/2014/main" id="{0CA10F88-DC32-456B-9388-73C3CC08F8B0}"/>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nvGrpSpPr>
                <p:cNvPr id="280" name="Group 279">
                  <a:extLst>
                    <a:ext uri="{FF2B5EF4-FFF2-40B4-BE49-F238E27FC236}">
                      <a16:creationId xmlns:a16="http://schemas.microsoft.com/office/drawing/2014/main" id="{CD14EE52-4592-49A2-B3D3-5FEF95859267}"/>
                    </a:ext>
                  </a:extLst>
                </p:cNvPr>
                <p:cNvGrpSpPr/>
                <p:nvPr/>
              </p:nvGrpSpPr>
              <p:grpSpPr>
                <a:xfrm>
                  <a:off x="7875624" y="5410159"/>
                  <a:ext cx="308230" cy="284249"/>
                  <a:chOff x="7875624" y="5410159"/>
                  <a:chExt cx="308230" cy="284249"/>
                </a:xfrm>
              </p:grpSpPr>
              <p:sp>
                <p:nvSpPr>
                  <p:cNvPr id="281" name="Freeform 15">
                    <a:extLst>
                      <a:ext uri="{FF2B5EF4-FFF2-40B4-BE49-F238E27FC236}">
                        <a16:creationId xmlns:a16="http://schemas.microsoft.com/office/drawing/2014/main" id="{F19FBF44-BF94-4357-98ED-96C9B9B05EDB}"/>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82" name="Freeform 16">
                    <a:extLst>
                      <a:ext uri="{FF2B5EF4-FFF2-40B4-BE49-F238E27FC236}">
                        <a16:creationId xmlns:a16="http://schemas.microsoft.com/office/drawing/2014/main" id="{49A74606-BD98-4A10-B519-6FAEE3B3387C}"/>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283" name="Freeform 19">
                    <a:extLst>
                      <a:ext uri="{FF2B5EF4-FFF2-40B4-BE49-F238E27FC236}">
                        <a16:creationId xmlns:a16="http://schemas.microsoft.com/office/drawing/2014/main" id="{067EB96B-BB22-4800-AB3D-45261F57FF1F}"/>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grpSp>
        </p:grpSp>
        <p:cxnSp>
          <p:nvCxnSpPr>
            <p:cNvPr id="284" name="Straight Arrow Connector 283">
              <a:extLst>
                <a:ext uri="{FF2B5EF4-FFF2-40B4-BE49-F238E27FC236}">
                  <a16:creationId xmlns:a16="http://schemas.microsoft.com/office/drawing/2014/main" id="{5D841D6E-FC59-4380-8A50-BC6EBA6D0082}"/>
                </a:ext>
              </a:extLst>
            </p:cNvPr>
            <p:cNvCxnSpPr>
              <a:cxnSpLocks/>
            </p:cNvCxnSpPr>
            <p:nvPr/>
          </p:nvCxnSpPr>
          <p:spPr>
            <a:xfrm>
              <a:off x="3795352" y="5402057"/>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286" name="Freeform 52">
              <a:extLst>
                <a:ext uri="{FF2B5EF4-FFF2-40B4-BE49-F238E27FC236}">
                  <a16:creationId xmlns:a16="http://schemas.microsoft.com/office/drawing/2014/main" id="{A5DE6766-5F25-422F-ADEC-0CEAEC44712F}"/>
                </a:ext>
              </a:extLst>
            </p:cNvPr>
            <p:cNvSpPr>
              <a:spLocks noEditPoints="1"/>
            </p:cNvSpPr>
            <p:nvPr/>
          </p:nvSpPr>
          <p:spPr bwMode="auto">
            <a:xfrm>
              <a:off x="2742592" y="5123889"/>
              <a:ext cx="649426" cy="566101"/>
            </a:xfrm>
            <a:custGeom>
              <a:avLst/>
              <a:gdLst>
                <a:gd name="T0" fmla="*/ 240 w 320"/>
                <a:gd name="T1" fmla="*/ 0 h 278"/>
                <a:gd name="T2" fmla="*/ 80 w 320"/>
                <a:gd name="T3" fmla="*/ 0 h 278"/>
                <a:gd name="T4" fmla="*/ 0 w 320"/>
                <a:gd name="T5" fmla="*/ 139 h 278"/>
                <a:gd name="T6" fmla="*/ 80 w 320"/>
                <a:gd name="T7" fmla="*/ 278 h 278"/>
                <a:gd name="T8" fmla="*/ 240 w 320"/>
                <a:gd name="T9" fmla="*/ 278 h 278"/>
                <a:gd name="T10" fmla="*/ 320 w 320"/>
                <a:gd name="T11" fmla="*/ 139 h 278"/>
                <a:gd name="T12" fmla="*/ 240 w 320"/>
                <a:gd name="T13" fmla="*/ 0 h 278"/>
                <a:gd name="T14" fmla="*/ 240 w 320"/>
                <a:gd name="T15" fmla="*/ 201 h 278"/>
                <a:gd name="T16" fmla="*/ 219 w 320"/>
                <a:gd name="T17" fmla="*/ 223 h 278"/>
                <a:gd name="T18" fmla="*/ 101 w 320"/>
                <a:gd name="T19" fmla="*/ 223 h 278"/>
                <a:gd name="T20" fmla="*/ 79 w 320"/>
                <a:gd name="T21" fmla="*/ 201 h 278"/>
                <a:gd name="T22" fmla="*/ 79 w 320"/>
                <a:gd name="T23" fmla="*/ 77 h 278"/>
                <a:gd name="T24" fmla="*/ 101 w 320"/>
                <a:gd name="T25" fmla="*/ 55 h 278"/>
                <a:gd name="T26" fmla="*/ 188 w 320"/>
                <a:gd name="T27" fmla="*/ 55 h 278"/>
                <a:gd name="T28" fmla="*/ 204 w 320"/>
                <a:gd name="T29" fmla="*/ 55 h 278"/>
                <a:gd name="T30" fmla="*/ 206 w 320"/>
                <a:gd name="T31" fmla="*/ 55 h 278"/>
                <a:gd name="T32" fmla="*/ 240 w 320"/>
                <a:gd name="T33" fmla="*/ 88 h 278"/>
                <a:gd name="T34" fmla="*/ 240 w 320"/>
                <a:gd name="T35" fmla="*/ 106 h 278"/>
                <a:gd name="T36" fmla="*/ 240 w 320"/>
                <a:gd name="T37" fmla="*/ 20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0" h="278">
                  <a:moveTo>
                    <a:pt x="240" y="0"/>
                  </a:moveTo>
                  <a:cubicBezTo>
                    <a:pt x="80" y="0"/>
                    <a:pt x="80" y="0"/>
                    <a:pt x="80" y="0"/>
                  </a:cubicBezTo>
                  <a:cubicBezTo>
                    <a:pt x="0" y="139"/>
                    <a:pt x="0" y="139"/>
                    <a:pt x="0" y="139"/>
                  </a:cubicBezTo>
                  <a:cubicBezTo>
                    <a:pt x="80" y="278"/>
                    <a:pt x="80" y="278"/>
                    <a:pt x="80" y="278"/>
                  </a:cubicBezTo>
                  <a:cubicBezTo>
                    <a:pt x="240" y="278"/>
                    <a:pt x="240" y="278"/>
                    <a:pt x="240" y="278"/>
                  </a:cubicBezTo>
                  <a:cubicBezTo>
                    <a:pt x="320" y="139"/>
                    <a:pt x="320" y="139"/>
                    <a:pt x="320" y="139"/>
                  </a:cubicBezTo>
                  <a:lnTo>
                    <a:pt x="240" y="0"/>
                  </a:lnTo>
                  <a:close/>
                  <a:moveTo>
                    <a:pt x="240" y="201"/>
                  </a:moveTo>
                  <a:cubicBezTo>
                    <a:pt x="240" y="213"/>
                    <a:pt x="231" y="223"/>
                    <a:pt x="219" y="223"/>
                  </a:cubicBezTo>
                  <a:cubicBezTo>
                    <a:pt x="101" y="223"/>
                    <a:pt x="101" y="223"/>
                    <a:pt x="101" y="223"/>
                  </a:cubicBezTo>
                  <a:cubicBezTo>
                    <a:pt x="89" y="223"/>
                    <a:pt x="79" y="213"/>
                    <a:pt x="79" y="201"/>
                  </a:cubicBezTo>
                  <a:cubicBezTo>
                    <a:pt x="79" y="77"/>
                    <a:pt x="79" y="77"/>
                    <a:pt x="79" y="77"/>
                  </a:cubicBezTo>
                  <a:cubicBezTo>
                    <a:pt x="79" y="65"/>
                    <a:pt x="89" y="55"/>
                    <a:pt x="101" y="55"/>
                  </a:cubicBezTo>
                  <a:cubicBezTo>
                    <a:pt x="188" y="55"/>
                    <a:pt x="188" y="55"/>
                    <a:pt x="188" y="55"/>
                  </a:cubicBezTo>
                  <a:cubicBezTo>
                    <a:pt x="196" y="55"/>
                    <a:pt x="204" y="55"/>
                    <a:pt x="204" y="55"/>
                  </a:cubicBezTo>
                  <a:cubicBezTo>
                    <a:pt x="206" y="55"/>
                    <a:pt x="206" y="55"/>
                    <a:pt x="206" y="55"/>
                  </a:cubicBezTo>
                  <a:cubicBezTo>
                    <a:pt x="240" y="88"/>
                    <a:pt x="240" y="88"/>
                    <a:pt x="240" y="88"/>
                  </a:cubicBezTo>
                  <a:cubicBezTo>
                    <a:pt x="240" y="106"/>
                    <a:pt x="240" y="106"/>
                    <a:pt x="240" y="106"/>
                  </a:cubicBezTo>
                  <a:cubicBezTo>
                    <a:pt x="240" y="201"/>
                    <a:pt x="240" y="201"/>
                    <a:pt x="240" y="2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87" name="Freeform 53">
              <a:extLst>
                <a:ext uri="{FF2B5EF4-FFF2-40B4-BE49-F238E27FC236}">
                  <a16:creationId xmlns:a16="http://schemas.microsoft.com/office/drawing/2014/main" id="{EC7AB43B-FD62-458F-A5EB-B13A3FAE2DCC}"/>
                </a:ext>
              </a:extLst>
            </p:cNvPr>
            <p:cNvSpPr>
              <a:spLocks/>
            </p:cNvSpPr>
            <p:nvPr/>
          </p:nvSpPr>
          <p:spPr bwMode="auto">
            <a:xfrm>
              <a:off x="3012327" y="5437435"/>
              <a:ext cx="30925" cy="69582"/>
            </a:xfrm>
            <a:custGeom>
              <a:avLst/>
              <a:gdLst>
                <a:gd name="T0" fmla="*/ 15 w 15"/>
                <a:gd name="T1" fmla="*/ 7 h 34"/>
                <a:gd name="T2" fmla="*/ 14 w 15"/>
                <a:gd name="T3" fmla="*/ 4 h 34"/>
                <a:gd name="T4" fmla="*/ 13 w 15"/>
                <a:gd name="T5" fmla="*/ 2 h 34"/>
                <a:gd name="T6" fmla="*/ 11 w 15"/>
                <a:gd name="T7" fmla="*/ 1 h 34"/>
                <a:gd name="T8" fmla="*/ 8 w 15"/>
                <a:gd name="T9" fmla="*/ 0 h 34"/>
                <a:gd name="T10" fmla="*/ 4 w 15"/>
                <a:gd name="T11" fmla="*/ 2 h 34"/>
                <a:gd name="T12" fmla="*/ 2 w 15"/>
                <a:gd name="T13" fmla="*/ 5 h 34"/>
                <a:gd name="T14" fmla="*/ 1 w 15"/>
                <a:gd name="T15" fmla="*/ 10 h 34"/>
                <a:gd name="T16" fmla="*/ 0 w 15"/>
                <a:gd name="T17" fmla="*/ 17 h 34"/>
                <a:gd name="T18" fmla="*/ 1 w 15"/>
                <a:gd name="T19" fmla="*/ 25 h 34"/>
                <a:gd name="T20" fmla="*/ 2 w 15"/>
                <a:gd name="T21" fmla="*/ 30 h 34"/>
                <a:gd name="T22" fmla="*/ 4 w 15"/>
                <a:gd name="T23" fmla="*/ 33 h 34"/>
                <a:gd name="T24" fmla="*/ 7 w 15"/>
                <a:gd name="T25" fmla="*/ 34 h 34"/>
                <a:gd name="T26" fmla="*/ 10 w 15"/>
                <a:gd name="T27" fmla="*/ 33 h 34"/>
                <a:gd name="T28" fmla="*/ 12 w 15"/>
                <a:gd name="T29" fmla="*/ 32 h 34"/>
                <a:gd name="T30" fmla="*/ 13 w 15"/>
                <a:gd name="T31" fmla="*/ 29 h 34"/>
                <a:gd name="T32" fmla="*/ 14 w 15"/>
                <a:gd name="T33" fmla="*/ 26 h 34"/>
                <a:gd name="T34" fmla="*/ 15 w 15"/>
                <a:gd name="T35" fmla="*/ 22 h 34"/>
                <a:gd name="T36" fmla="*/ 15 w 15"/>
                <a:gd name="T37" fmla="*/ 17 h 34"/>
                <a:gd name="T38" fmla="*/ 15 w 15"/>
                <a:gd name="T39" fmla="*/ 11 h 34"/>
                <a:gd name="T40" fmla="*/ 15 w 15"/>
                <a:gd name="T41" fmla="*/ 7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34">
                  <a:moveTo>
                    <a:pt x="15" y="7"/>
                  </a:moveTo>
                  <a:cubicBezTo>
                    <a:pt x="15" y="6"/>
                    <a:pt x="14" y="5"/>
                    <a:pt x="14" y="4"/>
                  </a:cubicBezTo>
                  <a:cubicBezTo>
                    <a:pt x="13" y="3"/>
                    <a:pt x="13" y="3"/>
                    <a:pt x="13" y="2"/>
                  </a:cubicBezTo>
                  <a:cubicBezTo>
                    <a:pt x="12" y="2"/>
                    <a:pt x="11" y="2"/>
                    <a:pt x="11" y="1"/>
                  </a:cubicBezTo>
                  <a:cubicBezTo>
                    <a:pt x="10" y="1"/>
                    <a:pt x="9" y="0"/>
                    <a:pt x="8" y="0"/>
                  </a:cubicBezTo>
                  <a:cubicBezTo>
                    <a:pt x="7" y="0"/>
                    <a:pt x="6" y="1"/>
                    <a:pt x="4" y="2"/>
                  </a:cubicBezTo>
                  <a:cubicBezTo>
                    <a:pt x="4" y="2"/>
                    <a:pt x="2" y="3"/>
                    <a:pt x="2" y="5"/>
                  </a:cubicBezTo>
                  <a:cubicBezTo>
                    <a:pt x="2" y="6"/>
                    <a:pt x="2" y="8"/>
                    <a:pt x="1" y="10"/>
                  </a:cubicBezTo>
                  <a:cubicBezTo>
                    <a:pt x="1" y="12"/>
                    <a:pt x="0" y="14"/>
                    <a:pt x="0" y="17"/>
                  </a:cubicBezTo>
                  <a:cubicBezTo>
                    <a:pt x="0" y="20"/>
                    <a:pt x="0" y="23"/>
                    <a:pt x="1" y="25"/>
                  </a:cubicBezTo>
                  <a:cubicBezTo>
                    <a:pt x="1" y="27"/>
                    <a:pt x="2" y="29"/>
                    <a:pt x="2" y="30"/>
                  </a:cubicBezTo>
                  <a:cubicBezTo>
                    <a:pt x="3" y="32"/>
                    <a:pt x="4" y="32"/>
                    <a:pt x="4" y="33"/>
                  </a:cubicBezTo>
                  <a:cubicBezTo>
                    <a:pt x="5" y="34"/>
                    <a:pt x="6" y="34"/>
                    <a:pt x="7" y="34"/>
                  </a:cubicBezTo>
                  <a:cubicBezTo>
                    <a:pt x="8" y="34"/>
                    <a:pt x="9" y="34"/>
                    <a:pt x="10" y="33"/>
                  </a:cubicBezTo>
                  <a:cubicBezTo>
                    <a:pt x="11" y="33"/>
                    <a:pt x="11" y="32"/>
                    <a:pt x="12" y="32"/>
                  </a:cubicBezTo>
                  <a:cubicBezTo>
                    <a:pt x="13" y="31"/>
                    <a:pt x="13" y="30"/>
                    <a:pt x="13" y="29"/>
                  </a:cubicBezTo>
                  <a:cubicBezTo>
                    <a:pt x="14" y="28"/>
                    <a:pt x="14" y="27"/>
                    <a:pt x="14" y="26"/>
                  </a:cubicBezTo>
                  <a:cubicBezTo>
                    <a:pt x="14" y="25"/>
                    <a:pt x="15" y="23"/>
                    <a:pt x="15" y="22"/>
                  </a:cubicBezTo>
                  <a:cubicBezTo>
                    <a:pt x="15" y="21"/>
                    <a:pt x="15" y="19"/>
                    <a:pt x="15" y="17"/>
                  </a:cubicBezTo>
                  <a:cubicBezTo>
                    <a:pt x="15" y="15"/>
                    <a:pt x="15" y="12"/>
                    <a:pt x="15" y="11"/>
                  </a:cubicBezTo>
                  <a:cubicBezTo>
                    <a:pt x="15" y="10"/>
                    <a:pt x="15" y="9"/>
                    <a:pt x="15"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88" name="Freeform 54">
              <a:extLst>
                <a:ext uri="{FF2B5EF4-FFF2-40B4-BE49-F238E27FC236}">
                  <a16:creationId xmlns:a16="http://schemas.microsoft.com/office/drawing/2014/main" id="{BE078F39-9F3F-4344-A2D1-34F2AD6F1099}"/>
                </a:ext>
              </a:extLst>
            </p:cNvPr>
            <p:cNvSpPr>
              <a:spLocks/>
            </p:cNvSpPr>
            <p:nvPr/>
          </p:nvSpPr>
          <p:spPr bwMode="auto">
            <a:xfrm>
              <a:off x="3089640" y="5306863"/>
              <a:ext cx="28348" cy="67864"/>
            </a:xfrm>
            <a:custGeom>
              <a:avLst/>
              <a:gdLst>
                <a:gd name="T0" fmla="*/ 14 w 14"/>
                <a:gd name="T1" fmla="*/ 7 h 33"/>
                <a:gd name="T2" fmla="*/ 14 w 14"/>
                <a:gd name="T3" fmla="*/ 3 h 33"/>
                <a:gd name="T4" fmla="*/ 12 w 14"/>
                <a:gd name="T5" fmla="*/ 2 h 33"/>
                <a:gd name="T6" fmla="*/ 10 w 14"/>
                <a:gd name="T7" fmla="*/ 0 h 33"/>
                <a:gd name="T8" fmla="*/ 8 w 14"/>
                <a:gd name="T9" fmla="*/ 0 h 33"/>
                <a:gd name="T10" fmla="*/ 4 w 14"/>
                <a:gd name="T11" fmla="*/ 1 h 33"/>
                <a:gd name="T12" fmla="*/ 2 w 14"/>
                <a:gd name="T13" fmla="*/ 4 h 33"/>
                <a:gd name="T14" fmla="*/ 1 w 14"/>
                <a:gd name="T15" fmla="*/ 9 h 33"/>
                <a:gd name="T16" fmla="*/ 0 w 14"/>
                <a:gd name="T17" fmla="*/ 16 h 33"/>
                <a:gd name="T18" fmla="*/ 1 w 14"/>
                <a:gd name="T19" fmla="*/ 25 h 33"/>
                <a:gd name="T20" fmla="*/ 2 w 14"/>
                <a:gd name="T21" fmla="*/ 30 h 33"/>
                <a:gd name="T22" fmla="*/ 4 w 14"/>
                <a:gd name="T23" fmla="*/ 32 h 33"/>
                <a:gd name="T24" fmla="*/ 7 w 14"/>
                <a:gd name="T25" fmla="*/ 33 h 33"/>
                <a:gd name="T26" fmla="*/ 10 w 14"/>
                <a:gd name="T27" fmla="*/ 32 h 33"/>
                <a:gd name="T28" fmla="*/ 12 w 14"/>
                <a:gd name="T29" fmla="*/ 31 h 33"/>
                <a:gd name="T30" fmla="*/ 13 w 14"/>
                <a:gd name="T31" fmla="*/ 28 h 33"/>
                <a:gd name="T32" fmla="*/ 14 w 14"/>
                <a:gd name="T33" fmla="*/ 25 h 33"/>
                <a:gd name="T34" fmla="*/ 14 w 14"/>
                <a:gd name="T35" fmla="*/ 21 h 33"/>
                <a:gd name="T36" fmla="*/ 14 w 14"/>
                <a:gd name="T37" fmla="*/ 16 h 33"/>
                <a:gd name="T38" fmla="*/ 14 w 14"/>
                <a:gd name="T39" fmla="*/ 10 h 33"/>
                <a:gd name="T40" fmla="*/ 14 w 14"/>
                <a:gd name="T41" fmla="*/ 7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33">
                  <a:moveTo>
                    <a:pt x="14" y="7"/>
                  </a:moveTo>
                  <a:cubicBezTo>
                    <a:pt x="14" y="5"/>
                    <a:pt x="14" y="4"/>
                    <a:pt x="14" y="3"/>
                  </a:cubicBezTo>
                  <a:cubicBezTo>
                    <a:pt x="13" y="3"/>
                    <a:pt x="13" y="2"/>
                    <a:pt x="12" y="2"/>
                  </a:cubicBezTo>
                  <a:cubicBezTo>
                    <a:pt x="12" y="1"/>
                    <a:pt x="11" y="1"/>
                    <a:pt x="10" y="0"/>
                  </a:cubicBezTo>
                  <a:cubicBezTo>
                    <a:pt x="10" y="0"/>
                    <a:pt x="9" y="0"/>
                    <a:pt x="8" y="0"/>
                  </a:cubicBezTo>
                  <a:cubicBezTo>
                    <a:pt x="7" y="0"/>
                    <a:pt x="5" y="0"/>
                    <a:pt x="4" y="1"/>
                  </a:cubicBezTo>
                  <a:cubicBezTo>
                    <a:pt x="3" y="2"/>
                    <a:pt x="2" y="3"/>
                    <a:pt x="2" y="4"/>
                  </a:cubicBezTo>
                  <a:cubicBezTo>
                    <a:pt x="1" y="5"/>
                    <a:pt x="1" y="7"/>
                    <a:pt x="1" y="9"/>
                  </a:cubicBezTo>
                  <a:cubicBezTo>
                    <a:pt x="1" y="11"/>
                    <a:pt x="0" y="14"/>
                    <a:pt x="0" y="16"/>
                  </a:cubicBezTo>
                  <a:cubicBezTo>
                    <a:pt x="0" y="19"/>
                    <a:pt x="0" y="23"/>
                    <a:pt x="1" y="25"/>
                  </a:cubicBezTo>
                  <a:cubicBezTo>
                    <a:pt x="1" y="26"/>
                    <a:pt x="1" y="28"/>
                    <a:pt x="2" y="30"/>
                  </a:cubicBezTo>
                  <a:cubicBezTo>
                    <a:pt x="3" y="31"/>
                    <a:pt x="3" y="32"/>
                    <a:pt x="4" y="32"/>
                  </a:cubicBezTo>
                  <a:cubicBezTo>
                    <a:pt x="5" y="33"/>
                    <a:pt x="6" y="33"/>
                    <a:pt x="7" y="33"/>
                  </a:cubicBezTo>
                  <a:cubicBezTo>
                    <a:pt x="8" y="33"/>
                    <a:pt x="9" y="33"/>
                    <a:pt x="10" y="32"/>
                  </a:cubicBezTo>
                  <a:cubicBezTo>
                    <a:pt x="10" y="32"/>
                    <a:pt x="11" y="32"/>
                    <a:pt x="12" y="31"/>
                  </a:cubicBezTo>
                  <a:cubicBezTo>
                    <a:pt x="12" y="30"/>
                    <a:pt x="13" y="30"/>
                    <a:pt x="13" y="28"/>
                  </a:cubicBezTo>
                  <a:cubicBezTo>
                    <a:pt x="14" y="28"/>
                    <a:pt x="14" y="26"/>
                    <a:pt x="14" y="25"/>
                  </a:cubicBezTo>
                  <a:cubicBezTo>
                    <a:pt x="14" y="24"/>
                    <a:pt x="14" y="23"/>
                    <a:pt x="14" y="21"/>
                  </a:cubicBezTo>
                  <a:cubicBezTo>
                    <a:pt x="14" y="20"/>
                    <a:pt x="14" y="18"/>
                    <a:pt x="14" y="16"/>
                  </a:cubicBezTo>
                  <a:cubicBezTo>
                    <a:pt x="14" y="14"/>
                    <a:pt x="14" y="12"/>
                    <a:pt x="14" y="10"/>
                  </a:cubicBezTo>
                  <a:cubicBezTo>
                    <a:pt x="14" y="9"/>
                    <a:pt x="14" y="8"/>
                    <a:pt x="14"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89" name="Freeform 55">
              <a:extLst>
                <a:ext uri="{FF2B5EF4-FFF2-40B4-BE49-F238E27FC236}">
                  <a16:creationId xmlns:a16="http://schemas.microsoft.com/office/drawing/2014/main" id="{69E74A7A-84D6-490D-AFDE-F5EAECFD7095}"/>
                </a:ext>
              </a:extLst>
            </p:cNvPr>
            <p:cNvSpPr>
              <a:spLocks noEditPoints="1"/>
            </p:cNvSpPr>
            <p:nvPr/>
          </p:nvSpPr>
          <p:spPr bwMode="auto">
            <a:xfrm>
              <a:off x="2927283" y="5260475"/>
              <a:ext cx="278326" cy="292929"/>
            </a:xfrm>
            <a:custGeom>
              <a:avLst/>
              <a:gdLst>
                <a:gd name="T0" fmla="*/ 97 w 137"/>
                <a:gd name="T1" fmla="*/ 0 h 144"/>
                <a:gd name="T2" fmla="*/ 0 w 137"/>
                <a:gd name="T3" fmla="*/ 10 h 144"/>
                <a:gd name="T4" fmla="*/ 10 w 137"/>
                <a:gd name="T5" fmla="*/ 144 h 144"/>
                <a:gd name="T6" fmla="*/ 137 w 137"/>
                <a:gd name="T7" fmla="*/ 134 h 144"/>
                <a:gd name="T8" fmla="*/ 110 w 137"/>
                <a:gd name="T9" fmla="*/ 28 h 144"/>
                <a:gd name="T10" fmla="*/ 36 w 137"/>
                <a:gd name="T11" fmla="*/ 25 h 144"/>
                <a:gd name="T12" fmla="*/ 37 w 137"/>
                <a:gd name="T13" fmla="*/ 23 h 144"/>
                <a:gd name="T14" fmla="*/ 48 w 137"/>
                <a:gd name="T15" fmla="*/ 16 h 144"/>
                <a:gd name="T16" fmla="*/ 49 w 137"/>
                <a:gd name="T17" fmla="*/ 16 h 144"/>
                <a:gd name="T18" fmla="*/ 52 w 137"/>
                <a:gd name="T19" fmla="*/ 16 h 144"/>
                <a:gd name="T20" fmla="*/ 55 w 137"/>
                <a:gd name="T21" fmla="*/ 16 h 144"/>
                <a:gd name="T22" fmla="*/ 56 w 137"/>
                <a:gd name="T23" fmla="*/ 17 h 144"/>
                <a:gd name="T24" fmla="*/ 64 w 137"/>
                <a:gd name="T25" fmla="*/ 57 h 144"/>
                <a:gd name="T26" fmla="*/ 65 w 137"/>
                <a:gd name="T27" fmla="*/ 57 h 144"/>
                <a:gd name="T28" fmla="*/ 65 w 137"/>
                <a:gd name="T29" fmla="*/ 60 h 144"/>
                <a:gd name="T30" fmla="*/ 65 w 137"/>
                <a:gd name="T31" fmla="*/ 64 h 144"/>
                <a:gd name="T32" fmla="*/ 64 w 137"/>
                <a:gd name="T33" fmla="*/ 64 h 144"/>
                <a:gd name="T34" fmla="*/ 37 w 137"/>
                <a:gd name="T35" fmla="*/ 64 h 144"/>
                <a:gd name="T36" fmla="*/ 36 w 137"/>
                <a:gd name="T37" fmla="*/ 62 h 144"/>
                <a:gd name="T38" fmla="*/ 36 w 137"/>
                <a:gd name="T39" fmla="*/ 58 h 144"/>
                <a:gd name="T40" fmla="*/ 37 w 137"/>
                <a:gd name="T41" fmla="*/ 57 h 144"/>
                <a:gd name="T42" fmla="*/ 46 w 137"/>
                <a:gd name="T43" fmla="*/ 57 h 144"/>
                <a:gd name="T44" fmla="*/ 39 w 137"/>
                <a:gd name="T45" fmla="*/ 30 h 144"/>
                <a:gd name="T46" fmla="*/ 37 w 137"/>
                <a:gd name="T47" fmla="*/ 31 h 144"/>
                <a:gd name="T48" fmla="*/ 36 w 137"/>
                <a:gd name="T49" fmla="*/ 28 h 144"/>
                <a:gd name="T50" fmla="*/ 65 w 137"/>
                <a:gd name="T51" fmla="*/ 114 h 144"/>
                <a:gd name="T52" fmla="*/ 57 w 137"/>
                <a:gd name="T53" fmla="*/ 127 h 144"/>
                <a:gd name="T54" fmla="*/ 41 w 137"/>
                <a:gd name="T55" fmla="*/ 127 h 144"/>
                <a:gd name="T56" fmla="*/ 33 w 137"/>
                <a:gd name="T57" fmla="*/ 115 h 144"/>
                <a:gd name="T58" fmla="*/ 33 w 137"/>
                <a:gd name="T59" fmla="*/ 94 h 144"/>
                <a:gd name="T60" fmla="*/ 41 w 137"/>
                <a:gd name="T61" fmla="*/ 81 h 144"/>
                <a:gd name="T62" fmla="*/ 58 w 137"/>
                <a:gd name="T63" fmla="*/ 81 h 144"/>
                <a:gd name="T64" fmla="*/ 65 w 137"/>
                <a:gd name="T65" fmla="*/ 94 h 144"/>
                <a:gd name="T66" fmla="*/ 65 w 137"/>
                <a:gd name="T67" fmla="*/ 114 h 144"/>
                <a:gd name="T68" fmla="*/ 103 w 137"/>
                <a:gd name="T69" fmla="*/ 127 h 144"/>
                <a:gd name="T70" fmla="*/ 101 w 137"/>
                <a:gd name="T71" fmla="*/ 128 h 144"/>
                <a:gd name="T72" fmla="*/ 74 w 137"/>
                <a:gd name="T73" fmla="*/ 128 h 144"/>
                <a:gd name="T74" fmla="*/ 74 w 137"/>
                <a:gd name="T75" fmla="*/ 126 h 144"/>
                <a:gd name="T76" fmla="*/ 74 w 137"/>
                <a:gd name="T77" fmla="*/ 122 h 144"/>
                <a:gd name="T78" fmla="*/ 74 w 137"/>
                <a:gd name="T79" fmla="*/ 120 h 144"/>
                <a:gd name="T80" fmla="*/ 84 w 137"/>
                <a:gd name="T81" fmla="*/ 120 h 144"/>
                <a:gd name="T82" fmla="*/ 76 w 137"/>
                <a:gd name="T83" fmla="*/ 94 h 144"/>
                <a:gd name="T84" fmla="*/ 74 w 137"/>
                <a:gd name="T85" fmla="*/ 94 h 144"/>
                <a:gd name="T86" fmla="*/ 74 w 137"/>
                <a:gd name="T87" fmla="*/ 91 h 144"/>
                <a:gd name="T88" fmla="*/ 74 w 137"/>
                <a:gd name="T89" fmla="*/ 89 h 144"/>
                <a:gd name="T90" fmla="*/ 75 w 137"/>
                <a:gd name="T91" fmla="*/ 87 h 144"/>
                <a:gd name="T92" fmla="*/ 86 w 137"/>
                <a:gd name="T93" fmla="*/ 81 h 144"/>
                <a:gd name="T94" fmla="*/ 88 w 137"/>
                <a:gd name="T95" fmla="*/ 81 h 144"/>
                <a:gd name="T96" fmla="*/ 92 w 137"/>
                <a:gd name="T97" fmla="*/ 81 h 144"/>
                <a:gd name="T98" fmla="*/ 94 w 137"/>
                <a:gd name="T99" fmla="*/ 81 h 144"/>
                <a:gd name="T100" fmla="*/ 94 w 137"/>
                <a:gd name="T101" fmla="*/ 121 h 144"/>
                <a:gd name="T102" fmla="*/ 102 w 137"/>
                <a:gd name="T103" fmla="*/ 121 h 144"/>
                <a:gd name="T104" fmla="*/ 103 w 137"/>
                <a:gd name="T105" fmla="*/ 123 h 144"/>
                <a:gd name="T106" fmla="*/ 103 w 137"/>
                <a:gd name="T107" fmla="*/ 126 h 144"/>
                <a:gd name="T108" fmla="*/ 100 w 137"/>
                <a:gd name="T109" fmla="*/ 57 h 144"/>
                <a:gd name="T110" fmla="*/ 87 w 137"/>
                <a:gd name="T111" fmla="*/ 64 h 144"/>
                <a:gd name="T112" fmla="*/ 73 w 137"/>
                <a:gd name="T113" fmla="*/ 58 h 144"/>
                <a:gd name="T114" fmla="*/ 70 w 137"/>
                <a:gd name="T115" fmla="*/ 40 h 144"/>
                <a:gd name="T116" fmla="*/ 74 w 137"/>
                <a:gd name="T117" fmla="*/ 22 h 144"/>
                <a:gd name="T118" fmla="*/ 87 w 137"/>
                <a:gd name="T119" fmla="*/ 15 h 144"/>
                <a:gd name="T120" fmla="*/ 101 w 137"/>
                <a:gd name="T121" fmla="*/ 21 h 144"/>
                <a:gd name="T122" fmla="*/ 104 w 137"/>
                <a:gd name="T123" fmla="*/ 3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 h="144">
                  <a:moveTo>
                    <a:pt x="110" y="0"/>
                  </a:moveTo>
                  <a:cubicBezTo>
                    <a:pt x="107" y="0"/>
                    <a:pt x="102" y="0"/>
                    <a:pt x="97" y="0"/>
                  </a:cubicBezTo>
                  <a:cubicBezTo>
                    <a:pt x="10" y="0"/>
                    <a:pt x="10" y="0"/>
                    <a:pt x="10" y="0"/>
                  </a:cubicBezTo>
                  <a:cubicBezTo>
                    <a:pt x="5" y="0"/>
                    <a:pt x="0" y="5"/>
                    <a:pt x="0" y="10"/>
                  </a:cubicBezTo>
                  <a:cubicBezTo>
                    <a:pt x="0" y="134"/>
                    <a:pt x="0" y="134"/>
                    <a:pt x="0" y="134"/>
                  </a:cubicBezTo>
                  <a:cubicBezTo>
                    <a:pt x="0" y="139"/>
                    <a:pt x="5" y="144"/>
                    <a:pt x="10" y="144"/>
                  </a:cubicBezTo>
                  <a:cubicBezTo>
                    <a:pt x="128" y="144"/>
                    <a:pt x="128" y="144"/>
                    <a:pt x="128" y="144"/>
                  </a:cubicBezTo>
                  <a:cubicBezTo>
                    <a:pt x="133" y="144"/>
                    <a:pt x="137" y="139"/>
                    <a:pt x="137" y="134"/>
                  </a:cubicBezTo>
                  <a:cubicBezTo>
                    <a:pt x="137" y="28"/>
                    <a:pt x="137" y="28"/>
                    <a:pt x="137" y="28"/>
                  </a:cubicBezTo>
                  <a:cubicBezTo>
                    <a:pt x="110" y="28"/>
                    <a:pt x="110" y="28"/>
                    <a:pt x="110" y="28"/>
                  </a:cubicBezTo>
                  <a:cubicBezTo>
                    <a:pt x="110" y="0"/>
                    <a:pt x="110" y="0"/>
                    <a:pt x="110" y="0"/>
                  </a:cubicBezTo>
                  <a:close/>
                  <a:moveTo>
                    <a:pt x="36" y="25"/>
                  </a:moveTo>
                  <a:cubicBezTo>
                    <a:pt x="36" y="25"/>
                    <a:pt x="36" y="25"/>
                    <a:pt x="36" y="24"/>
                  </a:cubicBezTo>
                  <a:cubicBezTo>
                    <a:pt x="36" y="24"/>
                    <a:pt x="36" y="23"/>
                    <a:pt x="37" y="23"/>
                  </a:cubicBezTo>
                  <a:cubicBezTo>
                    <a:pt x="37" y="23"/>
                    <a:pt x="37" y="23"/>
                    <a:pt x="37" y="23"/>
                  </a:cubicBezTo>
                  <a:cubicBezTo>
                    <a:pt x="48" y="16"/>
                    <a:pt x="48" y="16"/>
                    <a:pt x="48" y="16"/>
                  </a:cubicBezTo>
                  <a:cubicBezTo>
                    <a:pt x="48" y="16"/>
                    <a:pt x="48" y="16"/>
                    <a:pt x="48" y="16"/>
                  </a:cubicBezTo>
                  <a:cubicBezTo>
                    <a:pt x="49" y="16"/>
                    <a:pt x="49" y="16"/>
                    <a:pt x="49" y="16"/>
                  </a:cubicBezTo>
                  <a:cubicBezTo>
                    <a:pt x="49" y="16"/>
                    <a:pt x="49" y="16"/>
                    <a:pt x="50" y="16"/>
                  </a:cubicBezTo>
                  <a:cubicBezTo>
                    <a:pt x="51" y="16"/>
                    <a:pt x="51" y="16"/>
                    <a:pt x="52" y="16"/>
                  </a:cubicBezTo>
                  <a:cubicBezTo>
                    <a:pt x="53" y="16"/>
                    <a:pt x="54" y="16"/>
                    <a:pt x="54" y="16"/>
                  </a:cubicBezTo>
                  <a:cubicBezTo>
                    <a:pt x="55" y="16"/>
                    <a:pt x="55" y="16"/>
                    <a:pt x="55" y="16"/>
                  </a:cubicBezTo>
                  <a:cubicBezTo>
                    <a:pt x="55" y="16"/>
                    <a:pt x="56" y="16"/>
                    <a:pt x="56" y="17"/>
                  </a:cubicBezTo>
                  <a:cubicBezTo>
                    <a:pt x="56" y="17"/>
                    <a:pt x="56" y="17"/>
                    <a:pt x="56" y="17"/>
                  </a:cubicBezTo>
                  <a:cubicBezTo>
                    <a:pt x="56" y="57"/>
                    <a:pt x="56" y="57"/>
                    <a:pt x="56" y="57"/>
                  </a:cubicBezTo>
                  <a:cubicBezTo>
                    <a:pt x="64" y="57"/>
                    <a:pt x="64" y="57"/>
                    <a:pt x="64" y="57"/>
                  </a:cubicBezTo>
                  <a:cubicBezTo>
                    <a:pt x="64" y="57"/>
                    <a:pt x="64" y="57"/>
                    <a:pt x="64" y="57"/>
                  </a:cubicBezTo>
                  <a:cubicBezTo>
                    <a:pt x="65" y="57"/>
                    <a:pt x="65" y="57"/>
                    <a:pt x="65" y="57"/>
                  </a:cubicBezTo>
                  <a:cubicBezTo>
                    <a:pt x="65" y="57"/>
                    <a:pt x="65" y="58"/>
                    <a:pt x="65" y="58"/>
                  </a:cubicBezTo>
                  <a:cubicBezTo>
                    <a:pt x="65" y="59"/>
                    <a:pt x="65" y="60"/>
                    <a:pt x="65" y="60"/>
                  </a:cubicBezTo>
                  <a:cubicBezTo>
                    <a:pt x="65" y="61"/>
                    <a:pt x="65" y="62"/>
                    <a:pt x="65" y="62"/>
                  </a:cubicBezTo>
                  <a:cubicBezTo>
                    <a:pt x="65" y="63"/>
                    <a:pt x="65" y="63"/>
                    <a:pt x="65" y="64"/>
                  </a:cubicBezTo>
                  <a:cubicBezTo>
                    <a:pt x="65" y="64"/>
                    <a:pt x="65" y="64"/>
                    <a:pt x="64" y="64"/>
                  </a:cubicBezTo>
                  <a:cubicBezTo>
                    <a:pt x="64" y="64"/>
                    <a:pt x="64" y="64"/>
                    <a:pt x="64" y="64"/>
                  </a:cubicBezTo>
                  <a:cubicBezTo>
                    <a:pt x="37" y="64"/>
                    <a:pt x="37" y="64"/>
                    <a:pt x="37" y="64"/>
                  </a:cubicBezTo>
                  <a:cubicBezTo>
                    <a:pt x="37" y="64"/>
                    <a:pt x="37" y="64"/>
                    <a:pt x="37" y="64"/>
                  </a:cubicBezTo>
                  <a:cubicBezTo>
                    <a:pt x="36" y="64"/>
                    <a:pt x="36" y="64"/>
                    <a:pt x="36" y="64"/>
                  </a:cubicBezTo>
                  <a:cubicBezTo>
                    <a:pt x="36" y="64"/>
                    <a:pt x="36" y="63"/>
                    <a:pt x="36" y="62"/>
                  </a:cubicBezTo>
                  <a:cubicBezTo>
                    <a:pt x="36" y="62"/>
                    <a:pt x="36" y="61"/>
                    <a:pt x="36" y="60"/>
                  </a:cubicBezTo>
                  <a:cubicBezTo>
                    <a:pt x="36" y="60"/>
                    <a:pt x="36" y="59"/>
                    <a:pt x="36" y="58"/>
                  </a:cubicBezTo>
                  <a:cubicBezTo>
                    <a:pt x="36" y="58"/>
                    <a:pt x="36" y="58"/>
                    <a:pt x="36" y="57"/>
                  </a:cubicBezTo>
                  <a:cubicBezTo>
                    <a:pt x="36" y="57"/>
                    <a:pt x="36" y="57"/>
                    <a:pt x="37" y="57"/>
                  </a:cubicBezTo>
                  <a:cubicBezTo>
                    <a:pt x="37" y="57"/>
                    <a:pt x="37" y="57"/>
                    <a:pt x="37" y="57"/>
                  </a:cubicBezTo>
                  <a:cubicBezTo>
                    <a:pt x="46" y="57"/>
                    <a:pt x="46" y="57"/>
                    <a:pt x="46" y="57"/>
                  </a:cubicBezTo>
                  <a:cubicBezTo>
                    <a:pt x="46" y="26"/>
                    <a:pt x="46" y="26"/>
                    <a:pt x="46" y="26"/>
                  </a:cubicBezTo>
                  <a:cubicBezTo>
                    <a:pt x="39" y="30"/>
                    <a:pt x="39" y="30"/>
                    <a:pt x="39" y="30"/>
                  </a:cubicBezTo>
                  <a:cubicBezTo>
                    <a:pt x="38" y="30"/>
                    <a:pt x="37" y="31"/>
                    <a:pt x="37" y="31"/>
                  </a:cubicBezTo>
                  <a:cubicBezTo>
                    <a:pt x="37" y="31"/>
                    <a:pt x="37" y="31"/>
                    <a:pt x="37" y="31"/>
                  </a:cubicBezTo>
                  <a:cubicBezTo>
                    <a:pt x="37" y="31"/>
                    <a:pt x="36" y="30"/>
                    <a:pt x="36" y="30"/>
                  </a:cubicBezTo>
                  <a:cubicBezTo>
                    <a:pt x="36" y="29"/>
                    <a:pt x="36" y="28"/>
                    <a:pt x="36" y="28"/>
                  </a:cubicBezTo>
                  <a:cubicBezTo>
                    <a:pt x="36" y="26"/>
                    <a:pt x="36" y="25"/>
                    <a:pt x="36" y="25"/>
                  </a:cubicBezTo>
                  <a:close/>
                  <a:moveTo>
                    <a:pt x="65" y="114"/>
                  </a:moveTo>
                  <a:cubicBezTo>
                    <a:pt x="65" y="117"/>
                    <a:pt x="64" y="120"/>
                    <a:pt x="62" y="122"/>
                  </a:cubicBezTo>
                  <a:cubicBezTo>
                    <a:pt x="61" y="124"/>
                    <a:pt x="59" y="126"/>
                    <a:pt x="57" y="127"/>
                  </a:cubicBezTo>
                  <a:cubicBezTo>
                    <a:pt x="55" y="128"/>
                    <a:pt x="52" y="129"/>
                    <a:pt x="49" y="129"/>
                  </a:cubicBezTo>
                  <a:cubicBezTo>
                    <a:pt x="46" y="129"/>
                    <a:pt x="43" y="128"/>
                    <a:pt x="41" y="127"/>
                  </a:cubicBezTo>
                  <a:cubicBezTo>
                    <a:pt x="39" y="126"/>
                    <a:pt x="37" y="124"/>
                    <a:pt x="35" y="122"/>
                  </a:cubicBezTo>
                  <a:cubicBezTo>
                    <a:pt x="34" y="121"/>
                    <a:pt x="33" y="118"/>
                    <a:pt x="33" y="115"/>
                  </a:cubicBezTo>
                  <a:cubicBezTo>
                    <a:pt x="32" y="112"/>
                    <a:pt x="32" y="108"/>
                    <a:pt x="32" y="105"/>
                  </a:cubicBezTo>
                  <a:cubicBezTo>
                    <a:pt x="32" y="101"/>
                    <a:pt x="32" y="97"/>
                    <a:pt x="33" y="94"/>
                  </a:cubicBezTo>
                  <a:cubicBezTo>
                    <a:pt x="33" y="91"/>
                    <a:pt x="35" y="89"/>
                    <a:pt x="36" y="87"/>
                  </a:cubicBezTo>
                  <a:cubicBezTo>
                    <a:pt x="37" y="85"/>
                    <a:pt x="39" y="83"/>
                    <a:pt x="41" y="81"/>
                  </a:cubicBezTo>
                  <a:cubicBezTo>
                    <a:pt x="43" y="80"/>
                    <a:pt x="46" y="80"/>
                    <a:pt x="49" y="80"/>
                  </a:cubicBezTo>
                  <a:cubicBezTo>
                    <a:pt x="53" y="80"/>
                    <a:pt x="55" y="80"/>
                    <a:pt x="58" y="81"/>
                  </a:cubicBezTo>
                  <a:cubicBezTo>
                    <a:pt x="60" y="83"/>
                    <a:pt x="62" y="84"/>
                    <a:pt x="63" y="86"/>
                  </a:cubicBezTo>
                  <a:cubicBezTo>
                    <a:pt x="64" y="88"/>
                    <a:pt x="65" y="90"/>
                    <a:pt x="65" y="94"/>
                  </a:cubicBezTo>
                  <a:cubicBezTo>
                    <a:pt x="66" y="97"/>
                    <a:pt x="66" y="100"/>
                    <a:pt x="66" y="104"/>
                  </a:cubicBezTo>
                  <a:cubicBezTo>
                    <a:pt x="67" y="108"/>
                    <a:pt x="66" y="111"/>
                    <a:pt x="65" y="114"/>
                  </a:cubicBezTo>
                  <a:close/>
                  <a:moveTo>
                    <a:pt x="103" y="126"/>
                  </a:moveTo>
                  <a:cubicBezTo>
                    <a:pt x="103" y="126"/>
                    <a:pt x="103" y="126"/>
                    <a:pt x="103" y="127"/>
                  </a:cubicBezTo>
                  <a:cubicBezTo>
                    <a:pt x="103" y="127"/>
                    <a:pt x="103" y="128"/>
                    <a:pt x="102" y="128"/>
                  </a:cubicBezTo>
                  <a:cubicBezTo>
                    <a:pt x="101" y="128"/>
                    <a:pt x="101" y="128"/>
                    <a:pt x="101" y="128"/>
                  </a:cubicBezTo>
                  <a:cubicBezTo>
                    <a:pt x="75" y="128"/>
                    <a:pt x="75" y="128"/>
                    <a:pt x="75" y="128"/>
                  </a:cubicBezTo>
                  <a:cubicBezTo>
                    <a:pt x="74" y="128"/>
                    <a:pt x="74" y="128"/>
                    <a:pt x="74" y="128"/>
                  </a:cubicBezTo>
                  <a:cubicBezTo>
                    <a:pt x="74" y="127"/>
                    <a:pt x="74" y="127"/>
                    <a:pt x="74" y="127"/>
                  </a:cubicBezTo>
                  <a:cubicBezTo>
                    <a:pt x="74" y="127"/>
                    <a:pt x="74" y="126"/>
                    <a:pt x="74" y="126"/>
                  </a:cubicBezTo>
                  <a:cubicBezTo>
                    <a:pt x="74" y="125"/>
                    <a:pt x="74" y="124"/>
                    <a:pt x="74" y="124"/>
                  </a:cubicBezTo>
                  <a:cubicBezTo>
                    <a:pt x="74" y="123"/>
                    <a:pt x="74" y="122"/>
                    <a:pt x="74" y="122"/>
                  </a:cubicBezTo>
                  <a:cubicBezTo>
                    <a:pt x="74" y="121"/>
                    <a:pt x="74" y="121"/>
                    <a:pt x="74" y="121"/>
                  </a:cubicBezTo>
                  <a:cubicBezTo>
                    <a:pt x="74" y="121"/>
                    <a:pt x="74" y="120"/>
                    <a:pt x="74" y="120"/>
                  </a:cubicBezTo>
                  <a:cubicBezTo>
                    <a:pt x="75" y="120"/>
                    <a:pt x="75" y="120"/>
                    <a:pt x="75" y="120"/>
                  </a:cubicBezTo>
                  <a:cubicBezTo>
                    <a:pt x="84" y="120"/>
                    <a:pt x="84" y="120"/>
                    <a:pt x="84" y="120"/>
                  </a:cubicBezTo>
                  <a:cubicBezTo>
                    <a:pt x="84" y="89"/>
                    <a:pt x="84" y="89"/>
                    <a:pt x="84" y="89"/>
                  </a:cubicBezTo>
                  <a:cubicBezTo>
                    <a:pt x="76" y="94"/>
                    <a:pt x="76" y="94"/>
                    <a:pt x="76" y="94"/>
                  </a:cubicBezTo>
                  <a:cubicBezTo>
                    <a:pt x="76" y="94"/>
                    <a:pt x="75" y="94"/>
                    <a:pt x="75" y="94"/>
                  </a:cubicBezTo>
                  <a:cubicBezTo>
                    <a:pt x="74" y="94"/>
                    <a:pt x="74" y="94"/>
                    <a:pt x="74" y="94"/>
                  </a:cubicBezTo>
                  <a:cubicBezTo>
                    <a:pt x="74" y="94"/>
                    <a:pt x="74" y="94"/>
                    <a:pt x="74" y="93"/>
                  </a:cubicBezTo>
                  <a:cubicBezTo>
                    <a:pt x="74" y="92"/>
                    <a:pt x="74" y="92"/>
                    <a:pt x="74" y="91"/>
                  </a:cubicBezTo>
                  <a:cubicBezTo>
                    <a:pt x="74" y="90"/>
                    <a:pt x="74" y="90"/>
                    <a:pt x="74" y="90"/>
                  </a:cubicBezTo>
                  <a:cubicBezTo>
                    <a:pt x="74" y="89"/>
                    <a:pt x="74" y="89"/>
                    <a:pt x="74" y="89"/>
                  </a:cubicBezTo>
                  <a:cubicBezTo>
                    <a:pt x="74" y="89"/>
                    <a:pt x="74" y="88"/>
                    <a:pt x="74" y="88"/>
                  </a:cubicBezTo>
                  <a:cubicBezTo>
                    <a:pt x="75" y="87"/>
                    <a:pt x="75" y="87"/>
                    <a:pt x="75" y="87"/>
                  </a:cubicBezTo>
                  <a:cubicBezTo>
                    <a:pt x="85" y="81"/>
                    <a:pt x="85" y="81"/>
                    <a:pt x="85" y="81"/>
                  </a:cubicBezTo>
                  <a:cubicBezTo>
                    <a:pt x="85" y="81"/>
                    <a:pt x="85" y="81"/>
                    <a:pt x="86" y="81"/>
                  </a:cubicBezTo>
                  <a:cubicBezTo>
                    <a:pt x="87" y="81"/>
                    <a:pt x="87" y="81"/>
                    <a:pt x="87" y="81"/>
                  </a:cubicBezTo>
                  <a:cubicBezTo>
                    <a:pt x="87" y="81"/>
                    <a:pt x="87" y="81"/>
                    <a:pt x="88" y="81"/>
                  </a:cubicBezTo>
                  <a:cubicBezTo>
                    <a:pt x="89" y="81"/>
                    <a:pt x="89" y="81"/>
                    <a:pt x="90" y="81"/>
                  </a:cubicBezTo>
                  <a:cubicBezTo>
                    <a:pt x="90" y="81"/>
                    <a:pt x="92" y="81"/>
                    <a:pt x="92" y="81"/>
                  </a:cubicBezTo>
                  <a:cubicBezTo>
                    <a:pt x="92" y="81"/>
                    <a:pt x="93" y="81"/>
                    <a:pt x="93" y="81"/>
                  </a:cubicBezTo>
                  <a:cubicBezTo>
                    <a:pt x="93" y="81"/>
                    <a:pt x="94" y="81"/>
                    <a:pt x="94" y="81"/>
                  </a:cubicBezTo>
                  <a:cubicBezTo>
                    <a:pt x="94" y="82"/>
                    <a:pt x="94" y="82"/>
                    <a:pt x="94" y="82"/>
                  </a:cubicBezTo>
                  <a:cubicBezTo>
                    <a:pt x="94" y="121"/>
                    <a:pt x="94" y="121"/>
                    <a:pt x="94" y="121"/>
                  </a:cubicBezTo>
                  <a:cubicBezTo>
                    <a:pt x="101" y="121"/>
                    <a:pt x="101" y="121"/>
                    <a:pt x="101" y="121"/>
                  </a:cubicBezTo>
                  <a:cubicBezTo>
                    <a:pt x="102" y="121"/>
                    <a:pt x="102" y="121"/>
                    <a:pt x="102" y="121"/>
                  </a:cubicBezTo>
                  <a:cubicBezTo>
                    <a:pt x="103" y="122"/>
                    <a:pt x="103" y="122"/>
                    <a:pt x="103" y="122"/>
                  </a:cubicBezTo>
                  <a:cubicBezTo>
                    <a:pt x="103" y="122"/>
                    <a:pt x="103" y="122"/>
                    <a:pt x="103" y="123"/>
                  </a:cubicBezTo>
                  <a:cubicBezTo>
                    <a:pt x="103" y="124"/>
                    <a:pt x="103" y="124"/>
                    <a:pt x="103" y="125"/>
                  </a:cubicBezTo>
                  <a:cubicBezTo>
                    <a:pt x="103" y="125"/>
                    <a:pt x="103" y="126"/>
                    <a:pt x="103" y="126"/>
                  </a:cubicBezTo>
                  <a:close/>
                  <a:moveTo>
                    <a:pt x="103" y="49"/>
                  </a:moveTo>
                  <a:cubicBezTo>
                    <a:pt x="103" y="53"/>
                    <a:pt x="102" y="55"/>
                    <a:pt x="100" y="57"/>
                  </a:cubicBezTo>
                  <a:cubicBezTo>
                    <a:pt x="99" y="59"/>
                    <a:pt x="97" y="61"/>
                    <a:pt x="95" y="62"/>
                  </a:cubicBezTo>
                  <a:cubicBezTo>
                    <a:pt x="93" y="64"/>
                    <a:pt x="90" y="64"/>
                    <a:pt x="87" y="64"/>
                  </a:cubicBezTo>
                  <a:cubicBezTo>
                    <a:pt x="83" y="64"/>
                    <a:pt x="81" y="64"/>
                    <a:pt x="78" y="62"/>
                  </a:cubicBezTo>
                  <a:cubicBezTo>
                    <a:pt x="76" y="61"/>
                    <a:pt x="74" y="60"/>
                    <a:pt x="73" y="58"/>
                  </a:cubicBezTo>
                  <a:cubicBezTo>
                    <a:pt x="72" y="56"/>
                    <a:pt x="71" y="53"/>
                    <a:pt x="71" y="50"/>
                  </a:cubicBezTo>
                  <a:cubicBezTo>
                    <a:pt x="70" y="47"/>
                    <a:pt x="70" y="44"/>
                    <a:pt x="70" y="40"/>
                  </a:cubicBezTo>
                  <a:cubicBezTo>
                    <a:pt x="70" y="36"/>
                    <a:pt x="70" y="33"/>
                    <a:pt x="71" y="30"/>
                  </a:cubicBezTo>
                  <a:cubicBezTo>
                    <a:pt x="71" y="26"/>
                    <a:pt x="73" y="24"/>
                    <a:pt x="74" y="22"/>
                  </a:cubicBezTo>
                  <a:cubicBezTo>
                    <a:pt x="75" y="20"/>
                    <a:pt x="77" y="18"/>
                    <a:pt x="79" y="17"/>
                  </a:cubicBezTo>
                  <a:cubicBezTo>
                    <a:pt x="81" y="16"/>
                    <a:pt x="84" y="15"/>
                    <a:pt x="87" y="15"/>
                  </a:cubicBezTo>
                  <a:cubicBezTo>
                    <a:pt x="90" y="15"/>
                    <a:pt x="93" y="16"/>
                    <a:pt x="96" y="17"/>
                  </a:cubicBezTo>
                  <a:cubicBezTo>
                    <a:pt x="97" y="18"/>
                    <a:pt x="99" y="19"/>
                    <a:pt x="101" y="21"/>
                  </a:cubicBezTo>
                  <a:cubicBezTo>
                    <a:pt x="102" y="23"/>
                    <a:pt x="103" y="26"/>
                    <a:pt x="103" y="29"/>
                  </a:cubicBezTo>
                  <a:cubicBezTo>
                    <a:pt x="104" y="32"/>
                    <a:pt x="104" y="35"/>
                    <a:pt x="104" y="39"/>
                  </a:cubicBezTo>
                  <a:cubicBezTo>
                    <a:pt x="105" y="43"/>
                    <a:pt x="104" y="46"/>
                    <a:pt x="103" y="4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nvGrpSpPr>
            <p:cNvPr id="119" name="Group 118">
              <a:extLst>
                <a:ext uri="{FF2B5EF4-FFF2-40B4-BE49-F238E27FC236}">
                  <a16:creationId xmlns:a16="http://schemas.microsoft.com/office/drawing/2014/main" id="{EB9021A7-267B-453C-9F19-3A1939399537}"/>
                </a:ext>
              </a:extLst>
            </p:cNvPr>
            <p:cNvGrpSpPr/>
            <p:nvPr/>
          </p:nvGrpSpPr>
          <p:grpSpPr>
            <a:xfrm>
              <a:off x="2514949" y="5290541"/>
              <a:ext cx="284339" cy="228502"/>
              <a:chOff x="2514949" y="5290541"/>
              <a:chExt cx="284339" cy="228502"/>
            </a:xfrm>
          </p:grpSpPr>
          <p:sp>
            <p:nvSpPr>
              <p:cNvPr id="290" name="Rectangle 56">
                <a:extLst>
                  <a:ext uri="{FF2B5EF4-FFF2-40B4-BE49-F238E27FC236}">
                    <a16:creationId xmlns:a16="http://schemas.microsoft.com/office/drawing/2014/main" id="{78BD22CF-052D-4971-9693-4B879A25564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1" name="Rectangle 57">
                <a:extLst>
                  <a:ext uri="{FF2B5EF4-FFF2-40B4-BE49-F238E27FC236}">
                    <a16:creationId xmlns:a16="http://schemas.microsoft.com/office/drawing/2014/main" id="{742566F4-8FD1-4D3A-A6E8-660850A23A24}"/>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2" name="Rectangle 58">
                <a:extLst>
                  <a:ext uri="{FF2B5EF4-FFF2-40B4-BE49-F238E27FC236}">
                    <a16:creationId xmlns:a16="http://schemas.microsoft.com/office/drawing/2014/main" id="{EAFF57AC-7B31-4E0A-A56A-64D9AB616091}"/>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3" name="Rectangle 59">
                <a:extLst>
                  <a:ext uri="{FF2B5EF4-FFF2-40B4-BE49-F238E27FC236}">
                    <a16:creationId xmlns:a16="http://schemas.microsoft.com/office/drawing/2014/main" id="{CB086BE4-2712-4BFA-AB90-C970FDE0089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4" name="Rectangle 60">
                <a:extLst>
                  <a:ext uri="{FF2B5EF4-FFF2-40B4-BE49-F238E27FC236}">
                    <a16:creationId xmlns:a16="http://schemas.microsoft.com/office/drawing/2014/main" id="{B84B2BD3-12BE-48CA-B44D-9716B8E17C1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5" name="Rectangle 61">
                <a:extLst>
                  <a:ext uri="{FF2B5EF4-FFF2-40B4-BE49-F238E27FC236}">
                    <a16:creationId xmlns:a16="http://schemas.microsoft.com/office/drawing/2014/main" id="{EB7859A5-6579-4856-8784-1F609DABEEF6}"/>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6" name="Freeform 62">
                <a:extLst>
                  <a:ext uri="{FF2B5EF4-FFF2-40B4-BE49-F238E27FC236}">
                    <a16:creationId xmlns:a16="http://schemas.microsoft.com/office/drawing/2014/main" id="{EF76A8BE-BBD5-4C04-BBBA-D656B22B871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7" name="Freeform 63">
                <a:extLst>
                  <a:ext uri="{FF2B5EF4-FFF2-40B4-BE49-F238E27FC236}">
                    <a16:creationId xmlns:a16="http://schemas.microsoft.com/office/drawing/2014/main" id="{2595BF1E-AD56-4EE6-83AC-0CED5146C70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298" name="Freeform 64">
                <a:extLst>
                  <a:ext uri="{FF2B5EF4-FFF2-40B4-BE49-F238E27FC236}">
                    <a16:creationId xmlns:a16="http://schemas.microsoft.com/office/drawing/2014/main" id="{7116BDB5-745F-4F97-9B76-5176A075FB7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cxnSp>
          <p:nvCxnSpPr>
            <p:cNvPr id="343" name="Straight Connector 342">
              <a:extLst>
                <a:ext uri="{FF2B5EF4-FFF2-40B4-BE49-F238E27FC236}">
                  <a16:creationId xmlns:a16="http://schemas.microsoft.com/office/drawing/2014/main" id="{E950407C-FD14-468A-B8D9-3AFB90D95110}"/>
                </a:ext>
              </a:extLst>
            </p:cNvPr>
            <p:cNvCxnSpPr>
              <a:stCxn id="311" idx="1"/>
              <a:endCxn id="301" idx="3"/>
            </p:cNvCxnSpPr>
            <p:nvPr/>
          </p:nvCxnSpPr>
          <p:spPr>
            <a:xfrm flipH="1">
              <a:off x="4907597" y="5218164"/>
              <a:ext cx="268306" cy="188775"/>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D1EB9DFE-FCCF-4F3C-BD45-D2007563C6DF}"/>
                </a:ext>
              </a:extLst>
            </p:cNvPr>
            <p:cNvCxnSpPr>
              <a:cxnSpLocks/>
              <a:stCxn id="321" idx="1"/>
            </p:cNvCxnSpPr>
            <p:nvPr/>
          </p:nvCxnSpPr>
          <p:spPr>
            <a:xfrm flipH="1">
              <a:off x="4903439" y="5401494"/>
              <a:ext cx="272464" cy="4692"/>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15139D1-D121-409F-91A7-59DBB8E9AC3D}"/>
                </a:ext>
              </a:extLst>
            </p:cNvPr>
            <p:cNvCxnSpPr>
              <a:cxnSpLocks/>
              <a:stCxn id="331" idx="1"/>
            </p:cNvCxnSpPr>
            <p:nvPr/>
          </p:nvCxnSpPr>
          <p:spPr>
            <a:xfrm flipH="1" flipV="1">
              <a:off x="4903439" y="5406186"/>
              <a:ext cx="272464" cy="178638"/>
            </a:xfrm>
            <a:prstGeom prst="line">
              <a:avLst/>
            </a:prstGeom>
            <a:ln>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10" name="Group 309">
              <a:extLst>
                <a:ext uri="{FF2B5EF4-FFF2-40B4-BE49-F238E27FC236}">
                  <a16:creationId xmlns:a16="http://schemas.microsoft.com/office/drawing/2014/main" id="{496B6D45-829B-4C94-B2E5-305DBFD4B4B6}"/>
                </a:ext>
              </a:extLst>
            </p:cNvPr>
            <p:cNvGrpSpPr/>
            <p:nvPr/>
          </p:nvGrpSpPr>
          <p:grpSpPr>
            <a:xfrm>
              <a:off x="5175903" y="5136111"/>
              <a:ext cx="204208" cy="164106"/>
              <a:chOff x="2514949" y="5290541"/>
              <a:chExt cx="284339" cy="228502"/>
            </a:xfrm>
          </p:grpSpPr>
          <p:sp>
            <p:nvSpPr>
              <p:cNvPr id="311" name="Rectangle 56">
                <a:extLst>
                  <a:ext uri="{FF2B5EF4-FFF2-40B4-BE49-F238E27FC236}">
                    <a16:creationId xmlns:a16="http://schemas.microsoft.com/office/drawing/2014/main" id="{74FD4343-7FDF-4972-8B14-02A4F95CF3A7}"/>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2" name="Rectangle 57">
                <a:extLst>
                  <a:ext uri="{FF2B5EF4-FFF2-40B4-BE49-F238E27FC236}">
                    <a16:creationId xmlns:a16="http://schemas.microsoft.com/office/drawing/2014/main" id="{3EDDA4D5-1D67-472B-AC17-FF81EC3EACB9}"/>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3" name="Rectangle 58">
                <a:extLst>
                  <a:ext uri="{FF2B5EF4-FFF2-40B4-BE49-F238E27FC236}">
                    <a16:creationId xmlns:a16="http://schemas.microsoft.com/office/drawing/2014/main" id="{96EB294A-20D3-4147-8C33-6FD4E6119316}"/>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4" name="Rectangle 59">
                <a:extLst>
                  <a:ext uri="{FF2B5EF4-FFF2-40B4-BE49-F238E27FC236}">
                    <a16:creationId xmlns:a16="http://schemas.microsoft.com/office/drawing/2014/main" id="{94DBA7D3-F68A-4606-885F-BC59BB32BB07}"/>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5" name="Rectangle 60">
                <a:extLst>
                  <a:ext uri="{FF2B5EF4-FFF2-40B4-BE49-F238E27FC236}">
                    <a16:creationId xmlns:a16="http://schemas.microsoft.com/office/drawing/2014/main" id="{61E97E5C-BA58-497B-8D6A-7379F59E60FE}"/>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6" name="Rectangle 61">
                <a:extLst>
                  <a:ext uri="{FF2B5EF4-FFF2-40B4-BE49-F238E27FC236}">
                    <a16:creationId xmlns:a16="http://schemas.microsoft.com/office/drawing/2014/main" id="{F9A56C47-ECAD-4129-B42D-6D64D4E9A2C5}"/>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7" name="Freeform 62">
                <a:extLst>
                  <a:ext uri="{FF2B5EF4-FFF2-40B4-BE49-F238E27FC236}">
                    <a16:creationId xmlns:a16="http://schemas.microsoft.com/office/drawing/2014/main" id="{F42F6446-0B36-4433-B905-4979E2ADA3B3}"/>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8" name="Freeform 63">
                <a:extLst>
                  <a:ext uri="{FF2B5EF4-FFF2-40B4-BE49-F238E27FC236}">
                    <a16:creationId xmlns:a16="http://schemas.microsoft.com/office/drawing/2014/main" id="{E3D064E2-0FB6-4BED-8C71-04D2DFFFBE42}"/>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19" name="Freeform 64">
                <a:extLst>
                  <a:ext uri="{FF2B5EF4-FFF2-40B4-BE49-F238E27FC236}">
                    <a16:creationId xmlns:a16="http://schemas.microsoft.com/office/drawing/2014/main" id="{6C9CCBB5-A60F-4D88-8223-F4975AF16E91}"/>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320" name="Group 319">
              <a:extLst>
                <a:ext uri="{FF2B5EF4-FFF2-40B4-BE49-F238E27FC236}">
                  <a16:creationId xmlns:a16="http://schemas.microsoft.com/office/drawing/2014/main" id="{7D9A67CC-5107-4837-8A79-9ADE41BF8EAB}"/>
                </a:ext>
              </a:extLst>
            </p:cNvPr>
            <p:cNvGrpSpPr/>
            <p:nvPr/>
          </p:nvGrpSpPr>
          <p:grpSpPr>
            <a:xfrm>
              <a:off x="5175903" y="5319441"/>
              <a:ext cx="204208" cy="164106"/>
              <a:chOff x="2514949" y="5290541"/>
              <a:chExt cx="284339" cy="228502"/>
            </a:xfrm>
          </p:grpSpPr>
          <p:sp>
            <p:nvSpPr>
              <p:cNvPr id="321" name="Rectangle 56">
                <a:extLst>
                  <a:ext uri="{FF2B5EF4-FFF2-40B4-BE49-F238E27FC236}">
                    <a16:creationId xmlns:a16="http://schemas.microsoft.com/office/drawing/2014/main" id="{880C7255-D3DB-45B7-B1EA-E92EA6ECEB34}"/>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2" name="Rectangle 57">
                <a:extLst>
                  <a:ext uri="{FF2B5EF4-FFF2-40B4-BE49-F238E27FC236}">
                    <a16:creationId xmlns:a16="http://schemas.microsoft.com/office/drawing/2014/main" id="{83844B09-6456-4A5B-92CA-4D5608D71F3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3" name="Rectangle 58">
                <a:extLst>
                  <a:ext uri="{FF2B5EF4-FFF2-40B4-BE49-F238E27FC236}">
                    <a16:creationId xmlns:a16="http://schemas.microsoft.com/office/drawing/2014/main" id="{20F5560A-C31E-4624-98BE-E596D0BE2740}"/>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4" name="Rectangle 59">
                <a:extLst>
                  <a:ext uri="{FF2B5EF4-FFF2-40B4-BE49-F238E27FC236}">
                    <a16:creationId xmlns:a16="http://schemas.microsoft.com/office/drawing/2014/main" id="{41AA3257-B781-4076-BC60-F1A18D237AE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5" name="Rectangle 60">
                <a:extLst>
                  <a:ext uri="{FF2B5EF4-FFF2-40B4-BE49-F238E27FC236}">
                    <a16:creationId xmlns:a16="http://schemas.microsoft.com/office/drawing/2014/main" id="{2770CF40-71CD-4174-8EB0-5B7D0716EABD}"/>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6" name="Rectangle 61">
                <a:extLst>
                  <a:ext uri="{FF2B5EF4-FFF2-40B4-BE49-F238E27FC236}">
                    <a16:creationId xmlns:a16="http://schemas.microsoft.com/office/drawing/2014/main" id="{5F552C7F-0E77-4423-89E0-3F456CB5CB4A}"/>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7" name="Freeform 62">
                <a:extLst>
                  <a:ext uri="{FF2B5EF4-FFF2-40B4-BE49-F238E27FC236}">
                    <a16:creationId xmlns:a16="http://schemas.microsoft.com/office/drawing/2014/main" id="{0330C607-82F8-46B1-BFE6-EAA8B332B7FD}"/>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8" name="Freeform 63">
                <a:extLst>
                  <a:ext uri="{FF2B5EF4-FFF2-40B4-BE49-F238E27FC236}">
                    <a16:creationId xmlns:a16="http://schemas.microsoft.com/office/drawing/2014/main" id="{AAA84F75-F3A7-45C5-8AA1-28297BE9B9F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29" name="Freeform 64">
                <a:extLst>
                  <a:ext uri="{FF2B5EF4-FFF2-40B4-BE49-F238E27FC236}">
                    <a16:creationId xmlns:a16="http://schemas.microsoft.com/office/drawing/2014/main" id="{35797EF9-4D19-4EA2-99E7-B1047A79220D}"/>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330" name="Group 329">
              <a:extLst>
                <a:ext uri="{FF2B5EF4-FFF2-40B4-BE49-F238E27FC236}">
                  <a16:creationId xmlns:a16="http://schemas.microsoft.com/office/drawing/2014/main" id="{92A96A5F-7290-4496-887D-B0DBD5D826BC}"/>
                </a:ext>
              </a:extLst>
            </p:cNvPr>
            <p:cNvGrpSpPr/>
            <p:nvPr/>
          </p:nvGrpSpPr>
          <p:grpSpPr>
            <a:xfrm>
              <a:off x="5175903" y="5502771"/>
              <a:ext cx="204208" cy="164106"/>
              <a:chOff x="2514949" y="5290541"/>
              <a:chExt cx="284339" cy="228502"/>
            </a:xfrm>
          </p:grpSpPr>
          <p:sp>
            <p:nvSpPr>
              <p:cNvPr id="331" name="Rectangle 56">
                <a:extLst>
                  <a:ext uri="{FF2B5EF4-FFF2-40B4-BE49-F238E27FC236}">
                    <a16:creationId xmlns:a16="http://schemas.microsoft.com/office/drawing/2014/main" id="{6B9BC65E-C106-4DC9-82C7-68206BF22F2D}"/>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2" name="Rectangle 57">
                <a:extLst>
                  <a:ext uri="{FF2B5EF4-FFF2-40B4-BE49-F238E27FC236}">
                    <a16:creationId xmlns:a16="http://schemas.microsoft.com/office/drawing/2014/main" id="{BE200CAD-B938-4817-95A3-E6607256339B}"/>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3" name="Rectangle 58">
                <a:extLst>
                  <a:ext uri="{FF2B5EF4-FFF2-40B4-BE49-F238E27FC236}">
                    <a16:creationId xmlns:a16="http://schemas.microsoft.com/office/drawing/2014/main" id="{996C2919-D489-434E-9E2F-72C3D5D4D9DB}"/>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4" name="Rectangle 59">
                <a:extLst>
                  <a:ext uri="{FF2B5EF4-FFF2-40B4-BE49-F238E27FC236}">
                    <a16:creationId xmlns:a16="http://schemas.microsoft.com/office/drawing/2014/main" id="{7A9355EC-176C-4EEC-BE4B-FCA9E502FC9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5" name="Rectangle 60">
                <a:extLst>
                  <a:ext uri="{FF2B5EF4-FFF2-40B4-BE49-F238E27FC236}">
                    <a16:creationId xmlns:a16="http://schemas.microsoft.com/office/drawing/2014/main" id="{3E055000-45F3-426A-84BE-C586DF25007B}"/>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6" name="Rectangle 61">
                <a:extLst>
                  <a:ext uri="{FF2B5EF4-FFF2-40B4-BE49-F238E27FC236}">
                    <a16:creationId xmlns:a16="http://schemas.microsoft.com/office/drawing/2014/main" id="{0C7572ED-B9B6-4682-B092-FE091E1EC2C4}"/>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7" name="Freeform 62">
                <a:extLst>
                  <a:ext uri="{FF2B5EF4-FFF2-40B4-BE49-F238E27FC236}">
                    <a16:creationId xmlns:a16="http://schemas.microsoft.com/office/drawing/2014/main" id="{6A88D57A-D9F5-4C80-A1A9-C261A8321187}"/>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8" name="Freeform 63">
                <a:extLst>
                  <a:ext uri="{FF2B5EF4-FFF2-40B4-BE49-F238E27FC236}">
                    <a16:creationId xmlns:a16="http://schemas.microsoft.com/office/drawing/2014/main" id="{524079F7-9828-4C0B-95E7-7D419B18B37E}"/>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39" name="Freeform 64">
                <a:extLst>
                  <a:ext uri="{FF2B5EF4-FFF2-40B4-BE49-F238E27FC236}">
                    <a16:creationId xmlns:a16="http://schemas.microsoft.com/office/drawing/2014/main" id="{1D95DEA9-01F3-4F48-9B80-26D842A3AD16}"/>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300" name="Group 299">
              <a:extLst>
                <a:ext uri="{FF2B5EF4-FFF2-40B4-BE49-F238E27FC236}">
                  <a16:creationId xmlns:a16="http://schemas.microsoft.com/office/drawing/2014/main" id="{58A603CA-2B1F-429B-856B-91D6215F92BA}"/>
                </a:ext>
              </a:extLst>
            </p:cNvPr>
            <p:cNvGrpSpPr/>
            <p:nvPr/>
          </p:nvGrpSpPr>
          <p:grpSpPr>
            <a:xfrm>
              <a:off x="4623258" y="5292688"/>
              <a:ext cx="284339" cy="228502"/>
              <a:chOff x="2514949" y="5290541"/>
              <a:chExt cx="284339" cy="228502"/>
            </a:xfrm>
          </p:grpSpPr>
          <p:sp>
            <p:nvSpPr>
              <p:cNvPr id="301" name="Rectangle 56">
                <a:extLst>
                  <a:ext uri="{FF2B5EF4-FFF2-40B4-BE49-F238E27FC236}">
                    <a16:creationId xmlns:a16="http://schemas.microsoft.com/office/drawing/2014/main" id="{301B761B-84E1-48D8-A96D-9AA88EB98415}"/>
                  </a:ext>
                </a:extLst>
              </p:cNvPr>
              <p:cNvSpPr>
                <a:spLocks noChangeArrowheads="1"/>
              </p:cNvSpPr>
              <p:nvPr/>
            </p:nvSpPr>
            <p:spPr bwMode="auto">
              <a:xfrm>
                <a:off x="2514949" y="5290541"/>
                <a:ext cx="284339" cy="22850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2" name="Rectangle 57">
                <a:extLst>
                  <a:ext uri="{FF2B5EF4-FFF2-40B4-BE49-F238E27FC236}">
                    <a16:creationId xmlns:a16="http://schemas.microsoft.com/office/drawing/2014/main" id="{EA1383E2-175B-4D82-AC37-D12AA132ED92}"/>
                  </a:ext>
                </a:extLst>
              </p:cNvPr>
              <p:cNvSpPr>
                <a:spLocks noChangeArrowheads="1"/>
              </p:cNvSpPr>
              <p:nvPr/>
            </p:nvSpPr>
            <p:spPr bwMode="auto">
              <a:xfrm>
                <a:off x="2514949" y="5290541"/>
                <a:ext cx="284339" cy="228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3" name="Rectangle 58">
                <a:extLst>
                  <a:ext uri="{FF2B5EF4-FFF2-40B4-BE49-F238E27FC236}">
                    <a16:creationId xmlns:a16="http://schemas.microsoft.com/office/drawing/2014/main" id="{CE536714-23C4-4120-9E8E-9B531E115E5D}"/>
                  </a:ext>
                </a:extLst>
              </p:cNvPr>
              <p:cNvSpPr>
                <a:spLocks noChangeArrowheads="1"/>
              </p:cNvSpPr>
              <p:nvPr/>
            </p:nvSpPr>
            <p:spPr bwMode="auto">
              <a:xfrm>
                <a:off x="2537284" y="5312876"/>
                <a:ext cx="237092" cy="183832"/>
              </a:xfrm>
              <a:prstGeom prst="rect">
                <a:avLst/>
              </a:prstGeom>
              <a:solidFill>
                <a:srgbClr val="59B4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4" name="Rectangle 59">
                <a:extLst>
                  <a:ext uri="{FF2B5EF4-FFF2-40B4-BE49-F238E27FC236}">
                    <a16:creationId xmlns:a16="http://schemas.microsoft.com/office/drawing/2014/main" id="{5EEF1F9D-304E-41D0-9B33-479FFF1EAC8C}"/>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5" name="Rectangle 60">
                <a:extLst>
                  <a:ext uri="{FF2B5EF4-FFF2-40B4-BE49-F238E27FC236}">
                    <a16:creationId xmlns:a16="http://schemas.microsoft.com/office/drawing/2014/main" id="{22199CED-0526-4ACA-B032-A6A293FE72FA}"/>
                  </a:ext>
                </a:extLst>
              </p:cNvPr>
              <p:cNvSpPr>
                <a:spLocks noChangeArrowheads="1"/>
              </p:cNvSpPr>
              <p:nvPr/>
            </p:nvSpPr>
            <p:spPr bwMode="auto">
              <a:xfrm>
                <a:off x="2537284" y="5312876"/>
                <a:ext cx="237092" cy="183832"/>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6" name="Rectangle 61">
                <a:extLst>
                  <a:ext uri="{FF2B5EF4-FFF2-40B4-BE49-F238E27FC236}">
                    <a16:creationId xmlns:a16="http://schemas.microsoft.com/office/drawing/2014/main" id="{A7033C60-1D74-48CD-B1DC-4C5CC6A56A29}"/>
                  </a:ext>
                </a:extLst>
              </p:cNvPr>
              <p:cNvSpPr>
                <a:spLocks noChangeArrowheads="1"/>
              </p:cNvSpPr>
              <p:nvPr/>
            </p:nvSpPr>
            <p:spPr bwMode="auto">
              <a:xfrm>
                <a:off x="2537284" y="5312876"/>
                <a:ext cx="237092" cy="183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7" name="Freeform 62">
                <a:extLst>
                  <a:ext uri="{FF2B5EF4-FFF2-40B4-BE49-F238E27FC236}">
                    <a16:creationId xmlns:a16="http://schemas.microsoft.com/office/drawing/2014/main" id="{4304C6B5-3025-4AB4-B69B-7EADBFE8C6BA}"/>
                  </a:ext>
                </a:extLst>
              </p:cNvPr>
              <p:cNvSpPr>
                <a:spLocks/>
              </p:cNvSpPr>
              <p:nvPr/>
            </p:nvSpPr>
            <p:spPr bwMode="auto">
              <a:xfrm>
                <a:off x="2640367" y="5394484"/>
                <a:ext cx="134009" cy="102225"/>
              </a:xfrm>
              <a:custGeom>
                <a:avLst/>
                <a:gdLst>
                  <a:gd name="T0" fmla="*/ 66 w 66"/>
                  <a:gd name="T1" fmla="*/ 12 h 50"/>
                  <a:gd name="T2" fmla="*/ 58 w 66"/>
                  <a:gd name="T3" fmla="*/ 4 h 50"/>
                  <a:gd name="T4" fmla="*/ 46 w 66"/>
                  <a:gd name="T5" fmla="*/ 4 h 50"/>
                  <a:gd name="T6" fmla="*/ 0 w 66"/>
                  <a:gd name="T7" fmla="*/ 50 h 50"/>
                  <a:gd name="T8" fmla="*/ 66 w 66"/>
                  <a:gd name="T9" fmla="*/ 50 h 50"/>
                  <a:gd name="T10" fmla="*/ 66 w 66"/>
                  <a:gd name="T11" fmla="*/ 12 h 50"/>
                </a:gdLst>
                <a:ahLst/>
                <a:cxnLst>
                  <a:cxn ang="0">
                    <a:pos x="T0" y="T1"/>
                  </a:cxn>
                  <a:cxn ang="0">
                    <a:pos x="T2" y="T3"/>
                  </a:cxn>
                  <a:cxn ang="0">
                    <a:pos x="T4" y="T5"/>
                  </a:cxn>
                  <a:cxn ang="0">
                    <a:pos x="T6" y="T7"/>
                  </a:cxn>
                  <a:cxn ang="0">
                    <a:pos x="T8" y="T9"/>
                  </a:cxn>
                  <a:cxn ang="0">
                    <a:pos x="T10" y="T11"/>
                  </a:cxn>
                </a:cxnLst>
                <a:rect l="0" t="0" r="r" b="b"/>
                <a:pathLst>
                  <a:path w="66" h="50">
                    <a:moveTo>
                      <a:pt x="66" y="12"/>
                    </a:moveTo>
                    <a:cubicBezTo>
                      <a:pt x="58" y="4"/>
                      <a:pt x="58" y="4"/>
                      <a:pt x="58" y="4"/>
                    </a:cubicBezTo>
                    <a:cubicBezTo>
                      <a:pt x="55" y="0"/>
                      <a:pt x="49" y="0"/>
                      <a:pt x="46" y="4"/>
                    </a:cubicBezTo>
                    <a:cubicBezTo>
                      <a:pt x="0" y="50"/>
                      <a:pt x="0" y="50"/>
                      <a:pt x="0" y="50"/>
                    </a:cubicBezTo>
                    <a:cubicBezTo>
                      <a:pt x="66" y="50"/>
                      <a:pt x="66" y="50"/>
                      <a:pt x="66" y="50"/>
                    </a:cubicBezTo>
                    <a:lnTo>
                      <a:pt x="66" y="12"/>
                    </a:lnTo>
                    <a:close/>
                  </a:path>
                </a:pathLst>
              </a:custGeom>
              <a:solidFill>
                <a:srgbClr val="B8D4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8" name="Freeform 63">
                <a:extLst>
                  <a:ext uri="{FF2B5EF4-FFF2-40B4-BE49-F238E27FC236}">
                    <a16:creationId xmlns:a16="http://schemas.microsoft.com/office/drawing/2014/main" id="{9A8BFC4A-2603-4F57-A329-9687474FE1A4}"/>
                  </a:ext>
                </a:extLst>
              </p:cNvPr>
              <p:cNvSpPr>
                <a:spLocks/>
              </p:cNvSpPr>
              <p:nvPr/>
            </p:nvSpPr>
            <p:spPr bwMode="auto">
              <a:xfrm>
                <a:off x="2583671" y="5416818"/>
                <a:ext cx="166652" cy="79890"/>
              </a:xfrm>
              <a:custGeom>
                <a:avLst/>
                <a:gdLst>
                  <a:gd name="T0" fmla="*/ 82 w 82"/>
                  <a:gd name="T1" fmla="*/ 39 h 39"/>
                  <a:gd name="T2" fmla="*/ 46 w 82"/>
                  <a:gd name="T3" fmla="*/ 3 h 39"/>
                  <a:gd name="T4" fmla="*/ 37 w 82"/>
                  <a:gd name="T5" fmla="*/ 3 h 39"/>
                  <a:gd name="T6" fmla="*/ 0 w 82"/>
                  <a:gd name="T7" fmla="*/ 39 h 39"/>
                  <a:gd name="T8" fmla="*/ 82 w 82"/>
                  <a:gd name="T9" fmla="*/ 39 h 39"/>
                </a:gdLst>
                <a:ahLst/>
                <a:cxnLst>
                  <a:cxn ang="0">
                    <a:pos x="T0" y="T1"/>
                  </a:cxn>
                  <a:cxn ang="0">
                    <a:pos x="T2" y="T3"/>
                  </a:cxn>
                  <a:cxn ang="0">
                    <a:pos x="T4" y="T5"/>
                  </a:cxn>
                  <a:cxn ang="0">
                    <a:pos x="T6" y="T7"/>
                  </a:cxn>
                  <a:cxn ang="0">
                    <a:pos x="T8" y="T9"/>
                  </a:cxn>
                </a:cxnLst>
                <a:rect l="0" t="0" r="r" b="b"/>
                <a:pathLst>
                  <a:path w="82" h="39">
                    <a:moveTo>
                      <a:pt x="82" y="39"/>
                    </a:moveTo>
                    <a:cubicBezTo>
                      <a:pt x="46" y="3"/>
                      <a:pt x="46" y="3"/>
                      <a:pt x="46" y="3"/>
                    </a:cubicBezTo>
                    <a:cubicBezTo>
                      <a:pt x="43" y="0"/>
                      <a:pt x="39" y="0"/>
                      <a:pt x="37" y="3"/>
                    </a:cubicBezTo>
                    <a:cubicBezTo>
                      <a:pt x="0" y="39"/>
                      <a:pt x="0" y="39"/>
                      <a:pt x="0" y="39"/>
                    </a:cubicBezTo>
                    <a:lnTo>
                      <a:pt x="82" y="39"/>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09" name="Freeform 64">
                <a:extLst>
                  <a:ext uri="{FF2B5EF4-FFF2-40B4-BE49-F238E27FC236}">
                    <a16:creationId xmlns:a16="http://schemas.microsoft.com/office/drawing/2014/main" id="{64690CC9-83D6-40A3-879E-66B2E0AAF86B}"/>
                  </a:ext>
                </a:extLst>
              </p:cNvPr>
              <p:cNvSpPr>
                <a:spLocks/>
              </p:cNvSpPr>
              <p:nvPr/>
            </p:nvSpPr>
            <p:spPr bwMode="auto">
              <a:xfrm>
                <a:off x="2559619" y="5335210"/>
                <a:ext cx="109097" cy="71300"/>
              </a:xfrm>
              <a:custGeom>
                <a:avLst/>
                <a:gdLst>
                  <a:gd name="T0" fmla="*/ 31 w 54"/>
                  <a:gd name="T1" fmla="*/ 0 h 35"/>
                  <a:gd name="T2" fmla="*/ 15 w 54"/>
                  <a:gd name="T3" fmla="*/ 12 h 35"/>
                  <a:gd name="T4" fmla="*/ 12 w 54"/>
                  <a:gd name="T5" fmla="*/ 11 h 35"/>
                  <a:gd name="T6" fmla="*/ 0 w 54"/>
                  <a:gd name="T7" fmla="*/ 23 h 35"/>
                  <a:gd name="T8" fmla="*/ 12 w 54"/>
                  <a:gd name="T9" fmla="*/ 35 h 35"/>
                  <a:gd name="T10" fmla="*/ 12 w 54"/>
                  <a:gd name="T11" fmla="*/ 34 h 35"/>
                  <a:gd name="T12" fmla="*/ 12 w 54"/>
                  <a:gd name="T13" fmla="*/ 35 h 35"/>
                  <a:gd name="T14" fmla="*/ 49 w 54"/>
                  <a:gd name="T15" fmla="*/ 35 h 35"/>
                  <a:gd name="T16" fmla="*/ 49 w 54"/>
                  <a:gd name="T17" fmla="*/ 34 h 35"/>
                  <a:gd name="T18" fmla="*/ 54 w 54"/>
                  <a:gd name="T19" fmla="*/ 28 h 35"/>
                  <a:gd name="T20" fmla="*/ 48 w 54"/>
                  <a:gd name="T21" fmla="*/ 22 h 35"/>
                  <a:gd name="T22" fmla="*/ 47 w 54"/>
                  <a:gd name="T23" fmla="*/ 22 h 35"/>
                  <a:gd name="T24" fmla="*/ 48 w 54"/>
                  <a:gd name="T25" fmla="*/ 17 h 35"/>
                  <a:gd name="T26" fmla="*/ 31 w 54"/>
                  <a:gd name="T2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35">
                    <a:moveTo>
                      <a:pt x="31" y="0"/>
                    </a:moveTo>
                    <a:cubicBezTo>
                      <a:pt x="24" y="0"/>
                      <a:pt x="17" y="5"/>
                      <a:pt x="15" y="12"/>
                    </a:cubicBezTo>
                    <a:cubicBezTo>
                      <a:pt x="14" y="12"/>
                      <a:pt x="13" y="11"/>
                      <a:pt x="12" y="11"/>
                    </a:cubicBezTo>
                    <a:cubicBezTo>
                      <a:pt x="5" y="11"/>
                      <a:pt x="0" y="17"/>
                      <a:pt x="0" y="23"/>
                    </a:cubicBezTo>
                    <a:cubicBezTo>
                      <a:pt x="0" y="29"/>
                      <a:pt x="5" y="35"/>
                      <a:pt x="12" y="35"/>
                    </a:cubicBezTo>
                    <a:cubicBezTo>
                      <a:pt x="12" y="34"/>
                      <a:pt x="12" y="34"/>
                      <a:pt x="12" y="34"/>
                    </a:cubicBezTo>
                    <a:cubicBezTo>
                      <a:pt x="12" y="35"/>
                      <a:pt x="12" y="35"/>
                      <a:pt x="12" y="35"/>
                    </a:cubicBezTo>
                    <a:cubicBezTo>
                      <a:pt x="49" y="35"/>
                      <a:pt x="49" y="35"/>
                      <a:pt x="49" y="35"/>
                    </a:cubicBezTo>
                    <a:cubicBezTo>
                      <a:pt x="49" y="34"/>
                      <a:pt x="49" y="34"/>
                      <a:pt x="49" y="34"/>
                    </a:cubicBezTo>
                    <a:cubicBezTo>
                      <a:pt x="52" y="34"/>
                      <a:pt x="54" y="31"/>
                      <a:pt x="54" y="28"/>
                    </a:cubicBezTo>
                    <a:cubicBezTo>
                      <a:pt x="54" y="25"/>
                      <a:pt x="52" y="22"/>
                      <a:pt x="48" y="22"/>
                    </a:cubicBezTo>
                    <a:cubicBezTo>
                      <a:pt x="47" y="22"/>
                      <a:pt x="47" y="22"/>
                      <a:pt x="47" y="22"/>
                    </a:cubicBezTo>
                    <a:cubicBezTo>
                      <a:pt x="48" y="20"/>
                      <a:pt x="48" y="19"/>
                      <a:pt x="48" y="17"/>
                    </a:cubicBezTo>
                    <a:cubicBezTo>
                      <a:pt x="48" y="8"/>
                      <a:pt x="40" y="0"/>
                      <a:pt x="31" y="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sp>
          <p:nvSpPr>
            <p:cNvPr id="350" name="Rectangle 47">
              <a:extLst>
                <a:ext uri="{FF2B5EF4-FFF2-40B4-BE49-F238E27FC236}">
                  <a16:creationId xmlns:a16="http://schemas.microsoft.com/office/drawing/2014/main" id="{D37DFFCB-256B-4567-9BB5-7309C8A4F1E3}"/>
                </a:ext>
              </a:extLst>
            </p:cNvPr>
            <p:cNvSpPr>
              <a:spLocks noChangeArrowheads="1"/>
            </p:cNvSpPr>
            <p:nvPr/>
          </p:nvSpPr>
          <p:spPr bwMode="auto">
            <a:xfrm>
              <a:off x="2596160" y="6005909"/>
              <a:ext cx="714657"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Stores in </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blob storage</a:t>
              </a:r>
            </a:p>
          </p:txBody>
        </p:sp>
        <p:sp>
          <p:nvSpPr>
            <p:cNvPr id="351" name="Rectangle 47">
              <a:extLst>
                <a:ext uri="{FF2B5EF4-FFF2-40B4-BE49-F238E27FC236}">
                  <a16:creationId xmlns:a16="http://schemas.microsoft.com/office/drawing/2014/main" id="{758E0FD9-4D29-4BD9-858E-C95B3081D61D}"/>
                </a:ext>
              </a:extLst>
            </p:cNvPr>
            <p:cNvSpPr>
              <a:spLocks noChangeArrowheads="1"/>
            </p:cNvSpPr>
            <p:nvPr/>
          </p:nvSpPr>
          <p:spPr bwMode="auto">
            <a:xfrm>
              <a:off x="4538197" y="6005909"/>
              <a:ext cx="919359"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Produces scaled</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images</a:t>
              </a:r>
            </a:p>
          </p:txBody>
        </p:sp>
      </p:grpSp>
      <p:grpSp>
        <p:nvGrpSpPr>
          <p:cNvPr id="448" name="Group 447">
            <a:extLst>
              <a:ext uri="{FF2B5EF4-FFF2-40B4-BE49-F238E27FC236}">
                <a16:creationId xmlns:a16="http://schemas.microsoft.com/office/drawing/2014/main" id="{9CE69F5A-A6C2-46D1-8E1B-D3B888AC485C}"/>
              </a:ext>
            </a:extLst>
          </p:cNvPr>
          <p:cNvGrpSpPr/>
          <p:nvPr/>
        </p:nvGrpSpPr>
        <p:grpSpPr>
          <a:xfrm>
            <a:off x="6162635" y="2092548"/>
            <a:ext cx="5118438" cy="2032166"/>
            <a:chOff x="6240725" y="1916792"/>
            <a:chExt cx="5733470" cy="2276351"/>
          </a:xfrm>
        </p:grpSpPr>
        <p:sp>
          <p:nvSpPr>
            <p:cNvPr id="15" name="Rectangle 14">
              <a:extLst>
                <a:ext uri="{FF2B5EF4-FFF2-40B4-BE49-F238E27FC236}">
                  <a16:creationId xmlns:a16="http://schemas.microsoft.com/office/drawing/2014/main" id="{624CE282-52C3-43BF-9544-BCDCF761F82D}"/>
                </a:ext>
              </a:extLst>
            </p:cNvPr>
            <p:cNvSpPr/>
            <p:nvPr/>
          </p:nvSpPr>
          <p:spPr bwMode="auto">
            <a:xfrm>
              <a:off x="6240725" y="1916792"/>
              <a:ext cx="5733470" cy="2276351"/>
            </a:xfrm>
            <a:prstGeom prst="rect">
              <a:avLst/>
            </a:prstGeom>
            <a:solidFill>
              <a:schemeClr val="bg1">
                <a:lumMod val="95000"/>
              </a:schemeClr>
            </a:solidFill>
            <a:ln w="19050" cap="flat" cmpd="sng" algn="ctr">
              <a:noFill/>
              <a:prstDash val="dash"/>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895870">
                <a:defRPr/>
              </a:pPr>
              <a:r>
                <a:rPr lang="en-US" sz="1961" kern="0">
                  <a:gradFill>
                    <a:gsLst>
                      <a:gs pos="0">
                        <a:srgbClr val="0078D7"/>
                      </a:gs>
                      <a:gs pos="100000">
                        <a:srgbClr val="0078D7"/>
                      </a:gs>
                    </a:gsLst>
                    <a:lin ang="5400000" scaled="0"/>
                  </a:gradFill>
                  <a:latin typeface="Calibri" panose="020F0502020204030204"/>
                  <a:cs typeface="Segoe UI Semibold" panose="020B0702040204020203" pitchFamily="34" charset="0"/>
                </a:rPr>
                <a:t>Timer-based processing</a:t>
              </a:r>
            </a:p>
          </p:txBody>
        </p:sp>
        <p:sp>
          <p:nvSpPr>
            <p:cNvPr id="352" name="Rectangle 47">
              <a:extLst>
                <a:ext uri="{FF2B5EF4-FFF2-40B4-BE49-F238E27FC236}">
                  <a16:creationId xmlns:a16="http://schemas.microsoft.com/office/drawing/2014/main" id="{A016DE09-C949-4826-82FE-2C731598510E}"/>
                </a:ext>
              </a:extLst>
            </p:cNvPr>
            <p:cNvSpPr>
              <a:spLocks noChangeArrowheads="1"/>
            </p:cNvSpPr>
            <p:nvPr/>
          </p:nvSpPr>
          <p:spPr bwMode="auto">
            <a:xfrm>
              <a:off x="10874621" y="3774773"/>
              <a:ext cx="642832" cy="15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Clean table</a:t>
              </a:r>
            </a:p>
          </p:txBody>
        </p:sp>
        <p:sp>
          <p:nvSpPr>
            <p:cNvPr id="353" name="Rectangle 47">
              <a:extLst>
                <a:ext uri="{FF2B5EF4-FFF2-40B4-BE49-F238E27FC236}">
                  <a16:creationId xmlns:a16="http://schemas.microsoft.com/office/drawing/2014/main" id="{E7EC1039-2495-454F-843D-A87ED890D075}"/>
                </a:ext>
              </a:extLst>
            </p:cNvPr>
            <p:cNvSpPr>
              <a:spLocks noChangeArrowheads="1"/>
            </p:cNvSpPr>
            <p:nvPr/>
          </p:nvSpPr>
          <p:spPr bwMode="auto">
            <a:xfrm>
              <a:off x="6688442" y="3774773"/>
              <a:ext cx="488410" cy="30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Every 15</a:t>
              </a:r>
              <a:b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b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minutes</a:t>
              </a:r>
            </a:p>
          </p:txBody>
        </p:sp>
        <p:cxnSp>
          <p:nvCxnSpPr>
            <p:cNvPr id="354" name="Straight Arrow Connector 353">
              <a:extLst>
                <a:ext uri="{FF2B5EF4-FFF2-40B4-BE49-F238E27FC236}">
                  <a16:creationId xmlns:a16="http://schemas.microsoft.com/office/drawing/2014/main" id="{9084BA1B-3F02-4144-9F4D-05E3819E4A66}"/>
                </a:ext>
              </a:extLst>
            </p:cNvPr>
            <p:cNvCxnSpPr>
              <a:cxnSpLocks/>
            </p:cNvCxnSpPr>
            <p:nvPr/>
          </p:nvCxnSpPr>
          <p:spPr>
            <a:xfrm>
              <a:off x="7355130" y="3089583"/>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55" name="Rectangle: Rounded Corners 354">
              <a:extLst>
                <a:ext uri="{FF2B5EF4-FFF2-40B4-BE49-F238E27FC236}">
                  <a16:creationId xmlns:a16="http://schemas.microsoft.com/office/drawing/2014/main" id="{AD63F75C-2E4A-4CC0-A995-29E49D9FCA71}"/>
                </a:ext>
              </a:extLst>
            </p:cNvPr>
            <p:cNvSpPr/>
            <p:nvPr/>
          </p:nvSpPr>
          <p:spPr bwMode="auto">
            <a:xfrm>
              <a:off x="7914489" y="2640283"/>
              <a:ext cx="2183095" cy="974190"/>
            </a:xfrm>
            <a:prstGeom prst="roundRect">
              <a:avLst>
                <a:gd name="adj" fmla="val 50000"/>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6" name="Group 355">
              <a:extLst>
                <a:ext uri="{FF2B5EF4-FFF2-40B4-BE49-F238E27FC236}">
                  <a16:creationId xmlns:a16="http://schemas.microsoft.com/office/drawing/2014/main" id="{47A09E7C-50B9-4E5C-87CF-CEAD89B35496}"/>
                </a:ext>
              </a:extLst>
            </p:cNvPr>
            <p:cNvGrpSpPr/>
            <p:nvPr/>
          </p:nvGrpSpPr>
          <p:grpSpPr>
            <a:xfrm>
              <a:off x="7917950" y="2524829"/>
              <a:ext cx="452260" cy="417074"/>
              <a:chOff x="7989965" y="5173839"/>
              <a:chExt cx="308230" cy="284249"/>
            </a:xfrm>
          </p:grpSpPr>
          <p:sp>
            <p:nvSpPr>
              <p:cNvPr id="357" name="Rectangle 356">
                <a:extLst>
                  <a:ext uri="{FF2B5EF4-FFF2-40B4-BE49-F238E27FC236}">
                    <a16:creationId xmlns:a16="http://schemas.microsoft.com/office/drawing/2014/main" id="{33A508FE-39D6-4943-8A0B-A8E4A01ACD8D}"/>
                  </a:ext>
                </a:extLst>
              </p:cNvPr>
              <p:cNvSpPr/>
              <p:nvPr/>
            </p:nvSpPr>
            <p:spPr bwMode="auto">
              <a:xfrm rot="2791835">
                <a:off x="8049962" y="5214759"/>
                <a:ext cx="187231" cy="19449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8" name="Group 357">
                <a:extLst>
                  <a:ext uri="{FF2B5EF4-FFF2-40B4-BE49-F238E27FC236}">
                    <a16:creationId xmlns:a16="http://schemas.microsoft.com/office/drawing/2014/main" id="{3EDA1E25-5EEE-49D0-90F4-CB777F939AA1}"/>
                  </a:ext>
                </a:extLst>
              </p:cNvPr>
              <p:cNvGrpSpPr/>
              <p:nvPr/>
            </p:nvGrpSpPr>
            <p:grpSpPr>
              <a:xfrm>
                <a:off x="7989965" y="5173839"/>
                <a:ext cx="308230" cy="284249"/>
                <a:chOff x="7875624" y="5410159"/>
                <a:chExt cx="308230" cy="284249"/>
              </a:xfrm>
            </p:grpSpPr>
            <p:sp>
              <p:nvSpPr>
                <p:cNvPr id="359" name="Freeform 17">
                  <a:extLst>
                    <a:ext uri="{FF2B5EF4-FFF2-40B4-BE49-F238E27FC236}">
                      <a16:creationId xmlns:a16="http://schemas.microsoft.com/office/drawing/2014/main" id="{048E1557-061D-43C6-BA1F-E95EC92F73AC}"/>
                    </a:ext>
                  </a:extLst>
                </p:cNvPr>
                <p:cNvSpPr>
                  <a:spLocks/>
                </p:cNvSpPr>
                <p:nvPr/>
              </p:nvSpPr>
              <p:spPr bwMode="auto">
                <a:xfrm>
                  <a:off x="7960264" y="5410159"/>
                  <a:ext cx="145298" cy="284249"/>
                </a:xfrm>
                <a:custGeom>
                  <a:avLst/>
                  <a:gdLst>
                    <a:gd name="T0" fmla="*/ 204 w 206"/>
                    <a:gd name="T1" fmla="*/ 0 h 403"/>
                    <a:gd name="T2" fmla="*/ 71 w 206"/>
                    <a:gd name="T3" fmla="*/ 0 h 403"/>
                    <a:gd name="T4" fmla="*/ 0 w 206"/>
                    <a:gd name="T5" fmla="*/ 201 h 403"/>
                    <a:gd name="T6" fmla="*/ 88 w 206"/>
                    <a:gd name="T7" fmla="*/ 204 h 403"/>
                    <a:gd name="T8" fmla="*/ 19 w 206"/>
                    <a:gd name="T9" fmla="*/ 403 h 403"/>
                    <a:gd name="T10" fmla="*/ 206 w 206"/>
                    <a:gd name="T11" fmla="*/ 135 h 403"/>
                    <a:gd name="T12" fmla="*/ 116 w 206"/>
                    <a:gd name="T13" fmla="*/ 135 h 403"/>
                    <a:gd name="T14" fmla="*/ 204 w 206"/>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 h="403">
                      <a:moveTo>
                        <a:pt x="204" y="0"/>
                      </a:moveTo>
                      <a:lnTo>
                        <a:pt x="71" y="0"/>
                      </a:lnTo>
                      <a:lnTo>
                        <a:pt x="0" y="201"/>
                      </a:lnTo>
                      <a:lnTo>
                        <a:pt x="88" y="204"/>
                      </a:lnTo>
                      <a:lnTo>
                        <a:pt x="19" y="403"/>
                      </a:lnTo>
                      <a:lnTo>
                        <a:pt x="206" y="135"/>
                      </a:lnTo>
                      <a:lnTo>
                        <a:pt x="116" y="135"/>
                      </a:lnTo>
                      <a:lnTo>
                        <a:pt x="204"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nvGrpSpPr>
                <p:cNvPr id="360" name="Group 359">
                  <a:extLst>
                    <a:ext uri="{FF2B5EF4-FFF2-40B4-BE49-F238E27FC236}">
                      <a16:creationId xmlns:a16="http://schemas.microsoft.com/office/drawing/2014/main" id="{E058B922-0404-4E1B-8F94-E6AA593E50EB}"/>
                    </a:ext>
                  </a:extLst>
                </p:cNvPr>
                <p:cNvGrpSpPr/>
                <p:nvPr/>
              </p:nvGrpSpPr>
              <p:grpSpPr>
                <a:xfrm>
                  <a:off x="7875624" y="5410159"/>
                  <a:ext cx="308230" cy="284249"/>
                  <a:chOff x="7875624" y="5410159"/>
                  <a:chExt cx="308230" cy="284249"/>
                </a:xfrm>
              </p:grpSpPr>
              <p:sp>
                <p:nvSpPr>
                  <p:cNvPr id="361" name="Freeform 15">
                    <a:extLst>
                      <a:ext uri="{FF2B5EF4-FFF2-40B4-BE49-F238E27FC236}">
                        <a16:creationId xmlns:a16="http://schemas.microsoft.com/office/drawing/2014/main" id="{8C8EE485-9B72-48E9-83AF-3B56E1DC5FC2}"/>
                      </a:ext>
                    </a:extLst>
                  </p:cNvPr>
                  <p:cNvSpPr>
                    <a:spLocks/>
                  </p:cNvSpPr>
                  <p:nvPr/>
                </p:nvSpPr>
                <p:spPr bwMode="auto">
                  <a:xfrm>
                    <a:off x="8084402" y="5461648"/>
                    <a:ext cx="99452" cy="177743"/>
                  </a:xfrm>
                  <a:custGeom>
                    <a:avLst/>
                    <a:gdLst>
                      <a:gd name="T0" fmla="*/ 58 w 60"/>
                      <a:gd name="T1" fmla="*/ 55 h 106"/>
                      <a:gd name="T2" fmla="*/ 58 w 60"/>
                      <a:gd name="T3" fmla="*/ 49 h 106"/>
                      <a:gd name="T4" fmla="*/ 49 w 60"/>
                      <a:gd name="T5" fmla="*/ 40 h 106"/>
                      <a:gd name="T6" fmla="*/ 9 w 60"/>
                      <a:gd name="T7" fmla="*/ 1 h 106"/>
                      <a:gd name="T8" fmla="*/ 3 w 60"/>
                      <a:gd name="T9" fmla="*/ 1 h 106"/>
                      <a:gd name="T10" fmla="*/ 3 w 60"/>
                      <a:gd name="T11" fmla="*/ 8 h 106"/>
                      <a:gd name="T12" fmla="*/ 45 w 60"/>
                      <a:gd name="T13" fmla="*/ 49 h 106"/>
                      <a:gd name="T14" fmla="*/ 45 w 60"/>
                      <a:gd name="T15" fmla="*/ 55 h 106"/>
                      <a:gd name="T16" fmla="*/ 2 w 60"/>
                      <a:gd name="T17" fmla="*/ 97 h 106"/>
                      <a:gd name="T18" fmla="*/ 2 w 60"/>
                      <a:gd name="T19" fmla="*/ 104 h 106"/>
                      <a:gd name="T20" fmla="*/ 9 w 60"/>
                      <a:gd name="T21" fmla="*/ 104 h 106"/>
                      <a:gd name="T22" fmla="*/ 48 w 60"/>
                      <a:gd name="T23" fmla="*/ 65 h 106"/>
                      <a:gd name="T24" fmla="*/ 48 w 60"/>
                      <a:gd name="T25" fmla="*/ 65 h 106"/>
                      <a:gd name="T26" fmla="*/ 58 w 60"/>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106">
                        <a:moveTo>
                          <a:pt x="58" y="55"/>
                        </a:moveTo>
                        <a:cubicBezTo>
                          <a:pt x="60" y="53"/>
                          <a:pt x="59" y="50"/>
                          <a:pt x="58" y="49"/>
                        </a:cubicBezTo>
                        <a:cubicBezTo>
                          <a:pt x="49" y="40"/>
                          <a:pt x="49" y="40"/>
                          <a:pt x="49" y="40"/>
                        </a:cubicBezTo>
                        <a:cubicBezTo>
                          <a:pt x="9" y="1"/>
                          <a:pt x="9" y="1"/>
                          <a:pt x="9" y="1"/>
                        </a:cubicBezTo>
                        <a:cubicBezTo>
                          <a:pt x="8" y="0"/>
                          <a:pt x="5" y="0"/>
                          <a:pt x="3" y="1"/>
                        </a:cubicBezTo>
                        <a:cubicBezTo>
                          <a:pt x="1" y="3"/>
                          <a:pt x="1" y="6"/>
                          <a:pt x="3" y="8"/>
                        </a:cubicBezTo>
                        <a:cubicBezTo>
                          <a:pt x="45" y="49"/>
                          <a:pt x="45" y="49"/>
                          <a:pt x="45" y="49"/>
                        </a:cubicBezTo>
                        <a:cubicBezTo>
                          <a:pt x="46" y="50"/>
                          <a:pt x="46" y="53"/>
                          <a:pt x="45" y="55"/>
                        </a:cubicBezTo>
                        <a:cubicBezTo>
                          <a:pt x="2" y="97"/>
                          <a:pt x="2" y="97"/>
                          <a:pt x="2" y="97"/>
                        </a:cubicBezTo>
                        <a:cubicBezTo>
                          <a:pt x="0" y="99"/>
                          <a:pt x="0" y="102"/>
                          <a:pt x="2" y="104"/>
                        </a:cubicBezTo>
                        <a:cubicBezTo>
                          <a:pt x="4" y="106"/>
                          <a:pt x="7" y="105"/>
                          <a:pt x="9" y="104"/>
                        </a:cubicBezTo>
                        <a:cubicBezTo>
                          <a:pt x="48" y="65"/>
                          <a:pt x="48" y="65"/>
                          <a:pt x="48" y="65"/>
                        </a:cubicBezTo>
                        <a:cubicBezTo>
                          <a:pt x="48" y="65"/>
                          <a:pt x="48" y="65"/>
                          <a:pt x="48" y="65"/>
                        </a:cubicBezTo>
                        <a:lnTo>
                          <a:pt x="58"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362" name="Freeform 16">
                    <a:extLst>
                      <a:ext uri="{FF2B5EF4-FFF2-40B4-BE49-F238E27FC236}">
                        <a16:creationId xmlns:a16="http://schemas.microsoft.com/office/drawing/2014/main" id="{0FBD3154-6FFB-4EAD-AC2B-D0E23668A37F}"/>
                      </a:ext>
                    </a:extLst>
                  </p:cNvPr>
                  <p:cNvSpPr>
                    <a:spLocks/>
                  </p:cNvSpPr>
                  <p:nvPr/>
                </p:nvSpPr>
                <p:spPr bwMode="auto">
                  <a:xfrm>
                    <a:off x="7875624" y="5461648"/>
                    <a:ext cx="98041" cy="177743"/>
                  </a:xfrm>
                  <a:custGeom>
                    <a:avLst/>
                    <a:gdLst>
                      <a:gd name="T0" fmla="*/ 2 w 59"/>
                      <a:gd name="T1" fmla="*/ 55 h 106"/>
                      <a:gd name="T2" fmla="*/ 2 w 59"/>
                      <a:gd name="T3" fmla="*/ 49 h 106"/>
                      <a:gd name="T4" fmla="*/ 10 w 59"/>
                      <a:gd name="T5" fmla="*/ 40 h 106"/>
                      <a:gd name="T6" fmla="*/ 50 w 59"/>
                      <a:gd name="T7" fmla="*/ 1 h 106"/>
                      <a:gd name="T8" fmla="*/ 56 w 59"/>
                      <a:gd name="T9" fmla="*/ 1 h 106"/>
                      <a:gd name="T10" fmla="*/ 56 w 59"/>
                      <a:gd name="T11" fmla="*/ 8 h 106"/>
                      <a:gd name="T12" fmla="*/ 16 w 59"/>
                      <a:gd name="T13" fmla="*/ 49 h 106"/>
                      <a:gd name="T14" fmla="*/ 16 w 59"/>
                      <a:gd name="T15" fmla="*/ 55 h 106"/>
                      <a:gd name="T16" fmla="*/ 57 w 59"/>
                      <a:gd name="T17" fmla="*/ 97 h 106"/>
                      <a:gd name="T18" fmla="*/ 57 w 59"/>
                      <a:gd name="T19" fmla="*/ 104 h 106"/>
                      <a:gd name="T20" fmla="*/ 51 w 59"/>
                      <a:gd name="T21" fmla="*/ 104 h 106"/>
                      <a:gd name="T22" fmla="*/ 11 w 59"/>
                      <a:gd name="T23" fmla="*/ 66 h 106"/>
                      <a:gd name="T24" fmla="*/ 10 w 59"/>
                      <a:gd name="T25" fmla="*/ 65 h 106"/>
                      <a:gd name="T26" fmla="*/ 2 w 59"/>
                      <a:gd name="T27"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06">
                        <a:moveTo>
                          <a:pt x="2" y="55"/>
                        </a:moveTo>
                        <a:cubicBezTo>
                          <a:pt x="0" y="53"/>
                          <a:pt x="0" y="50"/>
                          <a:pt x="2" y="49"/>
                        </a:cubicBezTo>
                        <a:cubicBezTo>
                          <a:pt x="10" y="40"/>
                          <a:pt x="10" y="40"/>
                          <a:pt x="10" y="40"/>
                        </a:cubicBezTo>
                        <a:cubicBezTo>
                          <a:pt x="50" y="1"/>
                          <a:pt x="50" y="1"/>
                          <a:pt x="50" y="1"/>
                        </a:cubicBezTo>
                        <a:cubicBezTo>
                          <a:pt x="52" y="0"/>
                          <a:pt x="54" y="0"/>
                          <a:pt x="56" y="1"/>
                        </a:cubicBezTo>
                        <a:cubicBezTo>
                          <a:pt x="58" y="3"/>
                          <a:pt x="59" y="6"/>
                          <a:pt x="56" y="8"/>
                        </a:cubicBezTo>
                        <a:cubicBezTo>
                          <a:pt x="16" y="49"/>
                          <a:pt x="16" y="49"/>
                          <a:pt x="16" y="49"/>
                        </a:cubicBezTo>
                        <a:cubicBezTo>
                          <a:pt x="14" y="50"/>
                          <a:pt x="14" y="53"/>
                          <a:pt x="16" y="55"/>
                        </a:cubicBezTo>
                        <a:cubicBezTo>
                          <a:pt x="57" y="97"/>
                          <a:pt x="57" y="97"/>
                          <a:pt x="57" y="97"/>
                        </a:cubicBezTo>
                        <a:cubicBezTo>
                          <a:pt x="59" y="99"/>
                          <a:pt x="59" y="102"/>
                          <a:pt x="57" y="104"/>
                        </a:cubicBezTo>
                        <a:cubicBezTo>
                          <a:pt x="55" y="106"/>
                          <a:pt x="52" y="105"/>
                          <a:pt x="51" y="104"/>
                        </a:cubicBezTo>
                        <a:cubicBezTo>
                          <a:pt x="11" y="66"/>
                          <a:pt x="11" y="66"/>
                          <a:pt x="11" y="66"/>
                        </a:cubicBezTo>
                        <a:cubicBezTo>
                          <a:pt x="10" y="65"/>
                          <a:pt x="10" y="65"/>
                          <a:pt x="10" y="65"/>
                        </a:cubicBezTo>
                        <a:lnTo>
                          <a:pt x="2" y="55"/>
                        </a:ln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sp>
                <p:nvSpPr>
                  <p:cNvPr id="363" name="Freeform 19">
                    <a:extLst>
                      <a:ext uri="{FF2B5EF4-FFF2-40B4-BE49-F238E27FC236}">
                        <a16:creationId xmlns:a16="http://schemas.microsoft.com/office/drawing/2014/main" id="{464D5A4E-97F9-4EA2-9089-5A7BDCACDB30}"/>
                      </a:ext>
                    </a:extLst>
                  </p:cNvPr>
                  <p:cNvSpPr>
                    <a:spLocks/>
                  </p:cNvSpPr>
                  <p:nvPr/>
                </p:nvSpPr>
                <p:spPr bwMode="auto">
                  <a:xfrm>
                    <a:off x="7973665" y="5410159"/>
                    <a:ext cx="131897" cy="284249"/>
                  </a:xfrm>
                  <a:custGeom>
                    <a:avLst/>
                    <a:gdLst>
                      <a:gd name="T0" fmla="*/ 185 w 187"/>
                      <a:gd name="T1" fmla="*/ 0 h 403"/>
                      <a:gd name="T2" fmla="*/ 116 w 187"/>
                      <a:gd name="T3" fmla="*/ 0 h 403"/>
                      <a:gd name="T4" fmla="*/ 43 w 187"/>
                      <a:gd name="T5" fmla="*/ 168 h 403"/>
                      <a:gd name="T6" fmla="*/ 128 w 187"/>
                      <a:gd name="T7" fmla="*/ 168 h 403"/>
                      <a:gd name="T8" fmla="*/ 0 w 187"/>
                      <a:gd name="T9" fmla="*/ 403 h 403"/>
                      <a:gd name="T10" fmla="*/ 187 w 187"/>
                      <a:gd name="T11" fmla="*/ 135 h 403"/>
                      <a:gd name="T12" fmla="*/ 97 w 187"/>
                      <a:gd name="T13" fmla="*/ 135 h 403"/>
                      <a:gd name="T14" fmla="*/ 185 w 18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403">
                        <a:moveTo>
                          <a:pt x="185" y="0"/>
                        </a:moveTo>
                        <a:lnTo>
                          <a:pt x="116" y="0"/>
                        </a:lnTo>
                        <a:lnTo>
                          <a:pt x="43" y="168"/>
                        </a:lnTo>
                        <a:lnTo>
                          <a:pt x="128" y="168"/>
                        </a:lnTo>
                        <a:lnTo>
                          <a:pt x="0" y="403"/>
                        </a:lnTo>
                        <a:lnTo>
                          <a:pt x="187" y="135"/>
                        </a:lnTo>
                        <a:lnTo>
                          <a:pt x="97" y="135"/>
                        </a:lnTo>
                        <a:lnTo>
                          <a:pt x="185" y="0"/>
                        </a:lnTo>
                        <a:close/>
                      </a:path>
                    </a:pathLst>
                  </a:custGeom>
                  <a:solidFill>
                    <a:srgbClr val="FDBC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882" kern="0">
                      <a:solidFill>
                        <a:sysClr val="windowText" lastClr="000000"/>
                      </a:solidFill>
                      <a:latin typeface="Calibri" panose="020F0502020204030204"/>
                    </a:endParaRPr>
                  </a:p>
                </p:txBody>
              </p:sp>
            </p:grpSp>
          </p:grpSp>
        </p:grpSp>
        <p:cxnSp>
          <p:nvCxnSpPr>
            <p:cNvPr id="364" name="Straight Arrow Connector 363">
              <a:extLst>
                <a:ext uri="{FF2B5EF4-FFF2-40B4-BE49-F238E27FC236}">
                  <a16:creationId xmlns:a16="http://schemas.microsoft.com/office/drawing/2014/main" id="{F72A0408-89DA-43C3-852A-04462FDCB9FD}"/>
                </a:ext>
              </a:extLst>
            </p:cNvPr>
            <p:cNvCxnSpPr>
              <a:cxnSpLocks/>
            </p:cNvCxnSpPr>
            <p:nvPr/>
          </p:nvCxnSpPr>
          <p:spPr>
            <a:xfrm>
              <a:off x="10124063" y="3143516"/>
              <a:ext cx="347382" cy="4129"/>
            </a:xfrm>
            <a:prstGeom prst="straightConnector1">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65" name="Rectangle 47">
              <a:extLst>
                <a:ext uri="{FF2B5EF4-FFF2-40B4-BE49-F238E27FC236}">
                  <a16:creationId xmlns:a16="http://schemas.microsoft.com/office/drawing/2014/main" id="{3DCF0CD5-ED59-418B-9C51-8D9A5578B328}"/>
                </a:ext>
              </a:extLst>
            </p:cNvPr>
            <p:cNvSpPr>
              <a:spLocks noChangeArrowheads="1"/>
            </p:cNvSpPr>
            <p:nvPr/>
          </p:nvSpPr>
          <p:spPr bwMode="auto">
            <a:xfrm>
              <a:off x="8352276" y="3774773"/>
              <a:ext cx="1524482" cy="15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042">
                <a:lnSpc>
                  <a:spcPct val="90000"/>
                </a:lnSpc>
                <a:defRPr/>
              </a:pPr>
              <a:r>
                <a:rPr lang="en-US" altLang="en-US" sz="980" kern="0">
                  <a:gradFill>
                    <a:gsLst>
                      <a:gs pos="0">
                        <a:srgbClr val="353535"/>
                      </a:gs>
                      <a:gs pos="100000">
                        <a:srgbClr val="353535"/>
                      </a:gs>
                    </a:gsLst>
                    <a:lin ang="16200000" scaled="1"/>
                  </a:gradFill>
                  <a:latin typeface="Calibri" panose="020F0502020204030204"/>
                  <a:cs typeface="Segoe UI Semibold" panose="020B0702040204020203" pitchFamily="34" charset="0"/>
                </a:rPr>
                <a:t>Find and clean invalid data</a:t>
              </a:r>
            </a:p>
          </p:txBody>
        </p:sp>
        <p:sp>
          <p:nvSpPr>
            <p:cNvPr id="366" name="Rectangle: Rounded Corners 365">
              <a:extLst>
                <a:ext uri="{FF2B5EF4-FFF2-40B4-BE49-F238E27FC236}">
                  <a16:creationId xmlns:a16="http://schemas.microsoft.com/office/drawing/2014/main" id="{9CB035BB-7D89-405C-AA4B-45F28CC7367A}"/>
                </a:ext>
              </a:extLst>
            </p:cNvPr>
            <p:cNvSpPr/>
            <p:nvPr/>
          </p:nvSpPr>
          <p:spPr bwMode="auto">
            <a:xfrm>
              <a:off x="10709136" y="2614512"/>
              <a:ext cx="974859" cy="974190"/>
            </a:xfrm>
            <a:prstGeom prst="roundRect">
              <a:avLst/>
            </a:prstGeom>
            <a:ln w="15875">
              <a:solidFill>
                <a:schemeClr val="bg1">
                  <a:lumMod val="65000"/>
                </a:schemeClr>
              </a:solidFill>
              <a:prstDash val="sysDash"/>
              <a:headEnd type="none"/>
              <a:tailEnd type="arrow"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67" name="Group 366">
              <a:extLst>
                <a:ext uri="{FF2B5EF4-FFF2-40B4-BE49-F238E27FC236}">
                  <a16:creationId xmlns:a16="http://schemas.microsoft.com/office/drawing/2014/main" id="{A2863F50-0AAC-4C49-A26A-3BCB617F1B14}"/>
                </a:ext>
              </a:extLst>
            </p:cNvPr>
            <p:cNvGrpSpPr/>
            <p:nvPr/>
          </p:nvGrpSpPr>
          <p:grpSpPr>
            <a:xfrm>
              <a:off x="10904663" y="2851700"/>
              <a:ext cx="583805" cy="499815"/>
              <a:chOff x="5888038" y="3135313"/>
              <a:chExt cx="1125538" cy="963612"/>
            </a:xfrm>
          </p:grpSpPr>
          <p:sp>
            <p:nvSpPr>
              <p:cNvPr id="368" name="Freeform 21">
                <a:extLst>
                  <a:ext uri="{FF2B5EF4-FFF2-40B4-BE49-F238E27FC236}">
                    <a16:creationId xmlns:a16="http://schemas.microsoft.com/office/drawing/2014/main" id="{7A01D638-C6A0-4E4E-B711-E1B023DD374C}"/>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69" name="Freeform 22">
                <a:extLst>
                  <a:ext uri="{FF2B5EF4-FFF2-40B4-BE49-F238E27FC236}">
                    <a16:creationId xmlns:a16="http://schemas.microsoft.com/office/drawing/2014/main" id="{F9234607-A8C3-4956-846D-44070E63FAF4}"/>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0" name="Rectangle 369">
                <a:extLst>
                  <a:ext uri="{FF2B5EF4-FFF2-40B4-BE49-F238E27FC236}">
                    <a16:creationId xmlns:a16="http://schemas.microsoft.com/office/drawing/2014/main" id="{AC30A465-E8B7-4B48-A1A4-6BEA6412ECF4}"/>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1" name="Rectangle 370">
                <a:extLst>
                  <a:ext uri="{FF2B5EF4-FFF2-40B4-BE49-F238E27FC236}">
                    <a16:creationId xmlns:a16="http://schemas.microsoft.com/office/drawing/2014/main" id="{C20069BB-7532-4C2C-8C13-222E096ECAD8}"/>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2" name="Rectangle 371">
                <a:extLst>
                  <a:ext uri="{FF2B5EF4-FFF2-40B4-BE49-F238E27FC236}">
                    <a16:creationId xmlns:a16="http://schemas.microsoft.com/office/drawing/2014/main" id="{29A64320-3E70-4A5A-9602-240586EB2E4F}"/>
                  </a:ext>
                </a:extLst>
              </p:cNvPr>
              <p:cNvSpPr>
                <a:spLocks noChangeArrowheads="1"/>
              </p:cNvSpPr>
              <p:nvPr/>
            </p:nvSpPr>
            <p:spPr bwMode="auto">
              <a:xfrm>
                <a:off x="6311900"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3" name="Rectangle 372">
                <a:extLst>
                  <a:ext uri="{FF2B5EF4-FFF2-40B4-BE49-F238E27FC236}">
                    <a16:creationId xmlns:a16="http://schemas.microsoft.com/office/drawing/2014/main" id="{E31BB4B2-AE7D-4059-B1C9-3C183EB044C0}"/>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4" name="Rectangle 373">
                <a:extLst>
                  <a:ext uri="{FF2B5EF4-FFF2-40B4-BE49-F238E27FC236}">
                    <a16:creationId xmlns:a16="http://schemas.microsoft.com/office/drawing/2014/main" id="{AC9B8034-7533-4766-B9D7-0CC41684B7DB}"/>
                  </a:ext>
                </a:extLst>
              </p:cNvPr>
              <p:cNvSpPr>
                <a:spLocks noChangeArrowheads="1"/>
              </p:cNvSpPr>
              <p:nvPr/>
            </p:nvSpPr>
            <p:spPr bwMode="auto">
              <a:xfrm>
                <a:off x="6650038" y="3613150"/>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5" name="Rectangle 374">
                <a:extLst>
                  <a:ext uri="{FF2B5EF4-FFF2-40B4-BE49-F238E27FC236}">
                    <a16:creationId xmlns:a16="http://schemas.microsoft.com/office/drawing/2014/main" id="{7F93BE43-9318-4066-A96D-1BE2434A4EBF}"/>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6" name="Rectangle 375">
                <a:extLst>
                  <a:ext uri="{FF2B5EF4-FFF2-40B4-BE49-F238E27FC236}">
                    <a16:creationId xmlns:a16="http://schemas.microsoft.com/office/drawing/2014/main" id="{062A5078-3E05-473B-96AB-610CFD19B41E}"/>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7" name="Rectangle 376">
                <a:extLst>
                  <a:ext uri="{FF2B5EF4-FFF2-40B4-BE49-F238E27FC236}">
                    <a16:creationId xmlns:a16="http://schemas.microsoft.com/office/drawing/2014/main" id="{0D1011B9-643D-45F4-9DA4-E0742F0B43B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8" name="Rectangle 377">
                <a:extLst>
                  <a:ext uri="{FF2B5EF4-FFF2-40B4-BE49-F238E27FC236}">
                    <a16:creationId xmlns:a16="http://schemas.microsoft.com/office/drawing/2014/main" id="{EB512BE9-15BD-4CD4-9045-8095819D0B26}"/>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79" name="Rectangle 378">
                <a:extLst>
                  <a:ext uri="{FF2B5EF4-FFF2-40B4-BE49-F238E27FC236}">
                    <a16:creationId xmlns:a16="http://schemas.microsoft.com/office/drawing/2014/main" id="{D51B41DB-0CF4-471C-87FD-37AE223E4996}"/>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0" name="Rectangle 379">
                <a:extLst>
                  <a:ext uri="{FF2B5EF4-FFF2-40B4-BE49-F238E27FC236}">
                    <a16:creationId xmlns:a16="http://schemas.microsoft.com/office/drawing/2014/main" id="{10A3F862-CB78-4A92-93E4-29499F835472}"/>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1" name="Rectangle 380">
                <a:extLst>
                  <a:ext uri="{FF2B5EF4-FFF2-40B4-BE49-F238E27FC236}">
                    <a16:creationId xmlns:a16="http://schemas.microsoft.com/office/drawing/2014/main" id="{B77B1806-6248-46FC-91F5-3CCD03ED31E0}"/>
                  </a:ext>
                </a:extLst>
              </p:cNvPr>
              <p:cNvSpPr>
                <a:spLocks noChangeArrowheads="1"/>
              </p:cNvSpPr>
              <p:nvPr/>
            </p:nvSpPr>
            <p:spPr bwMode="auto">
              <a:xfrm>
                <a:off x="5973763" y="384333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2" name="Rectangle 381">
                <a:extLst>
                  <a:ext uri="{FF2B5EF4-FFF2-40B4-BE49-F238E27FC236}">
                    <a16:creationId xmlns:a16="http://schemas.microsoft.com/office/drawing/2014/main" id="{7902386E-B08D-41DB-801E-F3CC78984426}"/>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3" name="Rectangle 382">
                <a:extLst>
                  <a:ext uri="{FF2B5EF4-FFF2-40B4-BE49-F238E27FC236}">
                    <a16:creationId xmlns:a16="http://schemas.microsoft.com/office/drawing/2014/main" id="{02AA4D50-E5C5-439D-BE82-6EB50C0FB78B}"/>
                  </a:ext>
                </a:extLst>
              </p:cNvPr>
              <p:cNvSpPr>
                <a:spLocks noChangeArrowheads="1"/>
              </p:cNvSpPr>
              <p:nvPr/>
            </p:nvSpPr>
            <p:spPr bwMode="auto">
              <a:xfrm>
                <a:off x="6311900"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4" name="Rectangle 383">
                <a:extLst>
                  <a:ext uri="{FF2B5EF4-FFF2-40B4-BE49-F238E27FC236}">
                    <a16:creationId xmlns:a16="http://schemas.microsoft.com/office/drawing/2014/main" id="{88C06B86-2A5E-4B8A-83FF-4667CDBE567E}"/>
                  </a:ext>
                </a:extLst>
              </p:cNvPr>
              <p:cNvSpPr>
                <a:spLocks noChangeArrowheads="1"/>
              </p:cNvSpPr>
              <p:nvPr/>
            </p:nvSpPr>
            <p:spPr bwMode="auto">
              <a:xfrm>
                <a:off x="6650038" y="384333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5" name="Freeform 38">
                <a:extLst>
                  <a:ext uri="{FF2B5EF4-FFF2-40B4-BE49-F238E27FC236}">
                    <a16:creationId xmlns:a16="http://schemas.microsoft.com/office/drawing/2014/main" id="{FF7342E3-F635-4CB6-BE2C-6969BB762674}"/>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6" name="Freeform 39">
                <a:extLst>
                  <a:ext uri="{FF2B5EF4-FFF2-40B4-BE49-F238E27FC236}">
                    <a16:creationId xmlns:a16="http://schemas.microsoft.com/office/drawing/2014/main" id="{0B40414D-6DDF-43E9-9E96-614DD7B14C71}"/>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7" name="Freeform 40">
                <a:extLst>
                  <a:ext uri="{FF2B5EF4-FFF2-40B4-BE49-F238E27FC236}">
                    <a16:creationId xmlns:a16="http://schemas.microsoft.com/office/drawing/2014/main" id="{1D909EF1-EE8F-4B95-BDFE-1B9109B9F707}"/>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8" name="Freeform 41">
                <a:extLst>
                  <a:ext uri="{FF2B5EF4-FFF2-40B4-BE49-F238E27FC236}">
                    <a16:creationId xmlns:a16="http://schemas.microsoft.com/office/drawing/2014/main" id="{8C69E9B9-642C-47D5-A6FC-D7AA7880AF22}"/>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89" name="Freeform 42">
                <a:extLst>
                  <a:ext uri="{FF2B5EF4-FFF2-40B4-BE49-F238E27FC236}">
                    <a16:creationId xmlns:a16="http://schemas.microsoft.com/office/drawing/2014/main" id="{8CD5FB52-563F-4129-B163-454FBF6B3095}"/>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0" name="Freeform 43">
                <a:extLst>
                  <a:ext uri="{FF2B5EF4-FFF2-40B4-BE49-F238E27FC236}">
                    <a16:creationId xmlns:a16="http://schemas.microsoft.com/office/drawing/2014/main" id="{07ACA2B3-8FEE-4726-95F7-E69B11DF7E3D}"/>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1" name="Rectangle 390">
                <a:extLst>
                  <a:ext uri="{FF2B5EF4-FFF2-40B4-BE49-F238E27FC236}">
                    <a16:creationId xmlns:a16="http://schemas.microsoft.com/office/drawing/2014/main" id="{D831DF2F-7CF9-479D-BAC5-0C7F4DA6F930}"/>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2" name="Rectangle 391">
                <a:extLst>
                  <a:ext uri="{FF2B5EF4-FFF2-40B4-BE49-F238E27FC236}">
                    <a16:creationId xmlns:a16="http://schemas.microsoft.com/office/drawing/2014/main" id="{94130B90-8828-4AB1-A5BC-DAD32BCFA5BC}"/>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3" name="Rectangle 392">
                <a:extLst>
                  <a:ext uri="{FF2B5EF4-FFF2-40B4-BE49-F238E27FC236}">
                    <a16:creationId xmlns:a16="http://schemas.microsoft.com/office/drawing/2014/main" id="{EFAFF6A0-B43F-4FF6-B070-648D13078A52}"/>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4" name="Rectangle 393">
                <a:extLst>
                  <a:ext uri="{FF2B5EF4-FFF2-40B4-BE49-F238E27FC236}">
                    <a16:creationId xmlns:a16="http://schemas.microsoft.com/office/drawing/2014/main" id="{AA6530BE-46DB-43D1-A9A2-41A17A56094E}"/>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5" name="Freeform 48">
                <a:extLst>
                  <a:ext uri="{FF2B5EF4-FFF2-40B4-BE49-F238E27FC236}">
                    <a16:creationId xmlns:a16="http://schemas.microsoft.com/office/drawing/2014/main" id="{567BA44C-99A9-4AC4-AF82-2E83DD052949}"/>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6" name="Freeform 49">
                <a:extLst>
                  <a:ext uri="{FF2B5EF4-FFF2-40B4-BE49-F238E27FC236}">
                    <a16:creationId xmlns:a16="http://schemas.microsoft.com/office/drawing/2014/main" id="{B4B4971F-CEEF-4AD2-B249-F7746B14F463}"/>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427" name="Group 426">
              <a:extLst>
                <a:ext uri="{FF2B5EF4-FFF2-40B4-BE49-F238E27FC236}">
                  <a16:creationId xmlns:a16="http://schemas.microsoft.com/office/drawing/2014/main" id="{42F72F5A-3A59-4EDE-85C6-C1B0E636FCE4}"/>
                </a:ext>
              </a:extLst>
            </p:cNvPr>
            <p:cNvGrpSpPr/>
            <p:nvPr/>
          </p:nvGrpSpPr>
          <p:grpSpPr>
            <a:xfrm>
              <a:off x="6502049" y="2652225"/>
              <a:ext cx="858872" cy="854566"/>
              <a:chOff x="10534650" y="5259388"/>
              <a:chExt cx="633413" cy="630238"/>
            </a:xfrm>
          </p:grpSpPr>
          <p:sp>
            <p:nvSpPr>
              <p:cNvPr id="428" name="Oval 269">
                <a:extLst>
                  <a:ext uri="{FF2B5EF4-FFF2-40B4-BE49-F238E27FC236}">
                    <a16:creationId xmlns:a16="http://schemas.microsoft.com/office/drawing/2014/main" id="{D0455C24-9532-4910-87E4-373A22209AB0}"/>
                  </a:ext>
                </a:extLst>
              </p:cNvPr>
              <p:cNvSpPr>
                <a:spLocks noChangeArrowheads="1"/>
              </p:cNvSpPr>
              <p:nvPr/>
            </p:nvSpPr>
            <p:spPr bwMode="auto">
              <a:xfrm>
                <a:off x="10534650" y="5259388"/>
                <a:ext cx="633413" cy="63023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29" name="Oval 270">
                <a:extLst>
                  <a:ext uri="{FF2B5EF4-FFF2-40B4-BE49-F238E27FC236}">
                    <a16:creationId xmlns:a16="http://schemas.microsoft.com/office/drawing/2014/main" id="{CF3E567B-3FFD-424A-AD3C-3CBFA097344F}"/>
                  </a:ext>
                </a:extLst>
              </p:cNvPr>
              <p:cNvSpPr>
                <a:spLocks noChangeArrowheads="1"/>
              </p:cNvSpPr>
              <p:nvPr/>
            </p:nvSpPr>
            <p:spPr bwMode="auto">
              <a:xfrm>
                <a:off x="10579100" y="5307013"/>
                <a:ext cx="541338" cy="5381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0" name="Oval 271">
                <a:extLst>
                  <a:ext uri="{FF2B5EF4-FFF2-40B4-BE49-F238E27FC236}">
                    <a16:creationId xmlns:a16="http://schemas.microsoft.com/office/drawing/2014/main" id="{D0A53015-5BF1-4E11-956B-9FCCB756C95B}"/>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1" name="Line 272">
                <a:extLst>
                  <a:ext uri="{FF2B5EF4-FFF2-40B4-BE49-F238E27FC236}">
                    <a16:creationId xmlns:a16="http://schemas.microsoft.com/office/drawing/2014/main" id="{62C47CAE-B424-403D-948F-B235DD5549A7}"/>
                  </a:ext>
                </a:extLst>
              </p:cNvPr>
              <p:cNvSpPr>
                <a:spLocks noChangeShapeType="1"/>
              </p:cNvSpPr>
              <p:nvPr/>
            </p:nvSpPr>
            <p:spPr bwMode="auto">
              <a:xfrm>
                <a:off x="10850563" y="5322888"/>
                <a:ext cx="0" cy="504825"/>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2" name="Line 273">
                <a:extLst>
                  <a:ext uri="{FF2B5EF4-FFF2-40B4-BE49-F238E27FC236}">
                    <a16:creationId xmlns:a16="http://schemas.microsoft.com/office/drawing/2014/main" id="{10D79980-453C-4878-B68A-EA4598DDE438}"/>
                  </a:ext>
                </a:extLst>
              </p:cNvPr>
              <p:cNvSpPr>
                <a:spLocks noChangeShapeType="1"/>
              </p:cNvSpPr>
              <p:nvPr/>
            </p:nvSpPr>
            <p:spPr bwMode="auto">
              <a:xfrm>
                <a:off x="10599738" y="5575300"/>
                <a:ext cx="503238" cy="0"/>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3" name="Line 274">
                <a:extLst>
                  <a:ext uri="{FF2B5EF4-FFF2-40B4-BE49-F238E27FC236}">
                    <a16:creationId xmlns:a16="http://schemas.microsoft.com/office/drawing/2014/main" id="{5E1482D0-A8F1-4509-9750-DD1472511089}"/>
                  </a:ext>
                </a:extLst>
              </p:cNvPr>
              <p:cNvSpPr>
                <a:spLocks noChangeShapeType="1"/>
              </p:cNvSpPr>
              <p:nvPr/>
            </p:nvSpPr>
            <p:spPr bwMode="auto">
              <a:xfrm>
                <a:off x="10629900" y="5449888"/>
                <a:ext cx="439738" cy="249238"/>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4" name="Line 275">
                <a:extLst>
                  <a:ext uri="{FF2B5EF4-FFF2-40B4-BE49-F238E27FC236}">
                    <a16:creationId xmlns:a16="http://schemas.microsoft.com/office/drawing/2014/main" id="{B2BE6218-5640-4BA4-805F-F50EF9B7CB2E}"/>
                  </a:ext>
                </a:extLst>
              </p:cNvPr>
              <p:cNvSpPr>
                <a:spLocks noChangeShapeType="1"/>
              </p:cNvSpPr>
              <p:nvPr/>
            </p:nvSpPr>
            <p:spPr bwMode="auto">
              <a:xfrm flipV="1">
                <a:off x="10726738" y="5357813"/>
                <a:ext cx="249238"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5" name="Line 276">
                <a:extLst>
                  <a:ext uri="{FF2B5EF4-FFF2-40B4-BE49-F238E27FC236}">
                    <a16:creationId xmlns:a16="http://schemas.microsoft.com/office/drawing/2014/main" id="{A0BB9273-0A4C-49FE-A168-0068453E821B}"/>
                  </a:ext>
                </a:extLst>
              </p:cNvPr>
              <p:cNvSpPr>
                <a:spLocks noChangeShapeType="1"/>
              </p:cNvSpPr>
              <p:nvPr/>
            </p:nvSpPr>
            <p:spPr bwMode="auto">
              <a:xfrm>
                <a:off x="10723563" y="5357813"/>
                <a:ext cx="252413" cy="43656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6" name="Line 277">
                <a:extLst>
                  <a:ext uri="{FF2B5EF4-FFF2-40B4-BE49-F238E27FC236}">
                    <a16:creationId xmlns:a16="http://schemas.microsoft.com/office/drawing/2014/main" id="{4F844CBF-C561-4957-99DE-D026C7F6E3FA}"/>
                  </a:ext>
                </a:extLst>
              </p:cNvPr>
              <p:cNvSpPr>
                <a:spLocks noChangeShapeType="1"/>
              </p:cNvSpPr>
              <p:nvPr/>
            </p:nvSpPr>
            <p:spPr bwMode="auto">
              <a:xfrm flipV="1">
                <a:off x="10629900" y="5449888"/>
                <a:ext cx="439738" cy="252413"/>
              </a:xfrm>
              <a:prstGeom prst="line">
                <a:avLst/>
              </a:prstGeom>
              <a:noFill/>
              <a:ln w="6350"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7" name="Oval 278">
                <a:extLst>
                  <a:ext uri="{FF2B5EF4-FFF2-40B4-BE49-F238E27FC236}">
                    <a16:creationId xmlns:a16="http://schemas.microsoft.com/office/drawing/2014/main" id="{9F51EBEB-1C75-468D-B0BC-B03B8A4EEDC1}"/>
                  </a:ext>
                </a:extLst>
              </p:cNvPr>
              <p:cNvSpPr>
                <a:spLocks noChangeArrowheads="1"/>
              </p:cNvSpPr>
              <p:nvPr/>
            </p:nvSpPr>
            <p:spPr bwMode="auto">
              <a:xfrm>
                <a:off x="10644188" y="5372100"/>
                <a:ext cx="411163" cy="407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8" name="Oval 279">
                <a:extLst>
                  <a:ext uri="{FF2B5EF4-FFF2-40B4-BE49-F238E27FC236}">
                    <a16:creationId xmlns:a16="http://schemas.microsoft.com/office/drawing/2014/main" id="{FBC1D57A-A21D-47E8-9D8B-E6B786AB5FBD}"/>
                  </a:ext>
                </a:extLst>
              </p:cNvPr>
              <p:cNvSpPr>
                <a:spLocks noChangeArrowheads="1"/>
              </p:cNvSpPr>
              <p:nvPr/>
            </p:nvSpPr>
            <p:spPr bwMode="auto">
              <a:xfrm>
                <a:off x="10836275" y="5562600"/>
                <a:ext cx="30163" cy="26988"/>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39" name="Line 280">
                <a:extLst>
                  <a:ext uri="{FF2B5EF4-FFF2-40B4-BE49-F238E27FC236}">
                    <a16:creationId xmlns:a16="http://schemas.microsoft.com/office/drawing/2014/main" id="{3BC402A6-B25D-4418-85E5-3E7179FA84BC}"/>
                  </a:ext>
                </a:extLst>
              </p:cNvPr>
              <p:cNvSpPr>
                <a:spLocks noChangeShapeType="1"/>
              </p:cNvSpPr>
              <p:nvPr/>
            </p:nvSpPr>
            <p:spPr bwMode="auto">
              <a:xfrm flipH="1" flipV="1">
                <a:off x="10694988" y="5422900"/>
                <a:ext cx="155575" cy="15240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40" name="Line 281">
                <a:extLst>
                  <a:ext uri="{FF2B5EF4-FFF2-40B4-BE49-F238E27FC236}">
                    <a16:creationId xmlns:a16="http://schemas.microsoft.com/office/drawing/2014/main" id="{0877EF9F-0248-49CC-89A7-43DA3CB87797}"/>
                  </a:ext>
                </a:extLst>
              </p:cNvPr>
              <p:cNvSpPr>
                <a:spLocks noChangeShapeType="1"/>
              </p:cNvSpPr>
              <p:nvPr/>
            </p:nvSpPr>
            <p:spPr bwMode="auto">
              <a:xfrm>
                <a:off x="10850563" y="5575300"/>
                <a:ext cx="115888" cy="0"/>
              </a:xfrm>
              <a:prstGeom prst="line">
                <a:avLst/>
              </a:prstGeom>
              <a:noFill/>
              <a:ln w="6350" cap="rnd">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41" name="Line 282">
                <a:extLst>
                  <a:ext uri="{FF2B5EF4-FFF2-40B4-BE49-F238E27FC236}">
                    <a16:creationId xmlns:a16="http://schemas.microsoft.com/office/drawing/2014/main" id="{E7A73509-4206-41CF-8B4D-AB19093699D4}"/>
                  </a:ext>
                </a:extLst>
              </p:cNvPr>
              <p:cNvSpPr>
                <a:spLocks noChangeShapeType="1"/>
              </p:cNvSpPr>
              <p:nvPr/>
            </p:nvSpPr>
            <p:spPr bwMode="auto">
              <a:xfrm flipH="1">
                <a:off x="10694988" y="5541963"/>
                <a:ext cx="188913" cy="187325"/>
              </a:xfrm>
              <a:prstGeom prst="line">
                <a:avLst/>
              </a:prstGeom>
              <a:noFill/>
              <a:ln w="6350" cap="rnd">
                <a:solidFill>
                  <a:srgbClr val="E81123"/>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grpSp>
        <p:grpSp>
          <p:nvGrpSpPr>
            <p:cNvPr id="446" name="Group 445">
              <a:extLst>
                <a:ext uri="{FF2B5EF4-FFF2-40B4-BE49-F238E27FC236}">
                  <a16:creationId xmlns:a16="http://schemas.microsoft.com/office/drawing/2014/main" id="{FD413332-5DAA-4496-A849-B818E82D2845}"/>
                </a:ext>
              </a:extLst>
            </p:cNvPr>
            <p:cNvGrpSpPr/>
            <p:nvPr/>
          </p:nvGrpSpPr>
          <p:grpSpPr>
            <a:xfrm>
              <a:off x="8547295" y="2851700"/>
              <a:ext cx="917482" cy="499815"/>
              <a:chOff x="8484563" y="2851700"/>
              <a:chExt cx="917482" cy="499815"/>
            </a:xfrm>
          </p:grpSpPr>
          <p:grpSp>
            <p:nvGrpSpPr>
              <p:cNvPr id="397" name="Group 396">
                <a:extLst>
                  <a:ext uri="{FF2B5EF4-FFF2-40B4-BE49-F238E27FC236}">
                    <a16:creationId xmlns:a16="http://schemas.microsoft.com/office/drawing/2014/main" id="{74EB9E97-5882-47FC-8A97-DDE82E2391E3}"/>
                  </a:ext>
                </a:extLst>
              </p:cNvPr>
              <p:cNvGrpSpPr/>
              <p:nvPr/>
            </p:nvGrpSpPr>
            <p:grpSpPr>
              <a:xfrm>
                <a:off x="8818240" y="2851700"/>
                <a:ext cx="583805" cy="499815"/>
                <a:chOff x="5888038" y="3135313"/>
                <a:chExt cx="1125538" cy="963612"/>
              </a:xfrm>
            </p:grpSpPr>
            <p:sp>
              <p:nvSpPr>
                <p:cNvPr id="398" name="Freeform 21">
                  <a:extLst>
                    <a:ext uri="{FF2B5EF4-FFF2-40B4-BE49-F238E27FC236}">
                      <a16:creationId xmlns:a16="http://schemas.microsoft.com/office/drawing/2014/main" id="{9C178E68-D340-4D54-A742-64D899FA9E60}"/>
                    </a:ext>
                  </a:extLst>
                </p:cNvPr>
                <p:cNvSpPr>
                  <a:spLocks/>
                </p:cNvSpPr>
                <p:nvPr/>
              </p:nvSpPr>
              <p:spPr bwMode="auto">
                <a:xfrm>
                  <a:off x="5888038" y="3308350"/>
                  <a:ext cx="1125538" cy="790575"/>
                </a:xfrm>
                <a:custGeom>
                  <a:avLst/>
                  <a:gdLst>
                    <a:gd name="T0" fmla="*/ 0 w 300"/>
                    <a:gd name="T1" fmla="*/ 198 h 210"/>
                    <a:gd name="T2" fmla="*/ 11 w 300"/>
                    <a:gd name="T3" fmla="*/ 210 h 210"/>
                    <a:gd name="T4" fmla="*/ 289 w 300"/>
                    <a:gd name="T5" fmla="*/ 210 h 210"/>
                    <a:gd name="T6" fmla="*/ 300 w 300"/>
                    <a:gd name="T7" fmla="*/ 198 h 210"/>
                    <a:gd name="T8" fmla="*/ 300 w 300"/>
                    <a:gd name="T9" fmla="*/ 0 h 210"/>
                    <a:gd name="T10" fmla="*/ 0 w 300"/>
                    <a:gd name="T11" fmla="*/ 0 h 210"/>
                    <a:gd name="T12" fmla="*/ 0 w 300"/>
                    <a:gd name="T13" fmla="*/ 198 h 210"/>
                  </a:gdLst>
                  <a:ahLst/>
                  <a:cxnLst>
                    <a:cxn ang="0">
                      <a:pos x="T0" y="T1"/>
                    </a:cxn>
                    <a:cxn ang="0">
                      <a:pos x="T2" y="T3"/>
                    </a:cxn>
                    <a:cxn ang="0">
                      <a:pos x="T4" y="T5"/>
                    </a:cxn>
                    <a:cxn ang="0">
                      <a:pos x="T6" y="T7"/>
                    </a:cxn>
                    <a:cxn ang="0">
                      <a:pos x="T8" y="T9"/>
                    </a:cxn>
                    <a:cxn ang="0">
                      <a:pos x="T10" y="T11"/>
                    </a:cxn>
                    <a:cxn ang="0">
                      <a:pos x="T12" y="T13"/>
                    </a:cxn>
                  </a:cxnLst>
                  <a:rect l="0" t="0" r="r" b="b"/>
                  <a:pathLst>
                    <a:path w="300" h="210">
                      <a:moveTo>
                        <a:pt x="0" y="198"/>
                      </a:moveTo>
                      <a:cubicBezTo>
                        <a:pt x="0" y="204"/>
                        <a:pt x="4" y="210"/>
                        <a:pt x="11" y="210"/>
                      </a:cubicBezTo>
                      <a:cubicBezTo>
                        <a:pt x="289" y="210"/>
                        <a:pt x="289" y="210"/>
                        <a:pt x="289" y="210"/>
                      </a:cubicBezTo>
                      <a:cubicBezTo>
                        <a:pt x="295" y="210"/>
                        <a:pt x="300" y="205"/>
                        <a:pt x="300" y="198"/>
                      </a:cubicBezTo>
                      <a:cubicBezTo>
                        <a:pt x="300" y="0"/>
                        <a:pt x="300" y="0"/>
                        <a:pt x="300" y="0"/>
                      </a:cubicBezTo>
                      <a:cubicBezTo>
                        <a:pt x="0" y="0"/>
                        <a:pt x="0" y="0"/>
                        <a:pt x="0" y="0"/>
                      </a:cubicBezTo>
                      <a:cubicBezTo>
                        <a:pt x="0" y="198"/>
                        <a:pt x="0" y="198"/>
                        <a:pt x="0" y="198"/>
                      </a:cubicBezTo>
                    </a:path>
                  </a:pathLst>
                </a:custGeom>
                <a:solidFill>
                  <a:srgbClr val="A0A1A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399" name="Freeform 22">
                  <a:extLst>
                    <a:ext uri="{FF2B5EF4-FFF2-40B4-BE49-F238E27FC236}">
                      <a16:creationId xmlns:a16="http://schemas.microsoft.com/office/drawing/2014/main" id="{923A5203-85E8-4459-97D8-60AC759A485F}"/>
                    </a:ext>
                  </a:extLst>
                </p:cNvPr>
                <p:cNvSpPr>
                  <a:spLocks/>
                </p:cNvSpPr>
                <p:nvPr/>
              </p:nvSpPr>
              <p:spPr bwMode="auto">
                <a:xfrm>
                  <a:off x="5888038" y="3135313"/>
                  <a:ext cx="1125538" cy="173038"/>
                </a:xfrm>
                <a:custGeom>
                  <a:avLst/>
                  <a:gdLst>
                    <a:gd name="T0" fmla="*/ 289 w 300"/>
                    <a:gd name="T1" fmla="*/ 0 h 46"/>
                    <a:gd name="T2" fmla="*/ 11 w 300"/>
                    <a:gd name="T3" fmla="*/ 0 h 46"/>
                    <a:gd name="T4" fmla="*/ 0 w 300"/>
                    <a:gd name="T5" fmla="*/ 11 h 46"/>
                    <a:gd name="T6" fmla="*/ 0 w 300"/>
                    <a:gd name="T7" fmla="*/ 46 h 46"/>
                    <a:gd name="T8" fmla="*/ 300 w 300"/>
                    <a:gd name="T9" fmla="*/ 46 h 46"/>
                    <a:gd name="T10" fmla="*/ 300 w 300"/>
                    <a:gd name="T11" fmla="*/ 11 h 46"/>
                    <a:gd name="T12" fmla="*/ 289 w 300"/>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00" h="46">
                      <a:moveTo>
                        <a:pt x="289" y="0"/>
                      </a:moveTo>
                      <a:cubicBezTo>
                        <a:pt x="11" y="0"/>
                        <a:pt x="11" y="0"/>
                        <a:pt x="11" y="0"/>
                      </a:cubicBezTo>
                      <a:cubicBezTo>
                        <a:pt x="4" y="0"/>
                        <a:pt x="0" y="5"/>
                        <a:pt x="0" y="11"/>
                      </a:cubicBezTo>
                      <a:cubicBezTo>
                        <a:pt x="0" y="46"/>
                        <a:pt x="0" y="46"/>
                        <a:pt x="0" y="46"/>
                      </a:cubicBezTo>
                      <a:cubicBezTo>
                        <a:pt x="300" y="46"/>
                        <a:pt x="300" y="46"/>
                        <a:pt x="300" y="46"/>
                      </a:cubicBezTo>
                      <a:cubicBezTo>
                        <a:pt x="300" y="11"/>
                        <a:pt x="300" y="11"/>
                        <a:pt x="300" y="11"/>
                      </a:cubicBezTo>
                      <a:cubicBezTo>
                        <a:pt x="300" y="5"/>
                        <a:pt x="296" y="0"/>
                        <a:pt x="289" y="0"/>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0" name="Rectangle 399">
                  <a:extLst>
                    <a:ext uri="{FF2B5EF4-FFF2-40B4-BE49-F238E27FC236}">
                      <a16:creationId xmlns:a16="http://schemas.microsoft.com/office/drawing/2014/main" id="{4F2CB20C-FE81-410A-BED6-77344BD7162D}"/>
                    </a:ext>
                  </a:extLst>
                </p:cNvPr>
                <p:cNvSpPr>
                  <a:spLocks noChangeArrowheads="1"/>
                </p:cNvSpPr>
                <p:nvPr/>
              </p:nvSpPr>
              <p:spPr bwMode="auto">
                <a:xfrm>
                  <a:off x="6311900"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1" name="Rectangle 400">
                  <a:extLst>
                    <a:ext uri="{FF2B5EF4-FFF2-40B4-BE49-F238E27FC236}">
                      <a16:creationId xmlns:a16="http://schemas.microsoft.com/office/drawing/2014/main" id="{2A784873-C1FE-48F1-B79E-DF3391686710}"/>
                    </a:ext>
                  </a:extLst>
                </p:cNvPr>
                <p:cNvSpPr>
                  <a:spLocks noChangeArrowheads="1"/>
                </p:cNvSpPr>
                <p:nvPr/>
              </p:nvSpPr>
              <p:spPr bwMode="auto">
                <a:xfrm>
                  <a:off x="6311900"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2" name="Rectangle 401">
                  <a:extLst>
                    <a:ext uri="{FF2B5EF4-FFF2-40B4-BE49-F238E27FC236}">
                      <a16:creationId xmlns:a16="http://schemas.microsoft.com/office/drawing/2014/main" id="{069458DF-1944-441A-99FE-B951EE463F1D}"/>
                    </a:ext>
                  </a:extLst>
                </p:cNvPr>
                <p:cNvSpPr>
                  <a:spLocks noChangeArrowheads="1"/>
                </p:cNvSpPr>
                <p:nvPr/>
              </p:nvSpPr>
              <p:spPr bwMode="auto">
                <a:xfrm>
                  <a:off x="6311900"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3" name="Rectangle 402">
                  <a:extLst>
                    <a:ext uri="{FF2B5EF4-FFF2-40B4-BE49-F238E27FC236}">
                      <a16:creationId xmlns:a16="http://schemas.microsoft.com/office/drawing/2014/main" id="{A0A4A9BF-0139-46CE-B7FC-72DDA15942AB}"/>
                    </a:ext>
                  </a:extLst>
                </p:cNvPr>
                <p:cNvSpPr>
                  <a:spLocks noChangeArrowheads="1"/>
                </p:cNvSpPr>
                <p:nvPr/>
              </p:nvSpPr>
              <p:spPr bwMode="auto">
                <a:xfrm>
                  <a:off x="6311900" y="3613150"/>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4" name="Rectangle 403">
                  <a:extLst>
                    <a:ext uri="{FF2B5EF4-FFF2-40B4-BE49-F238E27FC236}">
                      <a16:creationId xmlns:a16="http://schemas.microsoft.com/office/drawing/2014/main" id="{03882748-E3BC-4A76-8B99-5AEAF3E985F7}"/>
                    </a:ext>
                  </a:extLst>
                </p:cNvPr>
                <p:cNvSpPr>
                  <a:spLocks noChangeArrowheads="1"/>
                </p:cNvSpPr>
                <p:nvPr/>
              </p:nvSpPr>
              <p:spPr bwMode="auto">
                <a:xfrm>
                  <a:off x="6650038" y="3613150"/>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5" name="Rectangle 404">
                  <a:extLst>
                    <a:ext uri="{FF2B5EF4-FFF2-40B4-BE49-F238E27FC236}">
                      <a16:creationId xmlns:a16="http://schemas.microsoft.com/office/drawing/2014/main" id="{5D8D6F64-BE64-492C-B91F-8AC6E4361259}"/>
                    </a:ext>
                  </a:extLst>
                </p:cNvPr>
                <p:cNvSpPr>
                  <a:spLocks noChangeArrowheads="1"/>
                </p:cNvSpPr>
                <p:nvPr/>
              </p:nvSpPr>
              <p:spPr bwMode="auto">
                <a:xfrm>
                  <a:off x="6650038" y="3379788"/>
                  <a:ext cx="280988"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6" name="Rectangle 405">
                  <a:extLst>
                    <a:ext uri="{FF2B5EF4-FFF2-40B4-BE49-F238E27FC236}">
                      <a16:creationId xmlns:a16="http://schemas.microsoft.com/office/drawing/2014/main" id="{F96F135D-C162-4468-A77E-9D014BCA6919}"/>
                    </a:ext>
                  </a:extLst>
                </p:cNvPr>
                <p:cNvSpPr>
                  <a:spLocks noChangeArrowheads="1"/>
                </p:cNvSpPr>
                <p:nvPr/>
              </p:nvSpPr>
              <p:spPr bwMode="auto">
                <a:xfrm>
                  <a:off x="6650038" y="3379788"/>
                  <a:ext cx="280988"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7" name="Rectangle 406">
                  <a:extLst>
                    <a:ext uri="{FF2B5EF4-FFF2-40B4-BE49-F238E27FC236}">
                      <a16:creationId xmlns:a16="http://schemas.microsoft.com/office/drawing/2014/main" id="{5A3809E2-808C-426D-A916-70572B02C473}"/>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8" name="Rectangle 407">
                  <a:extLst>
                    <a:ext uri="{FF2B5EF4-FFF2-40B4-BE49-F238E27FC236}">
                      <a16:creationId xmlns:a16="http://schemas.microsoft.com/office/drawing/2014/main" id="{432A1961-DC6D-46F5-997C-647423EFF48D}"/>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09" name="Rectangle 408">
                  <a:extLst>
                    <a:ext uri="{FF2B5EF4-FFF2-40B4-BE49-F238E27FC236}">
                      <a16:creationId xmlns:a16="http://schemas.microsoft.com/office/drawing/2014/main" id="{ACA8D253-DDF6-439A-BE6A-B3189AE57B07}"/>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0" name="Rectangle 409">
                  <a:extLst>
                    <a:ext uri="{FF2B5EF4-FFF2-40B4-BE49-F238E27FC236}">
                      <a16:creationId xmlns:a16="http://schemas.microsoft.com/office/drawing/2014/main" id="{8CA4020E-50E4-4937-87E7-A939C8CB04FC}"/>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1" name="Rectangle 410">
                  <a:extLst>
                    <a:ext uri="{FF2B5EF4-FFF2-40B4-BE49-F238E27FC236}">
                      <a16:creationId xmlns:a16="http://schemas.microsoft.com/office/drawing/2014/main" id="{C6001965-AA10-4A31-BDF9-15BC75013FA2}"/>
                    </a:ext>
                  </a:extLst>
                </p:cNvPr>
                <p:cNvSpPr>
                  <a:spLocks noChangeArrowheads="1"/>
                </p:cNvSpPr>
                <p:nvPr/>
              </p:nvSpPr>
              <p:spPr bwMode="auto">
                <a:xfrm>
                  <a:off x="5973763" y="3843338"/>
                  <a:ext cx="282575"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2" name="Rectangle 411">
                  <a:extLst>
                    <a:ext uri="{FF2B5EF4-FFF2-40B4-BE49-F238E27FC236}">
                      <a16:creationId xmlns:a16="http://schemas.microsoft.com/office/drawing/2014/main" id="{A87EDE0F-BDBE-4D94-B09C-CD89E0C7BA5B}"/>
                    </a:ext>
                  </a:extLst>
                </p:cNvPr>
                <p:cNvSpPr>
                  <a:spLocks noChangeArrowheads="1"/>
                </p:cNvSpPr>
                <p:nvPr/>
              </p:nvSpPr>
              <p:spPr bwMode="auto">
                <a:xfrm>
                  <a:off x="5973763" y="384333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3" name="Rectangle 412">
                  <a:extLst>
                    <a:ext uri="{FF2B5EF4-FFF2-40B4-BE49-F238E27FC236}">
                      <a16:creationId xmlns:a16="http://schemas.microsoft.com/office/drawing/2014/main" id="{D389347A-4412-4EB6-B08A-D156D9F109D3}"/>
                    </a:ext>
                  </a:extLst>
                </p:cNvPr>
                <p:cNvSpPr>
                  <a:spLocks noChangeArrowheads="1"/>
                </p:cNvSpPr>
                <p:nvPr/>
              </p:nvSpPr>
              <p:spPr bwMode="auto">
                <a:xfrm>
                  <a:off x="6311900"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4" name="Rectangle 413">
                  <a:extLst>
                    <a:ext uri="{FF2B5EF4-FFF2-40B4-BE49-F238E27FC236}">
                      <a16:creationId xmlns:a16="http://schemas.microsoft.com/office/drawing/2014/main" id="{93A60534-1381-42D4-904B-3A7847C5D815}"/>
                    </a:ext>
                  </a:extLst>
                </p:cNvPr>
                <p:cNvSpPr>
                  <a:spLocks noChangeArrowheads="1"/>
                </p:cNvSpPr>
                <p:nvPr/>
              </p:nvSpPr>
              <p:spPr bwMode="auto">
                <a:xfrm>
                  <a:off x="6650038" y="3843338"/>
                  <a:ext cx="280988" cy="173038"/>
                </a:xfrm>
                <a:prstGeom prst="rect">
                  <a:avLst/>
                </a:prstGeom>
                <a:solidFill>
                  <a:srgbClr val="A8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5" name="Freeform 38">
                  <a:extLst>
                    <a:ext uri="{FF2B5EF4-FFF2-40B4-BE49-F238E27FC236}">
                      <a16:creationId xmlns:a16="http://schemas.microsoft.com/office/drawing/2014/main" id="{852C311D-6227-489B-B16E-55CEB04AA725}"/>
                    </a:ext>
                  </a:extLst>
                </p:cNvPr>
                <p:cNvSpPr>
                  <a:spLocks noEditPoints="1"/>
                </p:cNvSpPr>
                <p:nvPr/>
              </p:nvSpPr>
              <p:spPr bwMode="auto">
                <a:xfrm>
                  <a:off x="5888038" y="3308350"/>
                  <a:ext cx="822325" cy="790575"/>
                </a:xfrm>
                <a:custGeom>
                  <a:avLst/>
                  <a:gdLst>
                    <a:gd name="T0" fmla="*/ 23 w 219"/>
                    <a:gd name="T1" fmla="*/ 127 h 210"/>
                    <a:gd name="T2" fmla="*/ 23 w 219"/>
                    <a:gd name="T3" fmla="*/ 81 h 210"/>
                    <a:gd name="T4" fmla="*/ 98 w 219"/>
                    <a:gd name="T5" fmla="*/ 81 h 210"/>
                    <a:gd name="T6" fmla="*/ 98 w 219"/>
                    <a:gd name="T7" fmla="*/ 127 h 210"/>
                    <a:gd name="T8" fmla="*/ 23 w 219"/>
                    <a:gd name="T9" fmla="*/ 127 h 210"/>
                    <a:gd name="T10" fmla="*/ 23 w 219"/>
                    <a:gd name="T11" fmla="*/ 65 h 210"/>
                    <a:gd name="T12" fmla="*/ 23 w 219"/>
                    <a:gd name="T13" fmla="*/ 19 h 210"/>
                    <a:gd name="T14" fmla="*/ 98 w 219"/>
                    <a:gd name="T15" fmla="*/ 19 h 210"/>
                    <a:gd name="T16" fmla="*/ 98 w 219"/>
                    <a:gd name="T17" fmla="*/ 65 h 210"/>
                    <a:gd name="T18" fmla="*/ 23 w 219"/>
                    <a:gd name="T19" fmla="*/ 65 h 210"/>
                    <a:gd name="T20" fmla="*/ 219 w 219"/>
                    <a:gd name="T21" fmla="*/ 0 h 210"/>
                    <a:gd name="T22" fmla="*/ 0 w 219"/>
                    <a:gd name="T23" fmla="*/ 0 h 210"/>
                    <a:gd name="T24" fmla="*/ 0 w 219"/>
                    <a:gd name="T25" fmla="*/ 10 h 210"/>
                    <a:gd name="T26" fmla="*/ 0 w 219"/>
                    <a:gd name="T27" fmla="*/ 30 h 210"/>
                    <a:gd name="T28" fmla="*/ 0 w 219"/>
                    <a:gd name="T29" fmla="*/ 198 h 210"/>
                    <a:gd name="T30" fmla="*/ 11 w 219"/>
                    <a:gd name="T31" fmla="*/ 210 h 210"/>
                    <a:gd name="T32" fmla="*/ 24 w 219"/>
                    <a:gd name="T33" fmla="*/ 210 h 210"/>
                    <a:gd name="T34" fmla="*/ 44 w 219"/>
                    <a:gd name="T35" fmla="*/ 188 h 210"/>
                    <a:gd name="T36" fmla="*/ 23 w 219"/>
                    <a:gd name="T37" fmla="*/ 188 h 210"/>
                    <a:gd name="T38" fmla="*/ 23 w 219"/>
                    <a:gd name="T39" fmla="*/ 142 h 210"/>
                    <a:gd name="T40" fmla="*/ 86 w 219"/>
                    <a:gd name="T41" fmla="*/ 142 h 210"/>
                    <a:gd name="T42" fmla="*/ 113 w 219"/>
                    <a:gd name="T43" fmla="*/ 114 h 210"/>
                    <a:gd name="T44" fmla="*/ 113 w 219"/>
                    <a:gd name="T45" fmla="*/ 81 h 210"/>
                    <a:gd name="T46" fmla="*/ 143 w 219"/>
                    <a:gd name="T47" fmla="*/ 81 h 210"/>
                    <a:gd name="T48" fmla="*/ 158 w 219"/>
                    <a:gd name="T49" fmla="*/ 65 h 210"/>
                    <a:gd name="T50" fmla="*/ 113 w 219"/>
                    <a:gd name="T51" fmla="*/ 65 h 210"/>
                    <a:gd name="T52" fmla="*/ 113 w 219"/>
                    <a:gd name="T53" fmla="*/ 19 h 210"/>
                    <a:gd name="T54" fmla="*/ 188 w 219"/>
                    <a:gd name="T55" fmla="*/ 19 h 210"/>
                    <a:gd name="T56" fmla="*/ 188 w 219"/>
                    <a:gd name="T57" fmla="*/ 33 h 210"/>
                    <a:gd name="T58" fmla="*/ 219 w 219"/>
                    <a:gd name="T59"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9" h="210">
                      <a:moveTo>
                        <a:pt x="23" y="127"/>
                      </a:moveTo>
                      <a:cubicBezTo>
                        <a:pt x="23" y="81"/>
                        <a:pt x="23" y="81"/>
                        <a:pt x="23" y="81"/>
                      </a:cubicBezTo>
                      <a:cubicBezTo>
                        <a:pt x="98" y="81"/>
                        <a:pt x="98" y="81"/>
                        <a:pt x="98" y="81"/>
                      </a:cubicBezTo>
                      <a:cubicBezTo>
                        <a:pt x="98" y="127"/>
                        <a:pt x="98" y="127"/>
                        <a:pt x="98" y="127"/>
                      </a:cubicBezTo>
                      <a:cubicBezTo>
                        <a:pt x="23" y="127"/>
                        <a:pt x="23" y="127"/>
                        <a:pt x="23" y="127"/>
                      </a:cubicBezTo>
                      <a:moveTo>
                        <a:pt x="23" y="65"/>
                      </a:moveTo>
                      <a:cubicBezTo>
                        <a:pt x="23" y="19"/>
                        <a:pt x="23" y="19"/>
                        <a:pt x="23" y="19"/>
                      </a:cubicBezTo>
                      <a:cubicBezTo>
                        <a:pt x="98" y="19"/>
                        <a:pt x="98" y="19"/>
                        <a:pt x="98" y="19"/>
                      </a:cubicBezTo>
                      <a:cubicBezTo>
                        <a:pt x="98" y="65"/>
                        <a:pt x="98" y="65"/>
                        <a:pt x="98" y="65"/>
                      </a:cubicBezTo>
                      <a:cubicBezTo>
                        <a:pt x="23" y="65"/>
                        <a:pt x="23" y="65"/>
                        <a:pt x="23" y="65"/>
                      </a:cubicBezTo>
                      <a:moveTo>
                        <a:pt x="219" y="0"/>
                      </a:moveTo>
                      <a:cubicBezTo>
                        <a:pt x="0" y="0"/>
                        <a:pt x="0" y="0"/>
                        <a:pt x="0" y="0"/>
                      </a:cubicBezTo>
                      <a:cubicBezTo>
                        <a:pt x="0" y="10"/>
                        <a:pt x="0" y="10"/>
                        <a:pt x="0" y="10"/>
                      </a:cubicBezTo>
                      <a:cubicBezTo>
                        <a:pt x="0" y="30"/>
                        <a:pt x="0" y="30"/>
                        <a:pt x="0" y="30"/>
                      </a:cubicBezTo>
                      <a:cubicBezTo>
                        <a:pt x="0" y="198"/>
                        <a:pt x="0" y="198"/>
                        <a:pt x="0" y="198"/>
                      </a:cubicBezTo>
                      <a:cubicBezTo>
                        <a:pt x="0" y="204"/>
                        <a:pt x="6" y="210"/>
                        <a:pt x="11" y="210"/>
                      </a:cubicBezTo>
                      <a:cubicBezTo>
                        <a:pt x="24" y="210"/>
                        <a:pt x="24" y="210"/>
                        <a:pt x="24" y="210"/>
                      </a:cubicBezTo>
                      <a:cubicBezTo>
                        <a:pt x="44" y="188"/>
                        <a:pt x="44" y="188"/>
                        <a:pt x="44" y="188"/>
                      </a:cubicBezTo>
                      <a:cubicBezTo>
                        <a:pt x="23" y="188"/>
                        <a:pt x="23" y="188"/>
                        <a:pt x="23" y="188"/>
                      </a:cubicBezTo>
                      <a:cubicBezTo>
                        <a:pt x="23" y="142"/>
                        <a:pt x="23" y="142"/>
                        <a:pt x="23" y="142"/>
                      </a:cubicBezTo>
                      <a:cubicBezTo>
                        <a:pt x="86" y="142"/>
                        <a:pt x="86" y="142"/>
                        <a:pt x="86" y="142"/>
                      </a:cubicBezTo>
                      <a:cubicBezTo>
                        <a:pt x="113" y="114"/>
                        <a:pt x="113" y="114"/>
                        <a:pt x="113" y="114"/>
                      </a:cubicBezTo>
                      <a:cubicBezTo>
                        <a:pt x="113" y="81"/>
                        <a:pt x="113" y="81"/>
                        <a:pt x="113" y="81"/>
                      </a:cubicBezTo>
                      <a:cubicBezTo>
                        <a:pt x="143" y="81"/>
                        <a:pt x="143" y="81"/>
                        <a:pt x="143" y="81"/>
                      </a:cubicBezTo>
                      <a:cubicBezTo>
                        <a:pt x="158" y="65"/>
                        <a:pt x="158" y="65"/>
                        <a:pt x="158" y="65"/>
                      </a:cubicBezTo>
                      <a:cubicBezTo>
                        <a:pt x="113" y="65"/>
                        <a:pt x="113" y="65"/>
                        <a:pt x="113" y="65"/>
                      </a:cubicBezTo>
                      <a:cubicBezTo>
                        <a:pt x="113" y="19"/>
                        <a:pt x="113" y="19"/>
                        <a:pt x="113" y="19"/>
                      </a:cubicBezTo>
                      <a:cubicBezTo>
                        <a:pt x="188" y="19"/>
                        <a:pt x="188" y="19"/>
                        <a:pt x="188" y="19"/>
                      </a:cubicBezTo>
                      <a:cubicBezTo>
                        <a:pt x="188" y="33"/>
                        <a:pt x="188" y="33"/>
                        <a:pt x="188" y="33"/>
                      </a:cubicBezTo>
                      <a:cubicBezTo>
                        <a:pt x="219" y="0"/>
                        <a:pt x="219" y="0"/>
                        <a:pt x="219" y="0"/>
                      </a:cubicBezTo>
                    </a:path>
                  </a:pathLst>
                </a:custGeom>
                <a:solidFill>
                  <a:srgbClr val="B3B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6" name="Freeform 39">
                  <a:extLst>
                    <a:ext uri="{FF2B5EF4-FFF2-40B4-BE49-F238E27FC236}">
                      <a16:creationId xmlns:a16="http://schemas.microsoft.com/office/drawing/2014/main" id="{860B206B-B3B8-4A19-9F10-1488FE4B6C47}"/>
                    </a:ext>
                  </a:extLst>
                </p:cNvPr>
                <p:cNvSpPr>
                  <a:spLocks/>
                </p:cNvSpPr>
                <p:nvPr/>
              </p:nvSpPr>
              <p:spPr bwMode="auto">
                <a:xfrm>
                  <a:off x="5888038" y="3135313"/>
                  <a:ext cx="984250" cy="173038"/>
                </a:xfrm>
                <a:custGeom>
                  <a:avLst/>
                  <a:gdLst>
                    <a:gd name="T0" fmla="*/ 262 w 262"/>
                    <a:gd name="T1" fmla="*/ 0 h 46"/>
                    <a:gd name="T2" fmla="*/ 11 w 262"/>
                    <a:gd name="T3" fmla="*/ 0 h 46"/>
                    <a:gd name="T4" fmla="*/ 11 w 262"/>
                    <a:gd name="T5" fmla="*/ 0 h 46"/>
                    <a:gd name="T6" fmla="*/ 0 w 262"/>
                    <a:gd name="T7" fmla="*/ 11 h 46"/>
                    <a:gd name="T8" fmla="*/ 0 w 262"/>
                    <a:gd name="T9" fmla="*/ 11 h 46"/>
                    <a:gd name="T10" fmla="*/ 0 w 262"/>
                    <a:gd name="T11" fmla="*/ 46 h 46"/>
                    <a:gd name="T12" fmla="*/ 219 w 262"/>
                    <a:gd name="T13" fmla="*/ 46 h 46"/>
                    <a:gd name="T14" fmla="*/ 262 w 262"/>
                    <a:gd name="T15" fmla="*/ 0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46">
                      <a:moveTo>
                        <a:pt x="262" y="0"/>
                      </a:moveTo>
                      <a:cubicBezTo>
                        <a:pt x="11" y="0"/>
                        <a:pt x="11" y="0"/>
                        <a:pt x="11" y="0"/>
                      </a:cubicBezTo>
                      <a:cubicBezTo>
                        <a:pt x="11" y="0"/>
                        <a:pt x="11" y="0"/>
                        <a:pt x="11" y="0"/>
                      </a:cubicBezTo>
                      <a:cubicBezTo>
                        <a:pt x="6" y="0"/>
                        <a:pt x="0" y="5"/>
                        <a:pt x="0" y="11"/>
                      </a:cubicBezTo>
                      <a:cubicBezTo>
                        <a:pt x="0" y="11"/>
                        <a:pt x="0" y="11"/>
                        <a:pt x="0" y="11"/>
                      </a:cubicBezTo>
                      <a:cubicBezTo>
                        <a:pt x="0" y="46"/>
                        <a:pt x="0" y="46"/>
                        <a:pt x="0" y="46"/>
                      </a:cubicBezTo>
                      <a:cubicBezTo>
                        <a:pt x="219" y="46"/>
                        <a:pt x="219" y="46"/>
                        <a:pt x="219" y="46"/>
                      </a:cubicBezTo>
                      <a:cubicBezTo>
                        <a:pt x="262" y="0"/>
                        <a:pt x="262" y="0"/>
                        <a:pt x="262" y="0"/>
                      </a:cubicBezTo>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7" name="Freeform 40">
                  <a:extLst>
                    <a:ext uri="{FF2B5EF4-FFF2-40B4-BE49-F238E27FC236}">
                      <a16:creationId xmlns:a16="http://schemas.microsoft.com/office/drawing/2014/main" id="{BCD61346-92BC-436A-9CDB-B59309617528}"/>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8" name="Freeform 41">
                  <a:extLst>
                    <a:ext uri="{FF2B5EF4-FFF2-40B4-BE49-F238E27FC236}">
                      <a16:creationId xmlns:a16="http://schemas.microsoft.com/office/drawing/2014/main" id="{52B7D22E-34A8-48F3-89CA-7230E066DE7B}"/>
                    </a:ext>
                  </a:extLst>
                </p:cNvPr>
                <p:cNvSpPr>
                  <a:spLocks/>
                </p:cNvSpPr>
                <p:nvPr/>
              </p:nvSpPr>
              <p:spPr bwMode="auto">
                <a:xfrm>
                  <a:off x="6311900" y="3379788"/>
                  <a:ext cx="280988" cy="173038"/>
                </a:xfrm>
                <a:custGeom>
                  <a:avLst/>
                  <a:gdLst>
                    <a:gd name="T0" fmla="*/ 177 w 177"/>
                    <a:gd name="T1" fmla="*/ 0 h 109"/>
                    <a:gd name="T2" fmla="*/ 0 w 177"/>
                    <a:gd name="T3" fmla="*/ 0 h 109"/>
                    <a:gd name="T4" fmla="*/ 0 w 177"/>
                    <a:gd name="T5" fmla="*/ 109 h 109"/>
                    <a:gd name="T6" fmla="*/ 107 w 177"/>
                    <a:gd name="T7" fmla="*/ 109 h 109"/>
                    <a:gd name="T8" fmla="*/ 177 w 177"/>
                    <a:gd name="T9" fmla="*/ 33 h 109"/>
                    <a:gd name="T10" fmla="*/ 177 w 177"/>
                    <a:gd name="T11" fmla="*/ 0 h 109"/>
                  </a:gdLst>
                  <a:ahLst/>
                  <a:cxnLst>
                    <a:cxn ang="0">
                      <a:pos x="T0" y="T1"/>
                    </a:cxn>
                    <a:cxn ang="0">
                      <a:pos x="T2" y="T3"/>
                    </a:cxn>
                    <a:cxn ang="0">
                      <a:pos x="T4" y="T5"/>
                    </a:cxn>
                    <a:cxn ang="0">
                      <a:pos x="T6" y="T7"/>
                    </a:cxn>
                    <a:cxn ang="0">
                      <a:pos x="T8" y="T9"/>
                    </a:cxn>
                    <a:cxn ang="0">
                      <a:pos x="T10" y="T11"/>
                    </a:cxn>
                  </a:cxnLst>
                  <a:rect l="0" t="0" r="r" b="b"/>
                  <a:pathLst>
                    <a:path w="177" h="109">
                      <a:moveTo>
                        <a:pt x="177" y="0"/>
                      </a:moveTo>
                      <a:lnTo>
                        <a:pt x="0" y="0"/>
                      </a:lnTo>
                      <a:lnTo>
                        <a:pt x="0" y="109"/>
                      </a:lnTo>
                      <a:lnTo>
                        <a:pt x="107" y="109"/>
                      </a:lnTo>
                      <a:lnTo>
                        <a:pt x="177" y="33"/>
                      </a:lnTo>
                      <a:lnTo>
                        <a:pt x="1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19" name="Freeform 42">
                  <a:extLst>
                    <a:ext uri="{FF2B5EF4-FFF2-40B4-BE49-F238E27FC236}">
                      <a16:creationId xmlns:a16="http://schemas.microsoft.com/office/drawing/2014/main" id="{DF6A8D5F-E45B-43A2-8539-31064A6704BF}"/>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0" name="Freeform 43">
                  <a:extLst>
                    <a:ext uri="{FF2B5EF4-FFF2-40B4-BE49-F238E27FC236}">
                      <a16:creationId xmlns:a16="http://schemas.microsoft.com/office/drawing/2014/main" id="{CF2E0D33-AE64-4569-BB34-FCA6C22BC887}"/>
                    </a:ext>
                  </a:extLst>
                </p:cNvPr>
                <p:cNvSpPr>
                  <a:spLocks/>
                </p:cNvSpPr>
                <p:nvPr/>
              </p:nvSpPr>
              <p:spPr bwMode="auto">
                <a:xfrm>
                  <a:off x="6311900" y="3613150"/>
                  <a:ext cx="112713" cy="123825"/>
                </a:xfrm>
                <a:custGeom>
                  <a:avLst/>
                  <a:gdLst>
                    <a:gd name="T0" fmla="*/ 71 w 71"/>
                    <a:gd name="T1" fmla="*/ 0 h 78"/>
                    <a:gd name="T2" fmla="*/ 0 w 71"/>
                    <a:gd name="T3" fmla="*/ 0 h 78"/>
                    <a:gd name="T4" fmla="*/ 0 w 71"/>
                    <a:gd name="T5" fmla="*/ 78 h 78"/>
                    <a:gd name="T6" fmla="*/ 71 w 71"/>
                    <a:gd name="T7" fmla="*/ 0 h 78"/>
                  </a:gdLst>
                  <a:ahLst/>
                  <a:cxnLst>
                    <a:cxn ang="0">
                      <a:pos x="T0" y="T1"/>
                    </a:cxn>
                    <a:cxn ang="0">
                      <a:pos x="T2" y="T3"/>
                    </a:cxn>
                    <a:cxn ang="0">
                      <a:pos x="T4" y="T5"/>
                    </a:cxn>
                    <a:cxn ang="0">
                      <a:pos x="T6" y="T7"/>
                    </a:cxn>
                  </a:cxnLst>
                  <a:rect l="0" t="0" r="r" b="b"/>
                  <a:pathLst>
                    <a:path w="71" h="78">
                      <a:moveTo>
                        <a:pt x="71" y="0"/>
                      </a:moveTo>
                      <a:lnTo>
                        <a:pt x="0" y="0"/>
                      </a:lnTo>
                      <a:lnTo>
                        <a:pt x="0" y="78"/>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1" name="Rectangle 420">
                  <a:extLst>
                    <a:ext uri="{FF2B5EF4-FFF2-40B4-BE49-F238E27FC236}">
                      <a16:creationId xmlns:a16="http://schemas.microsoft.com/office/drawing/2014/main" id="{A67DB88F-C378-4D4E-B02A-2B1F9AD9878A}"/>
                    </a:ext>
                  </a:extLst>
                </p:cNvPr>
                <p:cNvSpPr>
                  <a:spLocks noChangeArrowheads="1"/>
                </p:cNvSpPr>
                <p:nvPr/>
              </p:nvSpPr>
              <p:spPr bwMode="auto">
                <a:xfrm>
                  <a:off x="5973763" y="3379788"/>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2" name="Rectangle 421">
                  <a:extLst>
                    <a:ext uri="{FF2B5EF4-FFF2-40B4-BE49-F238E27FC236}">
                      <a16:creationId xmlns:a16="http://schemas.microsoft.com/office/drawing/2014/main" id="{7448A225-7929-4389-AD76-017B9C5579A0}"/>
                    </a:ext>
                  </a:extLst>
                </p:cNvPr>
                <p:cNvSpPr>
                  <a:spLocks noChangeArrowheads="1"/>
                </p:cNvSpPr>
                <p:nvPr/>
              </p:nvSpPr>
              <p:spPr bwMode="auto">
                <a:xfrm>
                  <a:off x="5973763" y="3379788"/>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3" name="Rectangle 422">
                  <a:extLst>
                    <a:ext uri="{FF2B5EF4-FFF2-40B4-BE49-F238E27FC236}">
                      <a16:creationId xmlns:a16="http://schemas.microsoft.com/office/drawing/2014/main" id="{93338F6D-E8C5-4233-8DED-D019D822663A}"/>
                    </a:ext>
                  </a:extLst>
                </p:cNvPr>
                <p:cNvSpPr>
                  <a:spLocks noChangeArrowheads="1"/>
                </p:cNvSpPr>
                <p:nvPr/>
              </p:nvSpPr>
              <p:spPr bwMode="auto">
                <a:xfrm>
                  <a:off x="5973763" y="3613150"/>
                  <a:ext cx="282575" cy="173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4" name="Rectangle 423">
                  <a:extLst>
                    <a:ext uri="{FF2B5EF4-FFF2-40B4-BE49-F238E27FC236}">
                      <a16:creationId xmlns:a16="http://schemas.microsoft.com/office/drawing/2014/main" id="{7E83C7AA-D6F8-476E-9E1C-BE70BB2A9917}"/>
                    </a:ext>
                  </a:extLst>
                </p:cNvPr>
                <p:cNvSpPr>
                  <a:spLocks noChangeArrowheads="1"/>
                </p:cNvSpPr>
                <p:nvPr/>
              </p:nvSpPr>
              <p:spPr bwMode="auto">
                <a:xfrm>
                  <a:off x="5973763" y="3613150"/>
                  <a:ext cx="282575" cy="17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5" name="Freeform 48">
                  <a:extLst>
                    <a:ext uri="{FF2B5EF4-FFF2-40B4-BE49-F238E27FC236}">
                      <a16:creationId xmlns:a16="http://schemas.microsoft.com/office/drawing/2014/main" id="{EAF88575-3600-4857-B10E-C2EBFA2EAFBE}"/>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sp>
              <p:nvSpPr>
                <p:cNvPr id="426" name="Freeform 49">
                  <a:extLst>
                    <a:ext uri="{FF2B5EF4-FFF2-40B4-BE49-F238E27FC236}">
                      <a16:creationId xmlns:a16="http://schemas.microsoft.com/office/drawing/2014/main" id="{55D77222-2369-4805-AABD-AEB93B24C976}"/>
                    </a:ext>
                  </a:extLst>
                </p:cNvPr>
                <p:cNvSpPr>
                  <a:spLocks/>
                </p:cNvSpPr>
                <p:nvPr/>
              </p:nvSpPr>
              <p:spPr bwMode="auto">
                <a:xfrm>
                  <a:off x="5973763" y="3843338"/>
                  <a:ext cx="236538" cy="173038"/>
                </a:xfrm>
                <a:custGeom>
                  <a:avLst/>
                  <a:gdLst>
                    <a:gd name="T0" fmla="*/ 149 w 149"/>
                    <a:gd name="T1" fmla="*/ 0 h 109"/>
                    <a:gd name="T2" fmla="*/ 0 w 149"/>
                    <a:gd name="T3" fmla="*/ 0 h 109"/>
                    <a:gd name="T4" fmla="*/ 0 w 149"/>
                    <a:gd name="T5" fmla="*/ 109 h 109"/>
                    <a:gd name="T6" fmla="*/ 50 w 149"/>
                    <a:gd name="T7" fmla="*/ 109 h 109"/>
                    <a:gd name="T8" fmla="*/ 149 w 149"/>
                    <a:gd name="T9" fmla="*/ 0 h 109"/>
                  </a:gdLst>
                  <a:ahLst/>
                  <a:cxnLst>
                    <a:cxn ang="0">
                      <a:pos x="T0" y="T1"/>
                    </a:cxn>
                    <a:cxn ang="0">
                      <a:pos x="T2" y="T3"/>
                    </a:cxn>
                    <a:cxn ang="0">
                      <a:pos x="T4" y="T5"/>
                    </a:cxn>
                    <a:cxn ang="0">
                      <a:pos x="T6" y="T7"/>
                    </a:cxn>
                    <a:cxn ang="0">
                      <a:pos x="T8" y="T9"/>
                    </a:cxn>
                  </a:cxnLst>
                  <a:rect l="0" t="0" r="r" b="b"/>
                  <a:pathLst>
                    <a:path w="149" h="109">
                      <a:moveTo>
                        <a:pt x="149" y="0"/>
                      </a:moveTo>
                      <a:lnTo>
                        <a:pt x="0" y="0"/>
                      </a:lnTo>
                      <a:lnTo>
                        <a:pt x="0" y="109"/>
                      </a:lnTo>
                      <a:lnTo>
                        <a:pt x="50" y="109"/>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896042">
                    <a:defRPr/>
                  </a:pPr>
                  <a:endParaRPr lang="en-US" sz="1765" kern="0">
                    <a:solidFill>
                      <a:sysClr val="windowText" lastClr="000000"/>
                    </a:solidFill>
                    <a:latin typeface="Calibri" panose="020F0502020204030204"/>
                  </a:endParaRPr>
                </a:p>
              </p:txBody>
            </p:sp>
          </p:grpSp>
          <p:grpSp>
            <p:nvGrpSpPr>
              <p:cNvPr id="190" name="Group 4">
                <a:extLst>
                  <a:ext uri="{FF2B5EF4-FFF2-40B4-BE49-F238E27FC236}">
                    <a16:creationId xmlns:a16="http://schemas.microsoft.com/office/drawing/2014/main" id="{80243494-C544-4D95-AA25-7BD86FE51D3E}"/>
                  </a:ext>
                </a:extLst>
              </p:cNvPr>
              <p:cNvGrpSpPr>
                <a:grpSpLocks noChangeAspect="1"/>
              </p:cNvGrpSpPr>
              <p:nvPr/>
            </p:nvGrpSpPr>
            <p:grpSpPr bwMode="auto">
              <a:xfrm rot="2700000">
                <a:off x="8588544" y="2854660"/>
                <a:ext cx="323851" cy="531813"/>
                <a:chOff x="4714" y="2045"/>
                <a:chExt cx="204" cy="335"/>
              </a:xfrm>
            </p:grpSpPr>
            <p:sp>
              <p:nvSpPr>
                <p:cNvPr id="442" name="Oval 5">
                  <a:extLst>
                    <a:ext uri="{FF2B5EF4-FFF2-40B4-BE49-F238E27FC236}">
                      <a16:creationId xmlns:a16="http://schemas.microsoft.com/office/drawing/2014/main" id="{0F6138BB-AAAC-4091-BF1B-D948C8B916B6}"/>
                    </a:ext>
                  </a:extLst>
                </p:cNvPr>
                <p:cNvSpPr>
                  <a:spLocks noChangeArrowheads="1"/>
                </p:cNvSpPr>
                <p:nvPr/>
              </p:nvSpPr>
              <p:spPr bwMode="auto">
                <a:xfrm>
                  <a:off x="4714" y="2045"/>
                  <a:ext cx="204" cy="203"/>
                </a:xfrm>
                <a:prstGeom prst="ellipse">
                  <a:avLst/>
                </a:pr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43" name="Freeform 6">
                  <a:extLst>
                    <a:ext uri="{FF2B5EF4-FFF2-40B4-BE49-F238E27FC236}">
                      <a16:creationId xmlns:a16="http://schemas.microsoft.com/office/drawing/2014/main" id="{5D973B07-9286-48E9-A8CE-5E81F6A4AD67}"/>
                    </a:ext>
                  </a:extLst>
                </p:cNvPr>
                <p:cNvSpPr>
                  <a:spLocks/>
                </p:cNvSpPr>
                <p:nvPr/>
              </p:nvSpPr>
              <p:spPr bwMode="auto">
                <a:xfrm>
                  <a:off x="4789" y="2212"/>
                  <a:ext cx="55" cy="168"/>
                </a:xfrm>
                <a:custGeom>
                  <a:avLst/>
                  <a:gdLst>
                    <a:gd name="T0" fmla="*/ 0 w 40"/>
                    <a:gd name="T1" fmla="*/ 0 h 122"/>
                    <a:gd name="T2" fmla="*/ 0 w 40"/>
                    <a:gd name="T3" fmla="*/ 102 h 122"/>
                    <a:gd name="T4" fmla="*/ 0 w 40"/>
                    <a:gd name="T5" fmla="*/ 102 h 122"/>
                    <a:gd name="T6" fmla="*/ 20 w 40"/>
                    <a:gd name="T7" fmla="*/ 122 h 122"/>
                    <a:gd name="T8" fmla="*/ 40 w 40"/>
                    <a:gd name="T9" fmla="*/ 102 h 122"/>
                    <a:gd name="T10" fmla="*/ 40 w 40"/>
                    <a:gd name="T11" fmla="*/ 102 h 122"/>
                    <a:gd name="T12" fmla="*/ 40 w 40"/>
                    <a:gd name="T13" fmla="*/ 0 h 122"/>
                    <a:gd name="T14" fmla="*/ 0 w 40"/>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122">
                      <a:moveTo>
                        <a:pt x="0" y="0"/>
                      </a:moveTo>
                      <a:cubicBezTo>
                        <a:pt x="0" y="102"/>
                        <a:pt x="0" y="102"/>
                        <a:pt x="0" y="102"/>
                      </a:cubicBezTo>
                      <a:cubicBezTo>
                        <a:pt x="0" y="102"/>
                        <a:pt x="0" y="102"/>
                        <a:pt x="0" y="102"/>
                      </a:cubicBezTo>
                      <a:cubicBezTo>
                        <a:pt x="0" y="113"/>
                        <a:pt x="9" y="122"/>
                        <a:pt x="20" y="122"/>
                      </a:cubicBezTo>
                      <a:cubicBezTo>
                        <a:pt x="31" y="122"/>
                        <a:pt x="40" y="113"/>
                        <a:pt x="40" y="102"/>
                      </a:cubicBezTo>
                      <a:cubicBezTo>
                        <a:pt x="40" y="102"/>
                        <a:pt x="40" y="102"/>
                        <a:pt x="40" y="102"/>
                      </a:cubicBezTo>
                      <a:cubicBezTo>
                        <a:pt x="40" y="0"/>
                        <a:pt x="40" y="0"/>
                        <a:pt x="40" y="0"/>
                      </a:cubicBezTo>
                      <a:lnTo>
                        <a:pt x="0" y="0"/>
                      </a:ln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44" name="Oval 7">
                  <a:extLst>
                    <a:ext uri="{FF2B5EF4-FFF2-40B4-BE49-F238E27FC236}">
                      <a16:creationId xmlns:a16="http://schemas.microsoft.com/office/drawing/2014/main" id="{C4BE7456-876E-4740-8A30-2CFB91CE0875}"/>
                    </a:ext>
                  </a:extLst>
                </p:cNvPr>
                <p:cNvSpPr>
                  <a:spLocks noChangeArrowheads="1"/>
                </p:cNvSpPr>
                <p:nvPr/>
              </p:nvSpPr>
              <p:spPr bwMode="auto">
                <a:xfrm>
                  <a:off x="4742" y="2072"/>
                  <a:ext cx="149" cy="149"/>
                </a:xfrm>
                <a:prstGeom prst="ellipse">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sp>
              <p:nvSpPr>
                <p:cNvPr id="445" name="Freeform 8">
                  <a:extLst>
                    <a:ext uri="{FF2B5EF4-FFF2-40B4-BE49-F238E27FC236}">
                      <a16:creationId xmlns:a16="http://schemas.microsoft.com/office/drawing/2014/main" id="{A38146FB-EF0B-4F8F-9AA9-AF2201C5973D}"/>
                    </a:ext>
                  </a:extLst>
                </p:cNvPr>
                <p:cNvSpPr>
                  <a:spLocks/>
                </p:cNvSpPr>
                <p:nvPr/>
              </p:nvSpPr>
              <p:spPr bwMode="auto">
                <a:xfrm>
                  <a:off x="4791" y="2072"/>
                  <a:ext cx="100" cy="149"/>
                </a:xfrm>
                <a:custGeom>
                  <a:avLst/>
                  <a:gdLst>
                    <a:gd name="T0" fmla="*/ 18 w 72"/>
                    <a:gd name="T1" fmla="*/ 0 h 108"/>
                    <a:gd name="T2" fmla="*/ 7 w 72"/>
                    <a:gd name="T3" fmla="*/ 1 h 108"/>
                    <a:gd name="T4" fmla="*/ 0 w 72"/>
                    <a:gd name="T5" fmla="*/ 42 h 108"/>
                    <a:gd name="T6" fmla="*/ 19 w 72"/>
                    <a:gd name="T7" fmla="*/ 108 h 108"/>
                    <a:gd name="T8" fmla="*/ 72 w 72"/>
                    <a:gd name="T9" fmla="*/ 54 h 108"/>
                    <a:gd name="T10" fmla="*/ 18 w 72"/>
                    <a:gd name="T11" fmla="*/ 0 h 108"/>
                  </a:gdLst>
                  <a:ahLst/>
                  <a:cxnLst>
                    <a:cxn ang="0">
                      <a:pos x="T0" y="T1"/>
                    </a:cxn>
                    <a:cxn ang="0">
                      <a:pos x="T2" y="T3"/>
                    </a:cxn>
                    <a:cxn ang="0">
                      <a:pos x="T4" y="T5"/>
                    </a:cxn>
                    <a:cxn ang="0">
                      <a:pos x="T6" y="T7"/>
                    </a:cxn>
                    <a:cxn ang="0">
                      <a:pos x="T8" y="T9"/>
                    </a:cxn>
                    <a:cxn ang="0">
                      <a:pos x="T10" y="T11"/>
                    </a:cxn>
                  </a:cxnLst>
                  <a:rect l="0" t="0" r="r" b="b"/>
                  <a:pathLst>
                    <a:path w="72" h="108">
                      <a:moveTo>
                        <a:pt x="18" y="0"/>
                      </a:moveTo>
                      <a:cubicBezTo>
                        <a:pt x="14" y="0"/>
                        <a:pt x="10" y="0"/>
                        <a:pt x="7" y="1"/>
                      </a:cubicBezTo>
                      <a:cubicBezTo>
                        <a:pt x="3" y="13"/>
                        <a:pt x="0" y="27"/>
                        <a:pt x="0" y="42"/>
                      </a:cubicBezTo>
                      <a:cubicBezTo>
                        <a:pt x="0" y="68"/>
                        <a:pt x="8" y="92"/>
                        <a:pt x="19" y="108"/>
                      </a:cubicBezTo>
                      <a:cubicBezTo>
                        <a:pt x="48" y="107"/>
                        <a:pt x="72" y="83"/>
                        <a:pt x="72" y="54"/>
                      </a:cubicBezTo>
                      <a:cubicBezTo>
                        <a:pt x="72" y="24"/>
                        <a:pt x="47" y="0"/>
                        <a:pt x="18" y="0"/>
                      </a:cubicBezTo>
                      <a:close/>
                    </a:path>
                  </a:pathLst>
                </a:custGeom>
                <a:solidFill>
                  <a:schemeClr val="accent4">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endParaRPr lang="en-US" sz="1765">
                    <a:solidFill>
                      <a:srgbClr val="353535"/>
                    </a:solidFill>
                    <a:latin typeface="Segoe UI Semilight"/>
                  </a:endParaRPr>
                </a:p>
              </p:txBody>
            </p:sp>
          </p:grpSp>
        </p:grpSp>
      </p:grpSp>
      <p:sp>
        <p:nvSpPr>
          <p:cNvPr id="451" name="Rectangle 450"/>
          <p:cNvSpPr/>
          <p:nvPr/>
        </p:nvSpPr>
        <p:spPr>
          <a:xfrm>
            <a:off x="865" y="487"/>
            <a:ext cx="12190271" cy="18499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Calibri" panose="020F0502020204030204"/>
            </a:endParaRPr>
          </a:p>
        </p:txBody>
      </p:sp>
      <p:sp>
        <p:nvSpPr>
          <p:cNvPr id="452" name="Title 3"/>
          <p:cNvSpPr txBox="1">
            <a:spLocks/>
          </p:cNvSpPr>
          <p:nvPr/>
        </p:nvSpPr>
        <p:spPr>
          <a:xfrm>
            <a:off x="419450" y="549466"/>
            <a:ext cx="11654187" cy="543291"/>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3600">
                <a:solidFill>
                  <a:prstClr val="white"/>
                </a:solidFill>
                <a:latin typeface="Calibri Light" panose="020F0302020204030204"/>
              </a:rPr>
              <a:t>Scenarios for Serverless</a:t>
            </a:r>
          </a:p>
        </p:txBody>
      </p:sp>
      <p:sp>
        <p:nvSpPr>
          <p:cNvPr id="453" name="Title 3"/>
          <p:cNvSpPr txBox="1">
            <a:spLocks/>
          </p:cNvSpPr>
          <p:nvPr/>
        </p:nvSpPr>
        <p:spPr>
          <a:xfrm>
            <a:off x="417403" y="1113566"/>
            <a:ext cx="11656234" cy="525953"/>
          </a:xfrm>
          <a:prstGeom prst="rect">
            <a:avLst/>
          </a:prstGeom>
        </p:spPr>
        <p:txBody>
          <a:bodyPr/>
          <a:lst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1800" spc="0">
                <a:solidFill>
                  <a:prstClr val="white"/>
                </a:solidFill>
                <a:latin typeface="Calibri Light" panose="020F0302020204030204"/>
                <a:cs typeface="Segoe UI Semilight" panose="020B0402040204020203" pitchFamily="34" charset="0"/>
              </a:rPr>
              <a:t>Anything that needs to respond to events</a:t>
            </a:r>
          </a:p>
        </p:txBody>
      </p:sp>
    </p:spTree>
    <p:extLst>
      <p:ext uri="{BB962C8B-B14F-4D97-AF65-F5344CB8AC3E}">
        <p14:creationId xmlns:p14="http://schemas.microsoft.com/office/powerpoint/2010/main" val="347936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7"/>
                                        </p:tgtEl>
                                        <p:attrNameLst>
                                          <p:attrName>style.visibility</p:attrName>
                                        </p:attrNameLst>
                                      </p:cBhvr>
                                      <p:to>
                                        <p:strVal val="visible"/>
                                      </p:to>
                                    </p:set>
                                    <p:animEffect transition="in" filter="fade">
                                      <p:cBhvr>
                                        <p:cTn id="7" dur="500"/>
                                        <p:tgtEl>
                                          <p:spTgt spid="447"/>
                                        </p:tgtEl>
                                      </p:cBhvr>
                                    </p:animEffect>
                                  </p:childTnLst>
                                </p:cTn>
                              </p:par>
                              <p:par>
                                <p:cTn id="8" presetID="35" presetClass="path" presetSubtype="0" decel="100000" fill="hold" nodeType="withEffect">
                                  <p:stCondLst>
                                    <p:cond delay="0"/>
                                  </p:stCondLst>
                                  <p:childTnLst>
                                    <p:animMotion origin="layout" path="M -4.08731E-6 -4.48933E-6 L -0.02387 -4.48933E-6 " pathEditMode="relative" rAng="0" ptsTypes="AA">
                                      <p:cBhvr>
                                        <p:cTn id="9" dur="750" spd="-100000" fill="hold"/>
                                        <p:tgtEl>
                                          <p:spTgt spid="447"/>
                                        </p:tgtEl>
                                        <p:attrNameLst>
                                          <p:attrName>ppt_x</p:attrName>
                                          <p:attrName>ppt_y</p:attrName>
                                        </p:attrNameLst>
                                      </p:cBhvr>
                                      <p:rCtr x="-1200"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48"/>
                                        </p:tgtEl>
                                        <p:attrNameLst>
                                          <p:attrName>style.visibility</p:attrName>
                                        </p:attrNameLst>
                                      </p:cBhvr>
                                      <p:to>
                                        <p:strVal val="visible"/>
                                      </p:to>
                                    </p:set>
                                    <p:animEffect transition="in" filter="fade">
                                      <p:cBhvr>
                                        <p:cTn id="14" dur="500"/>
                                        <p:tgtEl>
                                          <p:spTgt spid="448"/>
                                        </p:tgtEl>
                                      </p:cBhvr>
                                    </p:animEffect>
                                  </p:childTnLst>
                                </p:cTn>
                              </p:par>
                              <p:par>
                                <p:cTn id="15" presetID="35" presetClass="path" presetSubtype="0" decel="100000" fill="hold" nodeType="withEffect">
                                  <p:stCondLst>
                                    <p:cond delay="0"/>
                                  </p:stCondLst>
                                  <p:childTnLst>
                                    <p:animMotion origin="layout" path="M -4.08731E-6 -4.48933E-6 L -0.02387 -4.48933E-6 " pathEditMode="relative" rAng="0" ptsTypes="AA">
                                      <p:cBhvr>
                                        <p:cTn id="16" dur="750" spd="-100000" fill="hold"/>
                                        <p:tgtEl>
                                          <p:spTgt spid="448"/>
                                        </p:tgtEl>
                                        <p:attrNameLst>
                                          <p:attrName>ppt_x</p:attrName>
                                          <p:attrName>ppt_y</p:attrName>
                                        </p:attrNameLst>
                                      </p:cBhvr>
                                      <p:rCtr x="-1200" y="0"/>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49"/>
                                        </p:tgtEl>
                                        <p:attrNameLst>
                                          <p:attrName>style.visibility</p:attrName>
                                        </p:attrNameLst>
                                      </p:cBhvr>
                                      <p:to>
                                        <p:strVal val="visible"/>
                                      </p:to>
                                    </p:set>
                                    <p:animEffect transition="in" filter="fade">
                                      <p:cBhvr>
                                        <p:cTn id="21" dur="500"/>
                                        <p:tgtEl>
                                          <p:spTgt spid="449"/>
                                        </p:tgtEl>
                                      </p:cBhvr>
                                    </p:animEffect>
                                  </p:childTnLst>
                                </p:cTn>
                              </p:par>
                              <p:par>
                                <p:cTn id="22" presetID="35" presetClass="path" presetSubtype="0" decel="100000" fill="hold" nodeType="withEffect">
                                  <p:stCondLst>
                                    <p:cond delay="0"/>
                                  </p:stCondLst>
                                  <p:childTnLst>
                                    <p:animMotion origin="layout" path="M -4.08731E-6 -4.48933E-6 L -0.02387 -4.48933E-6 " pathEditMode="relative" rAng="0" ptsTypes="AA">
                                      <p:cBhvr>
                                        <p:cTn id="23" dur="750" spd="-100000" fill="hold"/>
                                        <p:tgtEl>
                                          <p:spTgt spid="449"/>
                                        </p:tgtEl>
                                        <p:attrNameLst>
                                          <p:attrName>ppt_x</p:attrName>
                                          <p:attrName>ppt_y</p:attrName>
                                        </p:attrNameLst>
                                      </p:cBhvr>
                                      <p:rCtr x="-1200" y="0"/>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50"/>
                                        </p:tgtEl>
                                        <p:attrNameLst>
                                          <p:attrName>style.visibility</p:attrName>
                                        </p:attrNameLst>
                                      </p:cBhvr>
                                      <p:to>
                                        <p:strVal val="visible"/>
                                      </p:to>
                                    </p:set>
                                    <p:animEffect transition="in" filter="fade">
                                      <p:cBhvr>
                                        <p:cTn id="28" dur="500"/>
                                        <p:tgtEl>
                                          <p:spTgt spid="450"/>
                                        </p:tgtEl>
                                      </p:cBhvr>
                                    </p:animEffect>
                                  </p:childTnLst>
                                </p:cTn>
                              </p:par>
                              <p:par>
                                <p:cTn id="29" presetID="35" presetClass="path" presetSubtype="0" decel="100000" fill="hold" nodeType="withEffect">
                                  <p:stCondLst>
                                    <p:cond delay="0"/>
                                  </p:stCondLst>
                                  <p:childTnLst>
                                    <p:animMotion origin="layout" path="M -4.08731E-6 -4.48933E-6 L -0.02387 -4.48933E-6 " pathEditMode="relative" rAng="0" ptsTypes="AA">
                                      <p:cBhvr>
                                        <p:cTn id="30" dur="750" spd="-100000" fill="hold"/>
                                        <p:tgtEl>
                                          <p:spTgt spid="450"/>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70070" y="290403"/>
            <a:ext cx="373457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NZ" sz="4704" spc="-100">
                <a:gradFill>
                  <a:gsLst>
                    <a:gs pos="2917">
                      <a:srgbClr val="FFFFFF"/>
                    </a:gs>
                    <a:gs pos="30000">
                      <a:srgbClr val="FFFFFF"/>
                    </a:gs>
                  </a:gsLst>
                  <a:lin ang="5400000" scaled="0"/>
                </a:gradFill>
                <a:latin typeface="Segoe UI Light"/>
              </a:rPr>
              <a:t>Functions</a:t>
            </a:r>
          </a:p>
        </p:txBody>
      </p:sp>
      <p:sp>
        <p:nvSpPr>
          <p:cNvPr id="8" name="Text Placeholder 2"/>
          <p:cNvSpPr txBox="1">
            <a:spLocks/>
          </p:cNvSpPr>
          <p:nvPr/>
        </p:nvSpPr>
        <p:spPr>
          <a:xfrm>
            <a:off x="262953" y="2358423"/>
            <a:ext cx="3614037" cy="4499091"/>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14192">
              <a:spcBef>
                <a:spcPts val="0"/>
              </a:spcBef>
              <a:spcAft>
                <a:spcPts val="1765"/>
              </a:spcAft>
              <a:buNone/>
              <a:defRPr/>
            </a:pPr>
            <a:r>
              <a:rPr lang="en-US" sz="2157">
                <a:gradFill>
                  <a:gsLst>
                    <a:gs pos="2917">
                      <a:srgbClr val="FFFFFF"/>
                    </a:gs>
                    <a:gs pos="30000">
                      <a:srgbClr val="FFFFFF"/>
                    </a:gs>
                  </a:gsLst>
                  <a:lin ang="5400000" scaled="0"/>
                </a:gradFill>
                <a:latin typeface="Segoe UI Semilight"/>
              </a:rPr>
              <a:t>Develop locally using best of class developer tools</a:t>
            </a:r>
          </a:p>
          <a:p>
            <a:pPr marL="0" lvl="1" indent="0" defTabSz="914192">
              <a:spcBef>
                <a:spcPts val="0"/>
              </a:spcBef>
              <a:spcAft>
                <a:spcPts val="1765"/>
              </a:spcAft>
              <a:buNone/>
              <a:defRPr/>
            </a:pPr>
            <a:r>
              <a:rPr lang="en-US" sz="2157">
                <a:gradFill>
                  <a:gsLst>
                    <a:gs pos="2917">
                      <a:srgbClr val="FFFFFF"/>
                    </a:gs>
                    <a:gs pos="30000">
                      <a:srgbClr val="FFFFFF"/>
                    </a:gs>
                  </a:gsLst>
                  <a:lin ang="5400000" scaled="0"/>
                </a:gradFill>
                <a:latin typeface="Segoe UI Semilight"/>
              </a:rPr>
              <a:t>Boost productivity through triggers and bindings</a:t>
            </a:r>
          </a:p>
          <a:p>
            <a:pPr marL="0" lvl="1" indent="0" defTabSz="914192">
              <a:spcBef>
                <a:spcPts val="0"/>
              </a:spcBef>
              <a:spcAft>
                <a:spcPts val="1765"/>
              </a:spcAft>
              <a:buNone/>
              <a:defRPr/>
            </a:pPr>
            <a:r>
              <a:rPr lang="en-US" sz="2157">
                <a:gradFill>
                  <a:gsLst>
                    <a:gs pos="2917">
                      <a:srgbClr val="FFFFFF"/>
                    </a:gs>
                    <a:gs pos="30000">
                      <a:srgbClr val="FFFFFF"/>
                    </a:gs>
                  </a:gsLst>
                  <a:lin ang="5400000" scaled="0"/>
                </a:gradFill>
                <a:latin typeface="Segoe UI Semilight"/>
              </a:rPr>
              <a:t>Choose from a variety of programming languages</a:t>
            </a:r>
          </a:p>
          <a:p>
            <a:pPr marL="0" lvl="1" indent="0" defTabSz="914192">
              <a:spcBef>
                <a:spcPts val="0"/>
              </a:spcBef>
              <a:spcAft>
                <a:spcPts val="1765"/>
              </a:spcAft>
              <a:buNone/>
              <a:defRPr/>
            </a:pPr>
            <a:r>
              <a:rPr lang="en-US" sz="2157">
                <a:gradFill>
                  <a:gsLst>
                    <a:gs pos="2917">
                      <a:srgbClr val="FFFFFF"/>
                    </a:gs>
                    <a:gs pos="30000">
                      <a:srgbClr val="FFFFFF"/>
                    </a:gs>
                  </a:gsLst>
                  <a:lin ang="5400000" scaled="0"/>
                </a:gradFill>
                <a:latin typeface="Segoe UI Semilight"/>
              </a:rPr>
              <a:t>Integrate with existing DevOps processes</a:t>
            </a:r>
          </a:p>
        </p:txBody>
      </p:sp>
      <p:sp>
        <p:nvSpPr>
          <p:cNvPr id="11" name="Plus 17">
            <a:extLst>
              <a:ext uri="{FF2B5EF4-FFF2-40B4-BE49-F238E27FC236}">
                <a16:creationId xmlns:a16="http://schemas.microsoft.com/office/drawing/2014/main" id="{F7900C71-79EE-4E7E-BB7D-B084EF1082BF}"/>
              </a:ext>
            </a:extLst>
          </p:cNvPr>
          <p:cNvSpPr/>
          <p:nvPr/>
        </p:nvSpPr>
        <p:spPr bwMode="auto">
          <a:xfrm>
            <a:off x="8159212" y="3399130"/>
            <a:ext cx="803095" cy="697802"/>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fontAlgn="base">
              <a:lnSpc>
                <a:spcPct val="90000"/>
              </a:lnSpc>
              <a:spcBef>
                <a:spcPct val="0"/>
              </a:spcBef>
              <a:spcAft>
                <a:spcPct val="0"/>
              </a:spcAft>
              <a:defRPr/>
            </a:pPr>
            <a:endParaRPr lang="en-US" sz="1836"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C3E88B7-86A7-4EDF-BEB4-088D86677001}"/>
              </a:ext>
            </a:extLst>
          </p:cNvPr>
          <p:cNvSpPr txBox="1"/>
          <p:nvPr/>
        </p:nvSpPr>
        <p:spPr>
          <a:xfrm>
            <a:off x="4689208" y="2050507"/>
            <a:ext cx="1903849" cy="578141"/>
          </a:xfrm>
          <a:prstGeom prst="rect">
            <a:avLst/>
          </a:prstGeom>
          <a:noFill/>
        </p:spPr>
        <p:txBody>
          <a:bodyPr wrap="square" lIns="186441" tIns="149154" rIns="186441" bIns="149154" rtlCol="0">
            <a:spAutoFit/>
          </a:bodyPr>
          <a:lstStyle/>
          <a:p>
            <a:pPr algn="ctr" defTabSz="932205">
              <a:lnSpc>
                <a:spcPct val="90000"/>
              </a:lnSpc>
              <a:spcAft>
                <a:spcPts val="612"/>
              </a:spcAft>
              <a:defRPr/>
            </a:pPr>
            <a:r>
              <a:rPr lang="en-US" sz="2000" kern="0">
                <a:gradFill>
                  <a:gsLst>
                    <a:gs pos="2917">
                      <a:srgbClr val="353535"/>
                    </a:gs>
                    <a:gs pos="30000">
                      <a:srgbClr val="353535"/>
                    </a:gs>
                  </a:gsLst>
                  <a:lin ang="5400000" scaled="0"/>
                </a:gradFill>
                <a:latin typeface="Segoe UI"/>
              </a:rPr>
              <a:t>Code</a:t>
            </a:r>
          </a:p>
        </p:txBody>
      </p:sp>
      <p:sp>
        <p:nvSpPr>
          <p:cNvPr id="13" name="TextBox 12">
            <a:extLst>
              <a:ext uri="{FF2B5EF4-FFF2-40B4-BE49-F238E27FC236}">
                <a16:creationId xmlns:a16="http://schemas.microsoft.com/office/drawing/2014/main" id="{C78B42CC-EE9C-477D-944B-715002736FB5}"/>
              </a:ext>
            </a:extLst>
          </p:cNvPr>
          <p:cNvSpPr txBox="1"/>
          <p:nvPr/>
        </p:nvSpPr>
        <p:spPr>
          <a:xfrm>
            <a:off x="10040022" y="2050507"/>
            <a:ext cx="1959620" cy="578181"/>
          </a:xfrm>
          <a:prstGeom prst="rect">
            <a:avLst/>
          </a:prstGeom>
          <a:noFill/>
        </p:spPr>
        <p:txBody>
          <a:bodyPr wrap="square" lIns="186441" tIns="149154" rIns="186441" bIns="149154" rtlCol="0">
            <a:spAutoFit/>
          </a:bodyPr>
          <a:lstStyle/>
          <a:p>
            <a:pPr algn="ctr" defTabSz="932205">
              <a:lnSpc>
                <a:spcPct val="90000"/>
              </a:lnSpc>
              <a:spcAft>
                <a:spcPts val="612"/>
              </a:spcAft>
              <a:defRPr/>
            </a:pPr>
            <a:r>
              <a:rPr lang="en-US" sz="2000" kern="0">
                <a:gradFill>
                  <a:gsLst>
                    <a:gs pos="2917">
                      <a:srgbClr val="353535"/>
                    </a:gs>
                    <a:gs pos="30000">
                      <a:srgbClr val="353535"/>
                    </a:gs>
                  </a:gsLst>
                  <a:lin ang="5400000" scaled="0"/>
                </a:gradFill>
                <a:latin typeface="Segoe UI"/>
              </a:rPr>
              <a:t>Events &amp; Data</a:t>
            </a:r>
          </a:p>
        </p:txBody>
      </p:sp>
      <p:sp>
        <p:nvSpPr>
          <p:cNvPr id="14" name="TextBox 13">
            <a:extLst>
              <a:ext uri="{FF2B5EF4-FFF2-40B4-BE49-F238E27FC236}">
                <a16:creationId xmlns:a16="http://schemas.microsoft.com/office/drawing/2014/main" id="{3B68E272-E13B-415C-B943-DA61490C0734}"/>
              </a:ext>
            </a:extLst>
          </p:cNvPr>
          <p:cNvSpPr txBox="1"/>
          <p:nvPr/>
        </p:nvSpPr>
        <p:spPr>
          <a:xfrm>
            <a:off x="7355980" y="2050507"/>
            <a:ext cx="2240506" cy="578141"/>
          </a:xfrm>
          <a:prstGeom prst="rect">
            <a:avLst/>
          </a:prstGeom>
          <a:noFill/>
        </p:spPr>
        <p:txBody>
          <a:bodyPr wrap="square" lIns="186441" tIns="149154" rIns="186441" bIns="149154" rtlCol="0">
            <a:spAutoFit/>
          </a:bodyPr>
          <a:lstStyle/>
          <a:p>
            <a:pPr algn="ctr" defTabSz="932205">
              <a:lnSpc>
                <a:spcPct val="90000"/>
              </a:lnSpc>
              <a:spcAft>
                <a:spcPts val="612"/>
              </a:spcAft>
              <a:defRPr/>
            </a:pPr>
            <a:r>
              <a:rPr lang="en-US" sz="2000" kern="0">
                <a:gradFill>
                  <a:gsLst>
                    <a:gs pos="2917">
                      <a:srgbClr val="353535"/>
                    </a:gs>
                    <a:gs pos="30000">
                      <a:srgbClr val="353535"/>
                    </a:gs>
                  </a:gsLst>
                  <a:lin ang="5400000" scaled="0"/>
                </a:gradFill>
                <a:latin typeface="Segoe UI"/>
              </a:rPr>
              <a:t>Azure Functions</a:t>
            </a:r>
          </a:p>
        </p:txBody>
      </p:sp>
      <p:pic>
        <p:nvPicPr>
          <p:cNvPr id="15" name="Picture 14">
            <a:extLst>
              <a:ext uri="{FF2B5EF4-FFF2-40B4-BE49-F238E27FC236}">
                <a16:creationId xmlns:a16="http://schemas.microsoft.com/office/drawing/2014/main" id="{695C3787-335E-491D-AF31-F724819729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4150451" y="2400134"/>
            <a:ext cx="1036816" cy="2849048"/>
          </a:xfrm>
          <a:prstGeom prst="rect">
            <a:avLst/>
          </a:prstGeom>
        </p:spPr>
      </p:pic>
      <p:pic>
        <p:nvPicPr>
          <p:cNvPr id="16" name="Picture 15">
            <a:extLst>
              <a:ext uri="{FF2B5EF4-FFF2-40B4-BE49-F238E27FC236}">
                <a16:creationId xmlns:a16="http://schemas.microsoft.com/office/drawing/2014/main" id="{91F56DBA-2069-4669-AF1A-8CD1B52DC2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6212197" y="2384322"/>
            <a:ext cx="1001384" cy="2849048"/>
          </a:xfrm>
          <a:prstGeom prst="rect">
            <a:avLst/>
          </a:prstGeom>
        </p:spPr>
      </p:pic>
      <p:pic>
        <p:nvPicPr>
          <p:cNvPr id="17" name="slash">
            <a:extLst>
              <a:ext uri="{FF2B5EF4-FFF2-40B4-BE49-F238E27FC236}">
                <a16:creationId xmlns:a16="http://schemas.microsoft.com/office/drawing/2014/main" id="{009733A8-9D12-47E7-86C5-DDB130AB0E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5211659" y="2400134"/>
            <a:ext cx="957671" cy="2849048"/>
          </a:xfrm>
          <a:prstGeom prst="rect">
            <a:avLst/>
          </a:prstGeom>
        </p:spPr>
      </p:pic>
      <p:pic>
        <p:nvPicPr>
          <p:cNvPr id="18" name="Picture 17">
            <a:extLst>
              <a:ext uri="{FF2B5EF4-FFF2-40B4-BE49-F238E27FC236}">
                <a16:creationId xmlns:a16="http://schemas.microsoft.com/office/drawing/2014/main" id="{DC70797F-47B5-4602-A6E8-3F13C27BAA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5841" y="2435116"/>
            <a:ext cx="3079223" cy="2717319"/>
          </a:xfrm>
          <a:prstGeom prst="rect">
            <a:avLst/>
          </a:prstGeom>
        </p:spPr>
      </p:pic>
    </p:spTree>
    <p:extLst>
      <p:ext uri="{BB962C8B-B14F-4D97-AF65-F5344CB8AC3E}">
        <p14:creationId xmlns:p14="http://schemas.microsoft.com/office/powerpoint/2010/main" val="31167194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3.54167E-6 -7.40741E-7 L -0.1944 -0.00555 " pathEditMode="relative" rAng="0" ptsTypes="AA">
                                      <p:cBhvr>
                                        <p:cTn id="15" dur="750" fill="hold"/>
                                        <p:tgtEl>
                                          <p:spTgt spid="18"/>
                                        </p:tgtEl>
                                        <p:attrNameLst>
                                          <p:attrName>ppt_x</p:attrName>
                                          <p:attrName>ppt_y</p:attrName>
                                        </p:attrNameLst>
                                      </p:cBhvr>
                                      <p:rCtr x="-9727" y="-278"/>
                                    </p:animMotion>
                                  </p:childTnLst>
                                </p:cTn>
                              </p:par>
                              <p:par>
                                <p:cTn id="16" presetID="42" presetClass="path" presetSubtype="0" decel="100000" fill="hold" nodeType="withEffect">
                                  <p:stCondLst>
                                    <p:cond delay="0"/>
                                  </p:stCondLst>
                                  <p:childTnLst>
                                    <p:animMotion origin="layout" path="M -2.70833E-6 1.11111E-6 L 0.23295 -0.00648 " pathEditMode="relative" rAng="0" ptsTypes="AA">
                                      <p:cBhvr>
                                        <p:cTn id="17" dur="750" fill="hold"/>
                                        <p:tgtEl>
                                          <p:spTgt spid="15"/>
                                        </p:tgtEl>
                                        <p:attrNameLst>
                                          <p:attrName>ppt_x</p:attrName>
                                          <p:attrName>ppt_y</p:attrName>
                                        </p:attrNameLst>
                                      </p:cBhvr>
                                      <p:rCtr x="11641" y="-324"/>
                                    </p:animMotion>
                                  </p:childTnLst>
                                </p:cTn>
                              </p:par>
                              <p:par>
                                <p:cTn id="18" presetID="42" presetClass="path" presetSubtype="0" decel="100000" fill="hold" nodeType="withEffect">
                                  <p:stCondLst>
                                    <p:cond delay="0"/>
                                  </p:stCondLst>
                                  <p:childTnLst>
                                    <p:animMotion origin="layout" path="M -8.33333E-7 -4.07407E-6 L 0.23516 -0.00648 " pathEditMode="relative" rAng="0" ptsTypes="AA">
                                      <p:cBhvr>
                                        <p:cTn id="19" dur="750" fill="hold"/>
                                        <p:tgtEl>
                                          <p:spTgt spid="16"/>
                                        </p:tgtEl>
                                        <p:attrNameLst>
                                          <p:attrName>ppt_x</p:attrName>
                                          <p:attrName>ppt_y</p:attrName>
                                        </p:attrNameLst>
                                      </p:cBhvr>
                                      <p:rCtr x="11758" y="-324"/>
                                    </p:animMotion>
                                  </p:childTnLst>
                                </p:cTn>
                              </p:par>
                              <p:par>
                                <p:cTn id="20" presetID="42" presetClass="path" presetSubtype="0" decel="100000" fill="hold" nodeType="withEffect">
                                  <p:stCondLst>
                                    <p:cond delay="0"/>
                                  </p:stCondLst>
                                  <p:childTnLst>
                                    <p:animMotion origin="layout" path="M 3.33333E-6 1.11111E-6 L 0.23216 -0.00648 " pathEditMode="relative" rAng="0" ptsTypes="AA">
                                      <p:cBhvr>
                                        <p:cTn id="21" dur="750" fill="hold"/>
                                        <p:tgtEl>
                                          <p:spTgt spid="17"/>
                                        </p:tgtEl>
                                        <p:attrNameLst>
                                          <p:attrName>ppt_x</p:attrName>
                                          <p:attrName>ppt_y</p:attrName>
                                        </p:attrNameLst>
                                      </p:cBhvr>
                                      <p:rCtr x="11602" y="-324"/>
                                    </p:animMotion>
                                  </p:childTnLst>
                                </p:cTn>
                              </p:par>
                              <p:par>
                                <p:cTn id="22" presetID="6" presetClass="emph" presetSubtype="0" decel="100000" fill="hold" nodeType="withEffect">
                                  <p:stCondLst>
                                    <p:cond delay="300"/>
                                  </p:stCondLst>
                                  <p:childTnLst>
                                    <p:animScale>
                                      <p:cBhvr>
                                        <p:cTn id="23" dur="450" fill="hold"/>
                                        <p:tgtEl>
                                          <p:spTgt spid="17"/>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42" presetClass="path" presetSubtype="0" decel="100000" fill="hold" grpId="1" nodeType="withEffect">
                                  <p:stCondLst>
                                    <p:cond delay="750"/>
                                  </p:stCondLst>
                                  <p:childTnLst>
                                    <p:animMotion origin="layout" path="M -2.29167E-6 -3.7037E-6 L -2.29167E-6 -0.05439 " pathEditMode="relative" rAng="0" ptsTypes="AA">
                                      <p:cBhvr>
                                        <p:cTn id="28" dur="500" spd="-100000" fill="hold"/>
                                        <p:tgtEl>
                                          <p:spTgt spid="14"/>
                                        </p:tgtEl>
                                        <p:attrNameLst>
                                          <p:attrName>ppt_x</p:attrName>
                                          <p:attrName>ppt_y</p:attrName>
                                        </p:attrNameLst>
                                      </p:cBhvr>
                                      <p:rCtr x="0" y="-2731"/>
                                    </p:animMotion>
                                  </p:childTnLst>
                                </p:cTn>
                              </p:par>
                              <p:par>
                                <p:cTn id="29" presetID="10" presetClass="entr" presetSubtype="0" fill="hold" nodeType="with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xEl>
                                              <p:pRg st="1" end="1"/>
                                            </p:txEl>
                                          </p:spTgt>
                                        </p:tgtEl>
                                        <p:attrNameLst>
                                          <p:attrName>style.visibility</p:attrName>
                                        </p:attrNameLst>
                                      </p:cBhvr>
                                      <p:to>
                                        <p:strVal val="visible"/>
                                      </p:to>
                                    </p:set>
                                    <p:animEffect transition="in" filter="fade">
                                      <p:cBhvr>
                                        <p:cTn id="34" dur="500"/>
                                        <p:tgtEl>
                                          <p:spTgt spid="8">
                                            <p:txEl>
                                              <p:pRg st="1" end="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fade">
                                      <p:cBhvr>
                                        <p:cTn id="37" dur="500"/>
                                        <p:tgtEl>
                                          <p:spTgt spid="8">
                                            <p:txEl>
                                              <p:pRg st="2" end="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fade">
                                      <p:cBhvr>
                                        <p:cTn id="40"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p:bldP spid="1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3"/>
              <a:t>Azure Functions</a:t>
            </a:r>
          </a:p>
        </p:txBody>
      </p:sp>
      <p:grpSp>
        <p:nvGrpSpPr>
          <p:cNvPr id="8" name="Group 7">
            <a:extLst>
              <a:ext uri="{FF2B5EF4-FFF2-40B4-BE49-F238E27FC236}">
                <a16:creationId xmlns:a16="http://schemas.microsoft.com/office/drawing/2014/main" id="{487227BE-3AA1-4C60-910D-6011E99721AD}"/>
              </a:ext>
            </a:extLst>
          </p:cNvPr>
          <p:cNvGrpSpPr/>
          <p:nvPr/>
        </p:nvGrpSpPr>
        <p:grpSpPr>
          <a:xfrm>
            <a:off x="4003310" y="1194798"/>
            <a:ext cx="3347329" cy="4955922"/>
            <a:chOff x="4002717" y="1194163"/>
            <a:chExt cx="3348278" cy="4957328"/>
          </a:xfrm>
        </p:grpSpPr>
        <p:grpSp>
          <p:nvGrpSpPr>
            <p:cNvPr id="6" name="Group 5">
              <a:extLst>
                <a:ext uri="{FF2B5EF4-FFF2-40B4-BE49-F238E27FC236}">
                  <a16:creationId xmlns:a16="http://schemas.microsoft.com/office/drawing/2014/main" id="{F021440C-E964-4E84-A286-39927A605C5E}"/>
                </a:ext>
              </a:extLst>
            </p:cNvPr>
            <p:cNvGrpSpPr/>
            <p:nvPr/>
          </p:nvGrpSpPr>
          <p:grpSpPr>
            <a:xfrm>
              <a:off x="4841006" y="1194163"/>
              <a:ext cx="2509989" cy="4957328"/>
              <a:chOff x="4841006" y="1194163"/>
              <a:chExt cx="2509989" cy="4957328"/>
            </a:xfrm>
          </p:grpSpPr>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6926" y="2569926"/>
                <a:ext cx="1718148" cy="1718148"/>
              </a:xfrm>
              <a:prstGeom prst="rect">
                <a:avLst/>
              </a:prstGeom>
            </p:spPr>
          </p:pic>
          <p:sp>
            <p:nvSpPr>
              <p:cNvPr id="5" name="TextBox 4"/>
              <p:cNvSpPr txBox="1"/>
              <p:nvPr/>
            </p:nvSpPr>
            <p:spPr>
              <a:xfrm>
                <a:off x="4841006" y="5113725"/>
                <a:ext cx="2509989" cy="1037766"/>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dirty="0">
                    <a:gradFill>
                      <a:gsLst>
                        <a:gs pos="2917">
                          <a:srgbClr val="505050"/>
                        </a:gs>
                        <a:gs pos="30000">
                          <a:srgbClr val="505050"/>
                        </a:gs>
                      </a:gsLst>
                      <a:lin ang="5400000" scaled="0"/>
                    </a:gradFill>
                    <a:latin typeface="Segoe UI Semilight"/>
                  </a:rPr>
                  <a:t>Author functions in C#, F#, Node.JS, Java, and more</a:t>
                </a:r>
              </a:p>
            </p:txBody>
          </p:sp>
          <p:sp>
            <p:nvSpPr>
              <p:cNvPr id="28" name="TextBox 27"/>
              <p:cNvSpPr txBox="1"/>
              <p:nvPr/>
            </p:nvSpPr>
            <p:spPr>
              <a:xfrm>
                <a:off x="5563907" y="1194163"/>
                <a:ext cx="1064188"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a:gradFill>
                      <a:gsLst>
                        <a:gs pos="2917">
                          <a:srgbClr val="505050"/>
                        </a:gs>
                        <a:gs pos="30000">
                          <a:srgbClr val="505050"/>
                        </a:gs>
                      </a:gsLst>
                      <a:lin ang="5400000" scaled="0"/>
                    </a:gradFill>
                    <a:latin typeface="Segoe UI Semilight"/>
                  </a:rPr>
                  <a:t>Code</a:t>
                </a:r>
              </a:p>
            </p:txBody>
          </p:sp>
        </p:grpSp>
        <p:sp>
          <p:nvSpPr>
            <p:cNvPr id="45" name="Arrow: Right 44"/>
            <p:cNvSpPr/>
            <p:nvPr/>
          </p:nvSpPr>
          <p:spPr bwMode="auto">
            <a:xfrm>
              <a:off x="4002717" y="3276481"/>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grpSp>
        <p:nvGrpSpPr>
          <p:cNvPr id="3" name="Group 2">
            <a:extLst>
              <a:ext uri="{FF2B5EF4-FFF2-40B4-BE49-F238E27FC236}">
                <a16:creationId xmlns:a16="http://schemas.microsoft.com/office/drawing/2014/main" id="{84AEB94C-4BF7-4043-AFAD-D84759DE6553}"/>
              </a:ext>
            </a:extLst>
          </p:cNvPr>
          <p:cNvGrpSpPr/>
          <p:nvPr/>
        </p:nvGrpSpPr>
        <p:grpSpPr>
          <a:xfrm>
            <a:off x="650994" y="1217443"/>
            <a:ext cx="3710280" cy="4933277"/>
            <a:chOff x="649449" y="1216815"/>
            <a:chExt cx="3711332" cy="4934676"/>
          </a:xfrm>
        </p:grpSpPr>
        <p:grpSp>
          <p:nvGrpSpPr>
            <p:cNvPr id="11" name="Group 10">
              <a:extLst>
                <a:ext uri="{FF2B5EF4-FFF2-40B4-BE49-F238E27FC236}">
                  <a16:creationId xmlns:a16="http://schemas.microsoft.com/office/drawing/2014/main" id="{26A35250-6931-4F30-B3A2-42AD10F2E3AE}"/>
                </a:ext>
              </a:extLst>
            </p:cNvPr>
            <p:cNvGrpSpPr/>
            <p:nvPr/>
          </p:nvGrpSpPr>
          <p:grpSpPr>
            <a:xfrm>
              <a:off x="1050054" y="1816218"/>
              <a:ext cx="2316071" cy="3009132"/>
              <a:chOff x="1050054" y="1816218"/>
              <a:chExt cx="2316071" cy="3009132"/>
            </a:xfrm>
          </p:grpSpPr>
          <p:pic>
            <p:nvPicPr>
              <p:cNvPr id="10" name="Graphic 9">
                <a:extLst>
                  <a:ext uri="{FF2B5EF4-FFF2-40B4-BE49-F238E27FC236}">
                    <a16:creationId xmlns:a16="http://schemas.microsoft.com/office/drawing/2014/main" id="{F46B04FD-CD20-4A04-AC25-AD0395A47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0054" y="1816218"/>
                <a:ext cx="1814384" cy="1402024"/>
              </a:xfrm>
              <a:prstGeom prst="rect">
                <a:avLst/>
              </a:prstGeom>
            </p:spPr>
          </p:pic>
          <p:grpSp>
            <p:nvGrpSpPr>
              <p:cNvPr id="30" name="Group 29"/>
              <p:cNvGrpSpPr/>
              <p:nvPr/>
            </p:nvGrpSpPr>
            <p:grpSpPr>
              <a:xfrm>
                <a:off x="1574773" y="2135035"/>
                <a:ext cx="1791352" cy="2690315"/>
                <a:chOff x="4676617" y="1664659"/>
                <a:chExt cx="1827272" cy="2744262"/>
              </a:xfrm>
            </p:grpSpPr>
            <p:pic>
              <p:nvPicPr>
                <p:cNvPr id="18" name="Graphic 1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07261" y="2609519"/>
                  <a:ext cx="777240" cy="777240"/>
                </a:xfrm>
                <a:prstGeom prst="rect">
                  <a:avLst/>
                </a:prstGeom>
              </p:spPr>
            </p:pic>
            <p:pic>
              <p:nvPicPr>
                <p:cNvPr id="12" name="Picture 11"/>
                <p:cNvPicPr>
                  <a:picLocks noChangeAspect="1"/>
                </p:cNvPicPr>
                <p:nvPr/>
              </p:nvPicPr>
              <p:blipFill>
                <a:blip r:embed="rId9">
                  <a:grayscl/>
                </a:blip>
                <a:stretch>
                  <a:fillRect/>
                </a:stretch>
              </p:blipFill>
              <p:spPr>
                <a:xfrm>
                  <a:off x="4676617" y="3628630"/>
                  <a:ext cx="780290" cy="780291"/>
                </a:xfrm>
                <a:prstGeom prst="rect">
                  <a:avLst/>
                </a:prstGeom>
              </p:spPr>
            </p:pic>
            <p:pic>
              <p:nvPicPr>
                <p:cNvPr id="14" name="Picture 13"/>
                <p:cNvPicPr>
                  <a:picLocks noChangeAspect="1"/>
                </p:cNvPicPr>
                <p:nvPr/>
              </p:nvPicPr>
              <p:blipFill>
                <a:blip r:embed="rId10">
                  <a:grayscl/>
                </a:blip>
                <a:stretch>
                  <a:fillRect/>
                </a:stretch>
              </p:blipFill>
              <p:spPr>
                <a:xfrm>
                  <a:off x="5723599" y="2613820"/>
                  <a:ext cx="780290" cy="780290"/>
                </a:xfrm>
                <a:prstGeom prst="rect">
                  <a:avLst/>
                </a:prstGeom>
              </p:spPr>
            </p:pic>
            <p:pic>
              <p:nvPicPr>
                <p:cNvPr id="16" name="Picture 15"/>
                <p:cNvPicPr>
                  <a:picLocks noChangeAspect="1"/>
                </p:cNvPicPr>
                <p:nvPr/>
              </p:nvPicPr>
              <p:blipFill>
                <a:blip r:embed="rId11">
                  <a:grayscl/>
                </a:blip>
                <a:stretch>
                  <a:fillRect/>
                </a:stretch>
              </p:blipFill>
              <p:spPr>
                <a:xfrm>
                  <a:off x="5714024" y="1664659"/>
                  <a:ext cx="780290" cy="780290"/>
                </a:xfrm>
                <a:prstGeom prst="rect">
                  <a:avLst/>
                </a:prstGeom>
              </p:spPr>
            </p:pic>
            <p:pic>
              <p:nvPicPr>
                <p:cNvPr id="20" name="Picture 19"/>
                <p:cNvPicPr>
                  <a:picLocks noChangeAspect="1"/>
                </p:cNvPicPr>
                <p:nvPr/>
              </p:nvPicPr>
              <p:blipFill>
                <a:blip r:embed="rId12">
                  <a:grayscl/>
                </a:blip>
                <a:stretch>
                  <a:fillRect/>
                </a:stretch>
              </p:blipFill>
              <p:spPr>
                <a:xfrm>
                  <a:off x="5723602" y="3628630"/>
                  <a:ext cx="761134" cy="761134"/>
                </a:xfrm>
                <a:prstGeom prst="rect">
                  <a:avLst/>
                </a:prstGeom>
              </p:spPr>
            </p:pic>
          </p:grpSp>
        </p:grpSp>
        <p:sp>
          <p:nvSpPr>
            <p:cNvPr id="27" name="TextBox 26"/>
            <p:cNvSpPr txBox="1"/>
            <p:nvPr/>
          </p:nvSpPr>
          <p:spPr>
            <a:xfrm>
              <a:off x="1900181" y="1216815"/>
              <a:ext cx="1209868"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dirty="0">
                  <a:gradFill>
                    <a:gsLst>
                      <a:gs pos="2917">
                        <a:srgbClr val="505050"/>
                      </a:gs>
                      <a:gs pos="30000">
                        <a:srgbClr val="505050"/>
                      </a:gs>
                    </a:gsLst>
                    <a:lin ang="5400000" scaled="0"/>
                  </a:gradFill>
                  <a:latin typeface="Segoe UI Semilight"/>
                </a:rPr>
                <a:t>Events</a:t>
              </a:r>
            </a:p>
          </p:txBody>
        </p:sp>
        <p:sp>
          <p:nvSpPr>
            <p:cNvPr id="47" name="TextBox 46"/>
            <p:cNvSpPr txBox="1"/>
            <p:nvPr/>
          </p:nvSpPr>
          <p:spPr>
            <a:xfrm>
              <a:off x="649449" y="5113725"/>
              <a:ext cx="3711332" cy="1037766"/>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dirty="0">
                  <a:gradFill>
                    <a:gsLst>
                      <a:gs pos="2917">
                        <a:srgbClr val="505050"/>
                      </a:gs>
                      <a:gs pos="30000">
                        <a:srgbClr val="505050"/>
                      </a:gs>
                    </a:gsLst>
                    <a:lin ang="5400000" scaled="0"/>
                  </a:gradFill>
                  <a:latin typeface="Segoe UI Semilight"/>
                </a:rPr>
                <a:t>React to timers, HTTP, or events from your favorite Azure services, with more on the way</a:t>
              </a:r>
            </a:p>
          </p:txBody>
        </p:sp>
      </p:grpSp>
      <p:grpSp>
        <p:nvGrpSpPr>
          <p:cNvPr id="9" name="Group 8">
            <a:extLst>
              <a:ext uri="{FF2B5EF4-FFF2-40B4-BE49-F238E27FC236}">
                <a16:creationId xmlns:a16="http://schemas.microsoft.com/office/drawing/2014/main" id="{4FCD68B5-1FE2-4DE6-91B0-19AA156BD999}"/>
              </a:ext>
            </a:extLst>
          </p:cNvPr>
          <p:cNvGrpSpPr/>
          <p:nvPr/>
        </p:nvGrpSpPr>
        <p:grpSpPr>
          <a:xfrm>
            <a:off x="7458342" y="1194797"/>
            <a:ext cx="3252939" cy="4957477"/>
            <a:chOff x="7458727" y="1194163"/>
            <a:chExt cx="3253861" cy="4958884"/>
          </a:xfrm>
        </p:grpSpPr>
        <p:sp>
          <p:nvSpPr>
            <p:cNvPr id="46" name="Arrow: Right 45"/>
            <p:cNvSpPr/>
            <p:nvPr/>
          </p:nvSpPr>
          <p:spPr bwMode="auto">
            <a:xfrm>
              <a:off x="7458727" y="3284823"/>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nvGrpSpPr>
            <p:cNvPr id="7" name="Group 6">
              <a:extLst>
                <a:ext uri="{FF2B5EF4-FFF2-40B4-BE49-F238E27FC236}">
                  <a16:creationId xmlns:a16="http://schemas.microsoft.com/office/drawing/2014/main" id="{AE73FB0B-8500-4F71-AF72-1B0DDE27BB1D}"/>
                </a:ext>
              </a:extLst>
            </p:cNvPr>
            <p:cNvGrpSpPr/>
            <p:nvPr/>
          </p:nvGrpSpPr>
          <p:grpSpPr>
            <a:xfrm>
              <a:off x="8202599" y="1194163"/>
              <a:ext cx="2509989" cy="4958884"/>
              <a:chOff x="8202599" y="1194163"/>
              <a:chExt cx="2509989" cy="4958884"/>
            </a:xfrm>
          </p:grpSpPr>
          <p:grpSp>
            <p:nvGrpSpPr>
              <p:cNvPr id="32" name="Group 31"/>
              <p:cNvGrpSpPr/>
              <p:nvPr/>
            </p:nvGrpSpPr>
            <p:grpSpPr>
              <a:xfrm>
                <a:off x="8561168" y="2569927"/>
                <a:ext cx="1792850" cy="1728536"/>
                <a:chOff x="8732837" y="2620962"/>
                <a:chExt cx="1828800" cy="1763197"/>
              </a:xfrm>
            </p:grpSpPr>
            <p:pic>
              <p:nvPicPr>
                <p:cNvPr id="22" name="Picture 21"/>
                <p:cNvPicPr>
                  <a:picLocks noChangeAspect="1"/>
                </p:cNvPicPr>
                <p:nvPr/>
              </p:nvPicPr>
              <p:blipFill>
                <a:blip r:embed="rId13">
                  <a:grayscl/>
                </a:blip>
                <a:stretch>
                  <a:fillRect/>
                </a:stretch>
              </p:blipFill>
              <p:spPr>
                <a:xfrm>
                  <a:off x="8732837" y="3593272"/>
                  <a:ext cx="780290" cy="780290"/>
                </a:xfrm>
                <a:prstGeom prst="rect">
                  <a:avLst/>
                </a:prstGeom>
              </p:spPr>
            </p:pic>
            <p:pic>
              <p:nvPicPr>
                <p:cNvPr id="24" name="Picture 23"/>
                <p:cNvPicPr>
                  <a:picLocks noChangeAspect="1"/>
                </p:cNvPicPr>
                <p:nvPr/>
              </p:nvPicPr>
              <p:blipFill>
                <a:blip r:embed="rId14">
                  <a:grayscl/>
                </a:blip>
                <a:stretch>
                  <a:fillRect/>
                </a:stretch>
              </p:blipFill>
              <p:spPr>
                <a:xfrm>
                  <a:off x="9781347" y="2634011"/>
                  <a:ext cx="780290" cy="780290"/>
                </a:xfrm>
                <a:prstGeom prst="rect">
                  <a:avLst/>
                </a:prstGeom>
              </p:spPr>
            </p:pic>
            <p:pic>
              <p:nvPicPr>
                <p:cNvPr id="25" name="Picture 24"/>
                <p:cNvPicPr>
                  <a:picLocks noChangeAspect="1"/>
                </p:cNvPicPr>
                <p:nvPr/>
              </p:nvPicPr>
              <p:blipFill>
                <a:blip r:embed="rId10">
                  <a:grayscl/>
                </a:blip>
                <a:stretch>
                  <a:fillRect/>
                </a:stretch>
              </p:blipFill>
              <p:spPr>
                <a:xfrm>
                  <a:off x="8734032" y="2620962"/>
                  <a:ext cx="780290" cy="780290"/>
                </a:xfrm>
                <a:prstGeom prst="rect">
                  <a:avLst/>
                </a:prstGeom>
              </p:spPr>
            </p:pic>
            <p:pic>
              <p:nvPicPr>
                <p:cNvPr id="26" name="Picture 25"/>
                <p:cNvPicPr>
                  <a:picLocks noChangeAspect="1"/>
                </p:cNvPicPr>
                <p:nvPr/>
              </p:nvPicPr>
              <p:blipFill>
                <a:blip r:embed="rId12">
                  <a:grayscl/>
                </a:blip>
                <a:stretch>
                  <a:fillRect/>
                </a:stretch>
              </p:blipFill>
              <p:spPr>
                <a:xfrm>
                  <a:off x="9781347" y="3603869"/>
                  <a:ext cx="780290" cy="780290"/>
                </a:xfrm>
                <a:prstGeom prst="rect">
                  <a:avLst/>
                </a:prstGeom>
              </p:spPr>
            </p:pic>
          </p:grpSp>
          <p:sp>
            <p:nvSpPr>
              <p:cNvPr id="29" name="TextBox 28"/>
              <p:cNvSpPr txBox="1"/>
              <p:nvPr/>
            </p:nvSpPr>
            <p:spPr>
              <a:xfrm>
                <a:off x="8741956" y="1194163"/>
                <a:ext cx="1431275"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a:gradFill>
                      <a:gsLst>
                        <a:gs pos="2917">
                          <a:srgbClr val="505050"/>
                        </a:gs>
                        <a:gs pos="30000">
                          <a:srgbClr val="505050"/>
                        </a:gs>
                      </a:gsLst>
                      <a:lin ang="5400000" scaled="0"/>
                    </a:gradFill>
                    <a:latin typeface="Segoe UI Semilight"/>
                  </a:rPr>
                  <a:t>Outputs</a:t>
                </a:r>
              </a:p>
            </p:txBody>
          </p:sp>
          <p:sp>
            <p:nvSpPr>
              <p:cNvPr id="48" name="TextBox 47"/>
              <p:cNvSpPr txBox="1"/>
              <p:nvPr/>
            </p:nvSpPr>
            <p:spPr>
              <a:xfrm>
                <a:off x="8202599" y="5115281"/>
                <a:ext cx="2509989" cy="1037766"/>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dirty="0">
                    <a:gradFill>
                      <a:gsLst>
                        <a:gs pos="2917">
                          <a:srgbClr val="505050"/>
                        </a:gs>
                        <a:gs pos="30000">
                          <a:srgbClr val="505050"/>
                        </a:gs>
                      </a:gsLst>
                      <a:lin ang="5400000" scaled="0"/>
                    </a:gradFill>
                    <a:latin typeface="Segoe UI Semilight"/>
                  </a:rPr>
                  <a:t>Send results to an ever-growing collection of services</a:t>
                </a:r>
              </a:p>
            </p:txBody>
          </p:sp>
        </p:grpSp>
      </p:grpSp>
    </p:spTree>
    <p:extLst>
      <p:ext uri="{BB962C8B-B14F-4D97-AF65-F5344CB8AC3E}">
        <p14:creationId xmlns:p14="http://schemas.microsoft.com/office/powerpoint/2010/main" val="402873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CF0205-CFCE-EB49-943B-5DF25EFE3C0F}"/>
              </a:ext>
            </a:extLst>
          </p:cNvPr>
          <p:cNvSpPr/>
          <p:nvPr/>
        </p:nvSpPr>
        <p:spPr>
          <a:xfrm>
            <a:off x="0" y="1"/>
            <a:ext cx="12192000" cy="13612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 name="Title 1">
            <a:extLst>
              <a:ext uri="{FF2B5EF4-FFF2-40B4-BE49-F238E27FC236}">
                <a16:creationId xmlns:a16="http://schemas.microsoft.com/office/drawing/2014/main" id="{D0F168C6-1D00-445C-923F-0C1AFF3E3285}"/>
              </a:ext>
            </a:extLst>
          </p:cNvPr>
          <p:cNvSpPr>
            <a:spLocks noGrp="1"/>
          </p:cNvSpPr>
          <p:nvPr>
            <p:ph type="title"/>
          </p:nvPr>
        </p:nvSpPr>
        <p:spPr>
          <a:xfrm>
            <a:off x="262933" y="280788"/>
            <a:ext cx="11653523" cy="836319"/>
          </a:xfrm>
        </p:spPr>
        <p:txBody>
          <a:bodyPr/>
          <a:lstStyle/>
          <a:p>
            <a:r>
              <a:rPr lang="en-US" sz="4705" spc="-100" dirty="0">
                <a:gradFill>
                  <a:gsLst>
                    <a:gs pos="1250">
                      <a:schemeClr val="tx1"/>
                    </a:gs>
                    <a:gs pos="100000">
                      <a:schemeClr val="tx1"/>
                    </a:gs>
                  </a:gsLst>
                  <a:lin ang="5400000" scaled="0"/>
                </a:gradFill>
              </a:rPr>
              <a:t>What is the “Functions” programming model?</a:t>
            </a:r>
          </a:p>
        </p:txBody>
      </p:sp>
      <p:sp>
        <p:nvSpPr>
          <p:cNvPr id="31" name="Text Placeholder 2">
            <a:extLst>
              <a:ext uri="{FF2B5EF4-FFF2-40B4-BE49-F238E27FC236}">
                <a16:creationId xmlns:a16="http://schemas.microsoft.com/office/drawing/2014/main" id="{D69B9DA0-50A6-2D40-9ED8-BE602120876D}"/>
              </a:ext>
            </a:extLst>
          </p:cNvPr>
          <p:cNvSpPr txBox="1">
            <a:spLocks/>
          </p:cNvSpPr>
          <p:nvPr/>
        </p:nvSpPr>
        <p:spPr>
          <a:xfrm>
            <a:off x="325702" y="1703137"/>
            <a:ext cx="11422819" cy="1290292"/>
          </a:xfrm>
          <a:prstGeom prst="rect">
            <a:avLst/>
          </a:prstGeom>
        </p:spPr>
        <p:txBody>
          <a:bodyPr vert="horz" lIns="89642" tIns="44821" rIns="89642" bIns="44821" rtlCol="0" anchor="t">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82828"/>
                </a:solidFill>
                <a:effectLst/>
                <a:uLnTx/>
                <a:uFillTx/>
                <a:latin typeface="Segoe UI Light"/>
                <a:ea typeface="+mn-ea"/>
                <a:cs typeface="+mn-cs"/>
              </a:rPr>
              <a:t>Function as the unit of work</a:t>
            </a:r>
          </a:p>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82828"/>
                </a:solidFill>
                <a:effectLst/>
                <a:uLnTx/>
                <a:uFillTx/>
                <a:latin typeface="Segoe UI Light"/>
                <a:ea typeface="+mn-ea"/>
                <a:cs typeface="+mn-cs"/>
              </a:rPr>
              <a:t>Functions are executed; they start and finish</a:t>
            </a:r>
          </a:p>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82828"/>
                </a:solidFill>
                <a:effectLst/>
                <a:uLnTx/>
                <a:uFillTx/>
                <a:latin typeface="Segoe UI Light"/>
                <a:ea typeface="+mn-ea"/>
                <a:cs typeface="+mn-cs"/>
              </a:rPr>
              <a:t>Functions have triggers</a:t>
            </a:r>
          </a:p>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82828"/>
                </a:solidFill>
                <a:effectLst/>
                <a:uLnTx/>
                <a:uFillTx/>
                <a:latin typeface="Segoe UI Light"/>
                <a:ea typeface="+mn-ea"/>
                <a:cs typeface="+mn-cs"/>
              </a:rPr>
              <a:t>Functions can have inputs and outputs (bindings)</a:t>
            </a:r>
          </a:p>
        </p:txBody>
      </p:sp>
      <p:pic>
        <p:nvPicPr>
          <p:cNvPr id="35" name="Picture 34">
            <a:extLst>
              <a:ext uri="{FF2B5EF4-FFF2-40B4-BE49-F238E27FC236}">
                <a16:creationId xmlns:a16="http://schemas.microsoft.com/office/drawing/2014/main" id="{B5C4F162-1E09-8545-9C3E-C06F0E713ACE}"/>
              </a:ext>
            </a:extLst>
          </p:cNvPr>
          <p:cNvPicPr>
            <a:picLocks noChangeAspect="1"/>
          </p:cNvPicPr>
          <p:nvPr/>
        </p:nvPicPr>
        <p:blipFill>
          <a:blip r:embed="rId3"/>
          <a:stretch>
            <a:fillRect/>
          </a:stretch>
        </p:blipFill>
        <p:spPr>
          <a:xfrm>
            <a:off x="616214" y="3633363"/>
            <a:ext cx="11090825" cy="2312268"/>
          </a:xfrm>
          <a:prstGeom prst="rect">
            <a:avLst/>
          </a:prstGeom>
          <a:effectLst>
            <a:outerShdw blurRad="203200" dist="38100" dir="2700000" algn="tl" rotWithShape="0">
              <a:prstClr val="black">
                <a:alpha val="40000"/>
              </a:prstClr>
            </a:outerShdw>
          </a:effectLst>
        </p:spPr>
      </p:pic>
      <p:sp>
        <p:nvSpPr>
          <p:cNvPr id="2" name="Rectangle 1">
            <a:extLst>
              <a:ext uri="{FF2B5EF4-FFF2-40B4-BE49-F238E27FC236}">
                <a16:creationId xmlns:a16="http://schemas.microsoft.com/office/drawing/2014/main" id="{C63A9B13-2CFE-4C94-8410-49A19CF01105}"/>
              </a:ext>
            </a:extLst>
          </p:cNvPr>
          <p:cNvSpPr/>
          <p:nvPr/>
        </p:nvSpPr>
        <p:spPr bwMode="auto">
          <a:xfrm>
            <a:off x="576263" y="3633363"/>
            <a:ext cx="11172258" cy="2312268"/>
          </a:xfrm>
          <a:prstGeom prst="rect">
            <a:avLst/>
          </a:prstGeom>
          <a:solidFill>
            <a:srgbClr val="5E5E5E">
              <a:alpha val="6313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E8FFFD2-1E07-F442-B390-CFD0EDEFCE34}"/>
              </a:ext>
            </a:extLst>
          </p:cNvPr>
          <p:cNvGrpSpPr/>
          <p:nvPr/>
        </p:nvGrpSpPr>
        <p:grpSpPr>
          <a:xfrm>
            <a:off x="2216318" y="3509736"/>
            <a:ext cx="7194382" cy="3067476"/>
            <a:chOff x="1619075" y="3932120"/>
            <a:chExt cx="7776596" cy="2403147"/>
          </a:xfrm>
          <a:effectLst/>
        </p:grpSpPr>
        <p:pic>
          <p:nvPicPr>
            <p:cNvPr id="33" name="Picture 32">
              <a:extLst>
                <a:ext uri="{FF2B5EF4-FFF2-40B4-BE49-F238E27FC236}">
                  <a16:creationId xmlns:a16="http://schemas.microsoft.com/office/drawing/2014/main" id="{74A0137A-4F3E-8E4C-AE6D-FD0B139DC9D4}"/>
                </a:ext>
              </a:extLst>
            </p:cNvPr>
            <p:cNvPicPr>
              <a:picLocks noChangeAspect="1"/>
            </p:cNvPicPr>
            <p:nvPr/>
          </p:nvPicPr>
          <p:blipFill rotWithShape="1">
            <a:blip r:embed="rId4"/>
            <a:srcRect l="570" r="639"/>
            <a:stretch/>
          </p:blipFill>
          <p:spPr>
            <a:xfrm>
              <a:off x="1619075" y="3932120"/>
              <a:ext cx="7776596" cy="2403147"/>
            </a:xfrm>
            <a:prstGeom prst="rect">
              <a:avLst/>
            </a:prstGeom>
            <a:ln>
              <a:noFill/>
            </a:ln>
            <a:effectLst>
              <a:outerShdw blurRad="292100" dist="139700" dir="2700000" algn="tl" rotWithShape="0">
                <a:srgbClr val="333333">
                  <a:alpha val="65000"/>
                </a:srgbClr>
              </a:outerShdw>
            </a:effectLst>
          </p:spPr>
        </p:pic>
        <p:sp>
          <p:nvSpPr>
            <p:cNvPr id="34" name="Rectangle 33">
              <a:extLst>
                <a:ext uri="{FF2B5EF4-FFF2-40B4-BE49-F238E27FC236}">
                  <a16:creationId xmlns:a16="http://schemas.microsoft.com/office/drawing/2014/main" id="{E63D4CA4-AD8D-1D4D-A2F3-0954E17BFE94}"/>
                </a:ext>
              </a:extLst>
            </p:cNvPr>
            <p:cNvSpPr/>
            <p:nvPr/>
          </p:nvSpPr>
          <p:spPr bwMode="auto">
            <a:xfrm>
              <a:off x="8338657" y="3932120"/>
              <a:ext cx="939567" cy="472100"/>
            </a:xfrm>
            <a:prstGeom prst="rect">
              <a:avLst/>
            </a:prstGeom>
            <a:solidFill>
              <a:srgbClr val="EEEEE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spTree>
    <p:extLst>
      <p:ext uri="{BB962C8B-B14F-4D97-AF65-F5344CB8AC3E}">
        <p14:creationId xmlns:p14="http://schemas.microsoft.com/office/powerpoint/2010/main" val="301548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3FFE3-8A6B-4D76-B621-98805F162545}"/>
              </a:ext>
            </a:extLst>
          </p:cNvPr>
          <p:cNvSpPr>
            <a:spLocks noGrp="1"/>
          </p:cNvSpPr>
          <p:nvPr>
            <p:ph type="title"/>
          </p:nvPr>
        </p:nvSpPr>
        <p:spPr/>
        <p:txBody>
          <a:bodyPr/>
          <a:lstStyle/>
          <a:p>
            <a:r>
              <a:rPr lang="en-US" dirty="0"/>
              <a:t>Language Support</a:t>
            </a:r>
          </a:p>
        </p:txBody>
      </p:sp>
      <p:graphicFrame>
        <p:nvGraphicFramePr>
          <p:cNvPr id="4" name="Table 3">
            <a:extLst>
              <a:ext uri="{FF2B5EF4-FFF2-40B4-BE49-F238E27FC236}">
                <a16:creationId xmlns:a16="http://schemas.microsoft.com/office/drawing/2014/main" id="{48E28DE7-140B-4D09-99B0-F4140E7743D9}"/>
              </a:ext>
            </a:extLst>
          </p:cNvPr>
          <p:cNvGraphicFramePr>
            <a:graphicFrameLocks noGrp="1"/>
          </p:cNvGraphicFramePr>
          <p:nvPr>
            <p:extLst>
              <p:ext uri="{D42A27DB-BD31-4B8C-83A1-F6EECF244321}">
                <p14:modId xmlns:p14="http://schemas.microsoft.com/office/powerpoint/2010/main" val="1159905536"/>
              </p:ext>
            </p:extLst>
          </p:nvPr>
        </p:nvGraphicFramePr>
        <p:xfrm>
          <a:off x="462579" y="1709369"/>
          <a:ext cx="11419244" cy="3964686"/>
        </p:xfrm>
        <a:graphic>
          <a:graphicData uri="http://schemas.openxmlformats.org/drawingml/2006/table">
            <a:tbl>
              <a:tblPr firstRow="1" bandRow="1">
                <a:tableStyleId>{5C22544A-7EE6-4342-B048-85BDC9FD1C3A}</a:tableStyleId>
              </a:tblPr>
              <a:tblGrid>
                <a:gridCol w="2000922">
                  <a:extLst>
                    <a:ext uri="{9D8B030D-6E8A-4147-A177-3AD203B41FA5}">
                      <a16:colId xmlns:a16="http://schemas.microsoft.com/office/drawing/2014/main" val="3731711754"/>
                    </a:ext>
                  </a:extLst>
                </a:gridCol>
                <a:gridCol w="1506071">
                  <a:extLst>
                    <a:ext uri="{9D8B030D-6E8A-4147-A177-3AD203B41FA5}">
                      <a16:colId xmlns:a16="http://schemas.microsoft.com/office/drawing/2014/main" val="1239577586"/>
                    </a:ext>
                  </a:extLst>
                </a:gridCol>
                <a:gridCol w="1280160">
                  <a:extLst>
                    <a:ext uri="{9D8B030D-6E8A-4147-A177-3AD203B41FA5}">
                      <a16:colId xmlns:a16="http://schemas.microsoft.com/office/drawing/2014/main" val="2269954579"/>
                    </a:ext>
                  </a:extLst>
                </a:gridCol>
                <a:gridCol w="6632091">
                  <a:extLst>
                    <a:ext uri="{9D8B030D-6E8A-4147-A177-3AD203B41FA5}">
                      <a16:colId xmlns:a16="http://schemas.microsoft.com/office/drawing/2014/main" val="699558767"/>
                    </a:ext>
                  </a:extLst>
                </a:gridCol>
              </a:tblGrid>
              <a:tr h="341738">
                <a:tc>
                  <a:txBody>
                    <a:bodyPr/>
                    <a:lstStyle/>
                    <a:p>
                      <a:r>
                        <a:rPr lang="en-US" dirty="0"/>
                        <a:t>Language</a:t>
                      </a:r>
                    </a:p>
                  </a:txBody>
                  <a:tcPr/>
                </a:tc>
                <a:tc>
                  <a:txBody>
                    <a:bodyPr/>
                    <a:lstStyle/>
                    <a:p>
                      <a:r>
                        <a:rPr lang="en-US" dirty="0"/>
                        <a:t>1.x</a:t>
                      </a:r>
                    </a:p>
                  </a:txBody>
                  <a:tcPr/>
                </a:tc>
                <a:tc>
                  <a:txBody>
                    <a:bodyPr/>
                    <a:lstStyle/>
                    <a:p>
                      <a:r>
                        <a:rPr lang="en-US" dirty="0"/>
                        <a:t>2.x</a:t>
                      </a:r>
                    </a:p>
                  </a:txBody>
                  <a:tcPr/>
                </a:tc>
                <a:tc>
                  <a:txBody>
                    <a:bodyPr/>
                    <a:lstStyle/>
                    <a:p>
                      <a:r>
                        <a:rPr lang="en-US" dirty="0"/>
                        <a:t>Notes</a:t>
                      </a:r>
                    </a:p>
                  </a:txBody>
                  <a:tcPr/>
                </a:tc>
                <a:extLst>
                  <a:ext uri="{0D108BD9-81ED-4DB2-BD59-A6C34878D82A}">
                    <a16:rowId xmlns:a16="http://schemas.microsoft.com/office/drawing/2014/main" val="3041275258"/>
                  </a:ext>
                </a:extLst>
              </a:tr>
              <a:tr h="341738">
                <a:tc>
                  <a:txBody>
                    <a:bodyPr/>
                    <a:lstStyle/>
                    <a:p>
                      <a:r>
                        <a:rPr lang="en-US" dirty="0"/>
                        <a:t>C#</a:t>
                      </a:r>
                    </a:p>
                  </a:txBody>
                  <a:tcPr/>
                </a:tc>
                <a:tc>
                  <a:txBody>
                    <a:bodyPr/>
                    <a:lstStyle/>
                    <a:p>
                      <a:r>
                        <a:rPr lang="en-US" dirty="0"/>
                        <a:t>GA</a:t>
                      </a:r>
                    </a:p>
                  </a:txBody>
                  <a:tcPr/>
                </a:tc>
                <a:tc>
                  <a:txBody>
                    <a:bodyPr/>
                    <a:lstStyle/>
                    <a:p>
                      <a:r>
                        <a:rPr lang="en-US" dirty="0"/>
                        <a:t>Preview</a:t>
                      </a:r>
                    </a:p>
                  </a:txBody>
                  <a:tcPr/>
                </a:tc>
                <a:tc>
                  <a:txBody>
                    <a:bodyPr/>
                    <a:lstStyle/>
                    <a:p>
                      <a:r>
                        <a:rPr lang="en-US" dirty="0"/>
                        <a:t>C# Script and Class Libraries</a:t>
                      </a:r>
                    </a:p>
                  </a:txBody>
                  <a:tcPr/>
                </a:tc>
                <a:extLst>
                  <a:ext uri="{0D108BD9-81ED-4DB2-BD59-A6C34878D82A}">
                    <a16:rowId xmlns:a16="http://schemas.microsoft.com/office/drawing/2014/main" val="797962066"/>
                  </a:ext>
                </a:extLst>
              </a:tr>
              <a:tr h="341738">
                <a:tc>
                  <a:txBody>
                    <a:bodyPr/>
                    <a:lstStyle/>
                    <a:p>
                      <a:r>
                        <a:rPr lang="en-US" dirty="0"/>
                        <a:t>JavaScript</a:t>
                      </a:r>
                    </a:p>
                  </a:txBody>
                  <a:tcPr/>
                </a:tc>
                <a:tc>
                  <a:txBody>
                    <a:bodyPr/>
                    <a:lstStyle/>
                    <a:p>
                      <a:r>
                        <a:rPr lang="en-US" dirty="0"/>
                        <a:t>GA</a:t>
                      </a:r>
                    </a:p>
                  </a:txBody>
                  <a:tcPr/>
                </a:tc>
                <a:tc>
                  <a:txBody>
                    <a:bodyPr/>
                    <a:lstStyle/>
                    <a:p>
                      <a:r>
                        <a:rPr lang="en-US" dirty="0"/>
                        <a:t>Preview</a:t>
                      </a:r>
                    </a:p>
                  </a:txBody>
                  <a:tcPr/>
                </a:tc>
                <a:tc>
                  <a:txBody>
                    <a:bodyPr/>
                    <a:lstStyle/>
                    <a:p>
                      <a:r>
                        <a:rPr lang="en-US" dirty="0"/>
                        <a:t>Node, 6.50 (1.x) and &gt;=8.4.0 (2.x)</a:t>
                      </a:r>
                    </a:p>
                  </a:txBody>
                  <a:tcPr/>
                </a:tc>
                <a:extLst>
                  <a:ext uri="{0D108BD9-81ED-4DB2-BD59-A6C34878D82A}">
                    <a16:rowId xmlns:a16="http://schemas.microsoft.com/office/drawing/2014/main" val="351939564"/>
                  </a:ext>
                </a:extLst>
              </a:tr>
              <a:tr h="341738">
                <a:tc>
                  <a:txBody>
                    <a:bodyPr/>
                    <a:lstStyle/>
                    <a:p>
                      <a:r>
                        <a:rPr lang="en-US" dirty="0"/>
                        <a:t>F#</a:t>
                      </a:r>
                    </a:p>
                  </a:txBody>
                  <a:tcPr/>
                </a:tc>
                <a:tc>
                  <a:txBody>
                    <a:bodyPr/>
                    <a:lstStyle/>
                    <a:p>
                      <a:r>
                        <a:rPr lang="en-US" dirty="0"/>
                        <a:t>GA</a:t>
                      </a:r>
                    </a:p>
                  </a:txBody>
                  <a:tcPr/>
                </a:tc>
                <a:tc>
                  <a:txBody>
                    <a:bodyPr/>
                    <a:lstStyle/>
                    <a:p>
                      <a:r>
                        <a:rPr lang="en-US" dirty="0"/>
                        <a:t>Preview</a:t>
                      </a:r>
                    </a:p>
                  </a:txBody>
                  <a:tcPr/>
                </a:tc>
                <a:tc>
                  <a:txBody>
                    <a:bodyPr/>
                    <a:lstStyle/>
                    <a:p>
                      <a:r>
                        <a:rPr lang="en-US" dirty="0"/>
                        <a:t>F# Script and Class Libraries</a:t>
                      </a:r>
                    </a:p>
                  </a:txBody>
                  <a:tcPr/>
                </a:tc>
                <a:extLst>
                  <a:ext uri="{0D108BD9-81ED-4DB2-BD59-A6C34878D82A}">
                    <a16:rowId xmlns:a16="http://schemas.microsoft.com/office/drawing/2014/main" val="1682960310"/>
                  </a:ext>
                </a:extLst>
              </a:tr>
              <a:tr h="341738">
                <a:tc>
                  <a:txBody>
                    <a:bodyPr/>
                    <a:lstStyle/>
                    <a:p>
                      <a:r>
                        <a:rPr lang="en-US" dirty="0"/>
                        <a:t>Java</a:t>
                      </a:r>
                    </a:p>
                  </a:txBody>
                  <a:tcPr/>
                </a:tc>
                <a:tc>
                  <a:txBody>
                    <a:bodyPr/>
                    <a:lstStyle/>
                    <a:p>
                      <a:endParaRPr lang="en-US" dirty="0"/>
                    </a:p>
                  </a:txBody>
                  <a:tcPr/>
                </a:tc>
                <a:tc>
                  <a:txBody>
                    <a:bodyPr/>
                    <a:lstStyle/>
                    <a:p>
                      <a:r>
                        <a:rPr lang="en-US" dirty="0"/>
                        <a:t>Preview</a:t>
                      </a:r>
                    </a:p>
                  </a:txBody>
                  <a:tcPr/>
                </a:tc>
                <a:tc>
                  <a:txBody>
                    <a:bodyPr/>
                    <a:lstStyle/>
                    <a:p>
                      <a:r>
                        <a:rPr lang="en-US" dirty="0"/>
                        <a:t>Maven, Jenkins, Eclipse, VS Code Supported</a:t>
                      </a:r>
                    </a:p>
                  </a:txBody>
                  <a:tcPr/>
                </a:tc>
                <a:extLst>
                  <a:ext uri="{0D108BD9-81ED-4DB2-BD59-A6C34878D82A}">
                    <a16:rowId xmlns:a16="http://schemas.microsoft.com/office/drawing/2014/main" val="1282990363"/>
                  </a:ext>
                </a:extLst>
              </a:tr>
              <a:tr h="341738">
                <a:tc>
                  <a:txBody>
                    <a:bodyPr/>
                    <a:lstStyle/>
                    <a:p>
                      <a:r>
                        <a:rPr lang="en-US" dirty="0"/>
                        <a:t>Python</a:t>
                      </a:r>
                    </a:p>
                  </a:txBody>
                  <a:tcPr/>
                </a:tc>
                <a:tc>
                  <a:txBody>
                    <a:bodyPr/>
                    <a:lstStyle/>
                    <a:p>
                      <a:r>
                        <a:rPr lang="en-US" dirty="0"/>
                        <a:t>Experimental</a:t>
                      </a:r>
                    </a:p>
                  </a:txBody>
                  <a:tcPr/>
                </a:tc>
                <a:tc>
                  <a:txBody>
                    <a:bodyPr/>
                    <a:lstStyle/>
                    <a:p>
                      <a:r>
                        <a:rPr lang="en-US" dirty="0"/>
                        <a:t>Soon</a:t>
                      </a:r>
                    </a:p>
                  </a:txBody>
                  <a:tcPr/>
                </a:tc>
                <a:tc>
                  <a:txBody>
                    <a:bodyPr/>
                    <a:lstStyle/>
                    <a:p>
                      <a:endParaRPr lang="en-US" dirty="0"/>
                    </a:p>
                  </a:txBody>
                  <a:tcPr/>
                </a:tc>
                <a:extLst>
                  <a:ext uri="{0D108BD9-81ED-4DB2-BD59-A6C34878D82A}">
                    <a16:rowId xmlns:a16="http://schemas.microsoft.com/office/drawing/2014/main" val="2941892659"/>
                  </a:ext>
                </a:extLst>
              </a:tr>
              <a:tr h="341738">
                <a:tc>
                  <a:txBody>
                    <a:bodyPr/>
                    <a:lstStyle/>
                    <a:p>
                      <a:r>
                        <a:rPr lang="en-US" dirty="0"/>
                        <a:t>Bash</a:t>
                      </a:r>
                    </a:p>
                  </a:txBody>
                  <a:tcPr/>
                </a:tc>
                <a:tc>
                  <a:txBody>
                    <a:bodyPr/>
                    <a:lstStyle/>
                    <a:p>
                      <a:r>
                        <a:rPr kumimoji="0" lang="en-US" sz="1765" b="0" i="0" u="none" strike="noStrike" kern="1200" cap="none" spc="0" normalizeH="0" baseline="0" noProof="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43090397"/>
                  </a:ext>
                </a:extLst>
              </a:tr>
              <a:tr h="341738">
                <a:tc>
                  <a:txBody>
                    <a:bodyPr/>
                    <a:lstStyle/>
                    <a:p>
                      <a:r>
                        <a:rPr lang="en-US" dirty="0"/>
                        <a:t>PowerShell</a:t>
                      </a:r>
                    </a:p>
                  </a:txBody>
                  <a:tcPr/>
                </a:tc>
                <a:tc>
                  <a:txBody>
                    <a:bodyPr/>
                    <a:lstStyle/>
                    <a:p>
                      <a:r>
                        <a:rPr kumimoji="0" lang="en-US" sz="1765" b="0" i="0" u="none" strike="noStrike" kern="1200" cap="none" spc="0" normalizeH="0" baseline="0" noProof="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00081489"/>
                  </a:ext>
                </a:extLst>
              </a:tr>
              <a:tr h="341738">
                <a:tc>
                  <a:txBody>
                    <a:bodyPr/>
                    <a:lstStyle/>
                    <a:p>
                      <a:r>
                        <a:rPr lang="en-US" dirty="0"/>
                        <a:t>Batch</a:t>
                      </a:r>
                    </a:p>
                  </a:txBody>
                  <a:tcPr/>
                </a:tc>
                <a:tc>
                  <a:txBody>
                    <a:bodyPr/>
                    <a:lstStyle/>
                    <a:p>
                      <a:r>
                        <a:rPr kumimoji="0" lang="en-US" sz="1765" b="0" i="0" u="none" strike="noStrike" kern="1200" cap="none" spc="0" normalizeH="0" baseline="0" noProof="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36570532"/>
                  </a:ext>
                </a:extLst>
              </a:tr>
              <a:tr h="341738">
                <a:tc>
                  <a:txBody>
                    <a:bodyPr/>
                    <a:lstStyle/>
                    <a:p>
                      <a:r>
                        <a:rPr lang="en-US" dirty="0"/>
                        <a:t>PHP</a:t>
                      </a:r>
                    </a:p>
                  </a:txBody>
                  <a:tcPr/>
                </a:tc>
                <a:tc>
                  <a:txBody>
                    <a:bodyPr/>
                    <a:lstStyle/>
                    <a:p>
                      <a:r>
                        <a:rPr kumimoji="0" lang="en-US" sz="1765" b="0" i="0" u="none" strike="noStrike" kern="1200" cap="none" spc="0" normalizeH="0" baseline="0" noProof="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12992650"/>
                  </a:ext>
                </a:extLst>
              </a:tr>
              <a:tr h="341738">
                <a:tc>
                  <a:txBody>
                    <a:bodyPr/>
                    <a:lstStyle/>
                    <a:p>
                      <a:r>
                        <a:rPr lang="en-US" dirty="0"/>
                        <a:t>TypeScript</a:t>
                      </a:r>
                    </a:p>
                  </a:txBody>
                  <a:tcPr/>
                </a:tc>
                <a:tc>
                  <a:txBody>
                    <a:bodyPr/>
                    <a:lstStyle/>
                    <a:p>
                      <a:r>
                        <a:rPr kumimoji="0" lang="en-US" sz="1765" b="0" i="0" u="none" strike="noStrike" kern="1200" cap="none" spc="0" normalizeH="0" baseline="0" noProof="0" dirty="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38612642"/>
                  </a:ext>
                </a:extLst>
              </a:tr>
            </a:tbl>
          </a:graphicData>
        </a:graphic>
      </p:graphicFrame>
      <p:sp>
        <p:nvSpPr>
          <p:cNvPr id="5" name="TextBox 4">
            <a:extLst>
              <a:ext uri="{FF2B5EF4-FFF2-40B4-BE49-F238E27FC236}">
                <a16:creationId xmlns:a16="http://schemas.microsoft.com/office/drawing/2014/main" id="{A95DEB01-E3B8-4321-BEAF-8F00B699E4CB}"/>
              </a:ext>
            </a:extLst>
          </p:cNvPr>
          <p:cNvSpPr txBox="1"/>
          <p:nvPr/>
        </p:nvSpPr>
        <p:spPr>
          <a:xfrm>
            <a:off x="-1" y="5932842"/>
            <a:ext cx="121920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rPr>
              <a:t>Experimental languages don’t scale well &amp; limited binding support; no official support.</a:t>
            </a:r>
          </a:p>
        </p:txBody>
      </p:sp>
    </p:spTree>
    <p:extLst>
      <p:ext uri="{BB962C8B-B14F-4D97-AF65-F5344CB8AC3E}">
        <p14:creationId xmlns:p14="http://schemas.microsoft.com/office/powerpoint/2010/main" val="9759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8"/>
            <a:ext cx="9859116" cy="2136222"/>
          </a:xfrm>
        </p:spPr>
        <p:txBody>
          <a:bodyPr/>
          <a:lstStyle/>
          <a:p>
            <a:r>
              <a:rPr lang="en-US"/>
              <a:t>Demo</a:t>
            </a:r>
            <a:br>
              <a:rPr lang="en-US"/>
            </a:br>
            <a:endParaRPr lang="en-US"/>
          </a:p>
        </p:txBody>
      </p:sp>
      <p:sp>
        <p:nvSpPr>
          <p:cNvPr id="4" name="Text Placeholder 3">
            <a:extLst>
              <a:ext uri="{FF2B5EF4-FFF2-40B4-BE49-F238E27FC236}">
                <a16:creationId xmlns:a16="http://schemas.microsoft.com/office/drawing/2014/main" id="{21330B09-447E-4107-9955-FB072D8BDD75}"/>
              </a:ext>
            </a:extLst>
          </p:cNvPr>
          <p:cNvSpPr>
            <a:spLocks noGrp="1"/>
          </p:cNvSpPr>
          <p:nvPr>
            <p:ph type="body" sz="quarter" idx="12"/>
          </p:nvPr>
        </p:nvSpPr>
        <p:spPr>
          <a:xfrm>
            <a:off x="448586" y="3697925"/>
            <a:ext cx="8067822" cy="724143"/>
          </a:xfrm>
        </p:spPr>
        <p:txBody>
          <a:bodyPr/>
          <a:lstStyle/>
          <a:p>
            <a:r>
              <a:rPr lang="en-US" dirty="0"/>
              <a:t>Functions</a:t>
            </a:r>
          </a:p>
        </p:txBody>
      </p:sp>
    </p:spTree>
    <p:extLst>
      <p:ext uri="{BB962C8B-B14F-4D97-AF65-F5344CB8AC3E}">
        <p14:creationId xmlns:p14="http://schemas.microsoft.com/office/powerpoint/2010/main" val="304751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972"/>
            <a:ext cx="4227848" cy="6856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49110"/>
            <a:ext cx="422871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NZ" sz="4700" b="0" i="0" u="none" strike="noStrike" kern="1200" cap="none" spc="-100"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Function Proxies</a:t>
            </a:r>
          </a:p>
        </p:txBody>
      </p:sp>
      <p:sp>
        <p:nvSpPr>
          <p:cNvPr id="8" name="Text Placeholder 2"/>
          <p:cNvSpPr txBox="1">
            <a:spLocks/>
          </p:cNvSpPr>
          <p:nvPr/>
        </p:nvSpPr>
        <p:spPr>
          <a:xfrm>
            <a:off x="270994" y="1390650"/>
            <a:ext cx="3614037" cy="4939299"/>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Present a single API surface</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Modify requests</a:t>
            </a:r>
            <a:r>
              <a:rPr kumimoji="0" lang="en-US" sz="2157" b="0" i="0" u="none" strike="noStrike" kern="1200" cap="none" spc="0" normalizeH="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 &amp; responses</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lang="en-US" sz="2157" baseline="0" dirty="0">
                <a:gradFill>
                  <a:gsLst>
                    <a:gs pos="2917">
                      <a:srgbClr val="FFFFFF"/>
                    </a:gs>
                    <a:gs pos="30000">
                      <a:srgbClr val="FFFFFF"/>
                    </a:gs>
                  </a:gsLst>
                  <a:lin ang="5400000" scaled="0"/>
                </a:gradFill>
                <a:latin typeface="Segoe UI Semilight"/>
              </a:rPr>
              <a:t>Mocking</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endParaRPr lang="en-US" sz="2157" baseline="0" dirty="0">
              <a:gradFill>
                <a:gsLst>
                  <a:gs pos="2917">
                    <a:srgbClr val="FFFFFF"/>
                  </a:gs>
                  <a:gs pos="30000">
                    <a:srgbClr val="FFFFFF"/>
                  </a:gs>
                </a:gsLst>
                <a:lin ang="5400000" scaled="0"/>
              </a:gradFill>
              <a:latin typeface="Segoe UI Semilight"/>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Lightweight API Management</a:t>
            </a:r>
            <a:endPar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grpSp>
        <p:nvGrpSpPr>
          <p:cNvPr id="7" name="Group 6">
            <a:extLst>
              <a:ext uri="{FF2B5EF4-FFF2-40B4-BE49-F238E27FC236}">
                <a16:creationId xmlns:a16="http://schemas.microsoft.com/office/drawing/2014/main" id="{0E6CC8D6-6517-41FB-8C85-0FC390ED8FD1}"/>
              </a:ext>
            </a:extLst>
          </p:cNvPr>
          <p:cNvGrpSpPr/>
          <p:nvPr/>
        </p:nvGrpSpPr>
        <p:grpSpPr>
          <a:xfrm>
            <a:off x="4657959" y="2884487"/>
            <a:ext cx="6863481" cy="3661542"/>
            <a:chOff x="161263" y="1023413"/>
            <a:chExt cx="9403652" cy="4738997"/>
          </a:xfrm>
        </p:grpSpPr>
        <p:sp>
          <p:nvSpPr>
            <p:cNvPr id="9" name="Rectangle 8">
              <a:extLst>
                <a:ext uri="{FF2B5EF4-FFF2-40B4-BE49-F238E27FC236}">
                  <a16:creationId xmlns:a16="http://schemas.microsoft.com/office/drawing/2014/main" id="{5FEE4CF9-3490-4E0C-898C-8E77E6D29831}"/>
                </a:ext>
              </a:extLst>
            </p:cNvPr>
            <p:cNvSpPr/>
            <p:nvPr/>
          </p:nvSpPr>
          <p:spPr>
            <a:xfrm>
              <a:off x="2849136" y="2327072"/>
              <a:ext cx="2751836" cy="22902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225"/>
              <a:r>
                <a:rPr lang="en-US" sz="1100" kern="0" dirty="0">
                  <a:solidFill>
                    <a:schemeClr val="bg1"/>
                  </a:solidFill>
                  <a:latin typeface="Segoe UI Semilight"/>
                </a:rPr>
                <a:t>Function app A</a:t>
              </a:r>
            </a:p>
          </p:txBody>
        </p:sp>
        <p:sp>
          <p:nvSpPr>
            <p:cNvPr id="10" name="Rectangle 9">
              <a:extLst>
                <a:ext uri="{FF2B5EF4-FFF2-40B4-BE49-F238E27FC236}">
                  <a16:creationId xmlns:a16="http://schemas.microsoft.com/office/drawing/2014/main" id="{49E154AB-D3A4-4B9C-B92A-F87B79F58635}"/>
                </a:ext>
              </a:extLst>
            </p:cNvPr>
            <p:cNvSpPr/>
            <p:nvPr/>
          </p:nvSpPr>
          <p:spPr>
            <a:xfrm>
              <a:off x="2627085" y="2832433"/>
              <a:ext cx="1245983" cy="3657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225"/>
              <a:r>
                <a:rPr lang="en-US" sz="1100" kern="0" dirty="0">
                  <a:solidFill>
                    <a:sysClr val="windowText" lastClr="000000"/>
                  </a:solidFill>
                  <a:latin typeface="Segoe UI Semilight"/>
                </a:rPr>
                <a:t>/customers</a:t>
              </a:r>
            </a:p>
          </p:txBody>
        </p:sp>
        <p:sp>
          <p:nvSpPr>
            <p:cNvPr id="11" name="Rectangle 10">
              <a:extLst>
                <a:ext uri="{FF2B5EF4-FFF2-40B4-BE49-F238E27FC236}">
                  <a16:creationId xmlns:a16="http://schemas.microsoft.com/office/drawing/2014/main" id="{88B02FA2-B80D-46F9-A58C-3C2DC4A62E21}"/>
                </a:ext>
              </a:extLst>
            </p:cNvPr>
            <p:cNvSpPr/>
            <p:nvPr/>
          </p:nvSpPr>
          <p:spPr>
            <a:xfrm>
              <a:off x="6813079" y="1023413"/>
              <a:ext cx="2751836" cy="22902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225"/>
              <a:r>
                <a:rPr lang="en-US" sz="1100" kern="0">
                  <a:solidFill>
                    <a:schemeClr val="bg1"/>
                  </a:solidFill>
                  <a:latin typeface="Segoe UI Semilight"/>
                </a:rPr>
                <a:t>Function app B</a:t>
              </a:r>
            </a:p>
          </p:txBody>
        </p:sp>
        <p:sp>
          <p:nvSpPr>
            <p:cNvPr id="12" name="Rectangle 11">
              <a:extLst>
                <a:ext uri="{FF2B5EF4-FFF2-40B4-BE49-F238E27FC236}">
                  <a16:creationId xmlns:a16="http://schemas.microsoft.com/office/drawing/2014/main" id="{D0B266F2-37CD-4FBF-BC02-4B89EF4024C8}"/>
                </a:ext>
              </a:extLst>
            </p:cNvPr>
            <p:cNvSpPr/>
            <p:nvPr/>
          </p:nvSpPr>
          <p:spPr>
            <a:xfrm>
              <a:off x="6588724" y="2082712"/>
              <a:ext cx="1243408" cy="3657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225"/>
              <a:r>
                <a:rPr lang="en-US" sz="1100" kern="0">
                  <a:solidFill>
                    <a:sysClr val="windowText" lastClr="000000"/>
                  </a:solidFill>
                  <a:latin typeface="Segoe UI Semilight"/>
                </a:rPr>
                <a:t>/products</a:t>
              </a:r>
            </a:p>
          </p:txBody>
        </p:sp>
        <p:sp>
          <p:nvSpPr>
            <p:cNvPr id="13" name="Rectangle 12">
              <a:extLst>
                <a:ext uri="{FF2B5EF4-FFF2-40B4-BE49-F238E27FC236}">
                  <a16:creationId xmlns:a16="http://schemas.microsoft.com/office/drawing/2014/main" id="{5DF2212D-2247-484E-9647-9B5F5018B468}"/>
                </a:ext>
              </a:extLst>
            </p:cNvPr>
            <p:cNvSpPr/>
            <p:nvPr/>
          </p:nvSpPr>
          <p:spPr>
            <a:xfrm>
              <a:off x="6813079" y="3472185"/>
              <a:ext cx="2751836" cy="22902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225"/>
              <a:r>
                <a:rPr lang="en-US" sz="1100" kern="0">
                  <a:solidFill>
                    <a:schemeClr val="bg1"/>
                  </a:solidFill>
                  <a:latin typeface="Segoe UI Semilight"/>
                </a:rPr>
                <a:t>Function app C</a:t>
              </a:r>
            </a:p>
          </p:txBody>
        </p:sp>
        <p:sp>
          <p:nvSpPr>
            <p:cNvPr id="14" name="Rectangle 13">
              <a:extLst>
                <a:ext uri="{FF2B5EF4-FFF2-40B4-BE49-F238E27FC236}">
                  <a16:creationId xmlns:a16="http://schemas.microsoft.com/office/drawing/2014/main" id="{7D40BD37-D4D9-4BBE-9AE4-EF8D9B48860D}"/>
                </a:ext>
              </a:extLst>
            </p:cNvPr>
            <p:cNvSpPr/>
            <p:nvPr/>
          </p:nvSpPr>
          <p:spPr>
            <a:xfrm>
              <a:off x="8184118" y="4529891"/>
              <a:ext cx="1340882" cy="36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100" kern="0" dirty="0">
                  <a:solidFill>
                    <a:sysClr val="windowText" lastClr="000000"/>
                  </a:solidFill>
                  <a:latin typeface="Segoe UI Semilight"/>
                </a:rPr>
                <a:t>Function3</a:t>
              </a:r>
            </a:p>
          </p:txBody>
        </p:sp>
        <p:sp>
          <p:nvSpPr>
            <p:cNvPr id="15" name="Rectangle 14">
              <a:extLst>
                <a:ext uri="{FF2B5EF4-FFF2-40B4-BE49-F238E27FC236}">
                  <a16:creationId xmlns:a16="http://schemas.microsoft.com/office/drawing/2014/main" id="{4AA8DA03-32BB-483C-9662-34776F3E61EA}"/>
                </a:ext>
              </a:extLst>
            </p:cNvPr>
            <p:cNvSpPr/>
            <p:nvPr/>
          </p:nvSpPr>
          <p:spPr>
            <a:xfrm>
              <a:off x="6588727" y="4531484"/>
              <a:ext cx="1243405" cy="3657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225"/>
              <a:r>
                <a:rPr lang="en-US" sz="1100" kern="0">
                  <a:solidFill>
                    <a:sysClr val="windowText" lastClr="000000"/>
                  </a:solidFill>
                  <a:latin typeface="Segoe UI Semilight"/>
                </a:rPr>
                <a:t>/orders</a:t>
              </a:r>
            </a:p>
          </p:txBody>
        </p:sp>
        <p:sp>
          <p:nvSpPr>
            <p:cNvPr id="16" name="Rectangle 15">
              <a:extLst>
                <a:ext uri="{FF2B5EF4-FFF2-40B4-BE49-F238E27FC236}">
                  <a16:creationId xmlns:a16="http://schemas.microsoft.com/office/drawing/2014/main" id="{C9C66886-B720-4C8D-9E0F-4D68104B2320}"/>
                </a:ext>
              </a:extLst>
            </p:cNvPr>
            <p:cNvSpPr/>
            <p:nvPr/>
          </p:nvSpPr>
          <p:spPr>
            <a:xfrm>
              <a:off x="4225054" y="2827453"/>
              <a:ext cx="1146875" cy="36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100" kern="0">
                  <a:solidFill>
                    <a:sysClr val="windowText" lastClr="000000"/>
                  </a:solidFill>
                  <a:latin typeface="Segoe UI Semilight"/>
                </a:rPr>
                <a:t>Function1</a:t>
              </a:r>
            </a:p>
          </p:txBody>
        </p:sp>
        <p:pic>
          <p:nvPicPr>
            <p:cNvPr id="17" name="Picture 16">
              <a:extLst>
                <a:ext uri="{FF2B5EF4-FFF2-40B4-BE49-F238E27FC236}">
                  <a16:creationId xmlns:a16="http://schemas.microsoft.com/office/drawing/2014/main" id="{F9DB1C07-3441-4F95-AB46-7542145E40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1263" y="3179249"/>
              <a:ext cx="780180" cy="780180"/>
            </a:xfrm>
            <a:prstGeom prst="rect">
              <a:avLst/>
            </a:prstGeom>
          </p:spPr>
        </p:pic>
        <p:grpSp>
          <p:nvGrpSpPr>
            <p:cNvPr id="18" name="Group 17">
              <a:extLst>
                <a:ext uri="{FF2B5EF4-FFF2-40B4-BE49-F238E27FC236}">
                  <a16:creationId xmlns:a16="http://schemas.microsoft.com/office/drawing/2014/main" id="{5B56A1B4-8CEA-4EE9-9F5B-5182510FC827}"/>
                </a:ext>
              </a:extLst>
            </p:cNvPr>
            <p:cNvGrpSpPr/>
            <p:nvPr/>
          </p:nvGrpSpPr>
          <p:grpSpPr>
            <a:xfrm>
              <a:off x="941443" y="2265567"/>
              <a:ext cx="5647284" cy="2448772"/>
              <a:chOff x="940711" y="2265401"/>
              <a:chExt cx="5648085" cy="2449119"/>
            </a:xfrm>
          </p:grpSpPr>
          <p:cxnSp>
            <p:nvCxnSpPr>
              <p:cNvPr id="23" name="Connector: Elbow 22">
                <a:extLst>
                  <a:ext uri="{FF2B5EF4-FFF2-40B4-BE49-F238E27FC236}">
                    <a16:creationId xmlns:a16="http://schemas.microsoft.com/office/drawing/2014/main" id="{57C7B79D-AA66-455D-B125-FE33C887AEF1}"/>
                  </a:ext>
                </a:extLst>
              </p:cNvPr>
              <p:cNvCxnSpPr>
                <a:cxnSpLocks/>
                <a:stCxn id="26" idx="3"/>
                <a:endCxn id="15" idx="1"/>
              </p:cNvCxnSpPr>
              <p:nvPr/>
            </p:nvCxnSpPr>
            <p:spPr>
              <a:xfrm>
                <a:off x="3872753" y="4114781"/>
                <a:ext cx="2716043" cy="599739"/>
              </a:xfrm>
              <a:prstGeom prst="bentConnector3">
                <a:avLst>
                  <a:gd name="adj1" fmla="val 70106"/>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D9F2EE0-4467-4682-9BED-3B802B4A7CC0}"/>
                  </a:ext>
                </a:extLst>
              </p:cNvPr>
              <p:cNvSpPr/>
              <p:nvPr/>
            </p:nvSpPr>
            <p:spPr>
              <a:xfrm>
                <a:off x="2626593" y="3386479"/>
                <a:ext cx="1246160" cy="3657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defTabSz="914225"/>
                <a:r>
                  <a:rPr lang="en-US" sz="1100" kern="0">
                    <a:solidFill>
                      <a:sysClr val="windowText" lastClr="000000"/>
                    </a:solidFill>
                    <a:latin typeface="Segoe UI Semilight"/>
                  </a:rPr>
                  <a:t>/products</a:t>
                </a:r>
              </a:p>
            </p:txBody>
          </p:sp>
          <p:cxnSp>
            <p:nvCxnSpPr>
              <p:cNvPr id="25" name="Connector: Elbow 24">
                <a:extLst>
                  <a:ext uri="{FF2B5EF4-FFF2-40B4-BE49-F238E27FC236}">
                    <a16:creationId xmlns:a16="http://schemas.microsoft.com/office/drawing/2014/main" id="{03C3601F-EE7A-402A-B0C4-4DD00288762F}"/>
                  </a:ext>
                </a:extLst>
              </p:cNvPr>
              <p:cNvCxnSpPr>
                <a:cxnSpLocks/>
                <a:stCxn id="24" idx="3"/>
                <a:endCxn id="12" idx="1"/>
              </p:cNvCxnSpPr>
              <p:nvPr/>
            </p:nvCxnSpPr>
            <p:spPr>
              <a:xfrm flipV="1">
                <a:off x="3872753" y="2265401"/>
                <a:ext cx="2716041" cy="1303958"/>
              </a:xfrm>
              <a:prstGeom prst="bentConnector3">
                <a:avLst>
                  <a:gd name="adj1" fmla="val 69804"/>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02F801E-DBC0-4B44-8A6D-3CDF3C275851}"/>
                  </a:ext>
                </a:extLst>
              </p:cNvPr>
              <p:cNvSpPr/>
              <p:nvPr/>
            </p:nvSpPr>
            <p:spPr>
              <a:xfrm>
                <a:off x="2626593" y="3931901"/>
                <a:ext cx="1246160" cy="3657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defTabSz="914225"/>
                <a:r>
                  <a:rPr lang="en-US" sz="1100" kern="0">
                    <a:solidFill>
                      <a:sysClr val="windowText" lastClr="000000"/>
                    </a:solidFill>
                    <a:latin typeface="Segoe UI Semilight"/>
                  </a:rPr>
                  <a:t>/orders</a:t>
                </a:r>
              </a:p>
            </p:txBody>
          </p:sp>
          <p:cxnSp>
            <p:nvCxnSpPr>
              <p:cNvPr id="27" name="Connector: Elbow 26">
                <a:extLst>
                  <a:ext uri="{FF2B5EF4-FFF2-40B4-BE49-F238E27FC236}">
                    <a16:creationId xmlns:a16="http://schemas.microsoft.com/office/drawing/2014/main" id="{4205A87C-29AF-4E39-B0FB-D8A1C99718C4}"/>
                  </a:ext>
                </a:extLst>
              </p:cNvPr>
              <p:cNvCxnSpPr>
                <a:cxnSpLocks/>
                <a:stCxn id="17" idx="3"/>
                <a:endCxn id="26" idx="1"/>
              </p:cNvCxnSpPr>
              <p:nvPr/>
            </p:nvCxnSpPr>
            <p:spPr>
              <a:xfrm>
                <a:off x="940711" y="3569359"/>
                <a:ext cx="1685882" cy="545422"/>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0CE5822-6649-41D9-A7EB-7F56703B5B93}"/>
                  </a:ext>
                </a:extLst>
              </p:cNvPr>
              <p:cNvCxnSpPr>
                <a:cxnSpLocks/>
                <a:stCxn id="17" idx="3"/>
                <a:endCxn id="10" idx="1"/>
              </p:cNvCxnSpPr>
              <p:nvPr/>
            </p:nvCxnSpPr>
            <p:spPr>
              <a:xfrm flipV="1">
                <a:off x="940711" y="3015228"/>
                <a:ext cx="1685882" cy="55413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3912CE4-FA98-4E93-AF35-B6D75C5216A6}"/>
                  </a:ext>
                </a:extLst>
              </p:cNvPr>
              <p:cNvCxnSpPr>
                <a:cxnSpLocks/>
                <a:stCxn id="17" idx="3"/>
                <a:endCxn id="24" idx="1"/>
              </p:cNvCxnSpPr>
              <p:nvPr/>
            </p:nvCxnSpPr>
            <p:spPr>
              <a:xfrm>
                <a:off x="940711" y="3569359"/>
                <a:ext cx="16858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626BEECC-DA85-41EF-BBE9-97836B92BE49}"/>
                </a:ext>
              </a:extLst>
            </p:cNvPr>
            <p:cNvCxnSpPr>
              <a:cxnSpLocks/>
              <a:stCxn id="10" idx="3"/>
              <a:endCxn id="16" idx="1"/>
            </p:cNvCxnSpPr>
            <p:nvPr/>
          </p:nvCxnSpPr>
          <p:spPr>
            <a:xfrm flipV="1">
              <a:off x="3873068" y="3010307"/>
              <a:ext cx="351986" cy="498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0768BDF-8E57-4660-BF89-AAE3DCAB0A0B}"/>
                </a:ext>
              </a:extLst>
            </p:cNvPr>
            <p:cNvSpPr/>
            <p:nvPr/>
          </p:nvSpPr>
          <p:spPr>
            <a:xfrm>
              <a:off x="8184118" y="2082712"/>
              <a:ext cx="1340882" cy="36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100" kern="0" dirty="0">
                  <a:solidFill>
                    <a:sysClr val="windowText" lastClr="000000"/>
                  </a:solidFill>
                  <a:latin typeface="Segoe UI Semilight"/>
                </a:rPr>
                <a:t>Function2</a:t>
              </a:r>
            </a:p>
          </p:txBody>
        </p:sp>
        <p:cxnSp>
          <p:nvCxnSpPr>
            <p:cNvPr id="21" name="Straight Arrow Connector 20">
              <a:extLst>
                <a:ext uri="{FF2B5EF4-FFF2-40B4-BE49-F238E27FC236}">
                  <a16:creationId xmlns:a16="http://schemas.microsoft.com/office/drawing/2014/main" id="{0FA43F4E-1D3A-448E-9C96-EABABDCEBE71}"/>
                </a:ext>
              </a:extLst>
            </p:cNvPr>
            <p:cNvCxnSpPr>
              <a:cxnSpLocks/>
              <a:stCxn id="12" idx="3"/>
              <a:endCxn id="20" idx="1"/>
            </p:cNvCxnSpPr>
            <p:nvPr/>
          </p:nvCxnSpPr>
          <p:spPr>
            <a:xfrm>
              <a:off x="7832132" y="2265566"/>
              <a:ext cx="35198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A56F0D0-684D-43E3-B798-FA729BD7DBC2}"/>
                </a:ext>
              </a:extLst>
            </p:cNvPr>
            <p:cNvCxnSpPr>
              <a:cxnSpLocks/>
              <a:stCxn id="15" idx="3"/>
              <a:endCxn id="14" idx="1"/>
            </p:cNvCxnSpPr>
            <p:nvPr/>
          </p:nvCxnSpPr>
          <p:spPr>
            <a:xfrm flipV="1">
              <a:off x="7832132" y="4712745"/>
              <a:ext cx="351986" cy="159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840E7515-A880-4397-8C93-948132465DA7}"/>
              </a:ext>
            </a:extLst>
          </p:cNvPr>
          <p:cNvGrpSpPr/>
          <p:nvPr/>
        </p:nvGrpSpPr>
        <p:grpSpPr>
          <a:xfrm>
            <a:off x="4498842" y="396113"/>
            <a:ext cx="7495934" cy="2413395"/>
            <a:chOff x="896096" y="2362445"/>
            <a:chExt cx="10514108" cy="3476134"/>
          </a:xfrm>
        </p:grpSpPr>
        <p:pic>
          <p:nvPicPr>
            <p:cNvPr id="30" name="Content Placeholder 7">
              <a:extLst>
                <a:ext uri="{FF2B5EF4-FFF2-40B4-BE49-F238E27FC236}">
                  <a16:creationId xmlns:a16="http://schemas.microsoft.com/office/drawing/2014/main" id="{8EDDC6FC-AEB1-48D7-8C8E-E29C0AD294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096" y="3710423"/>
              <a:ext cx="780180" cy="780180"/>
            </a:xfrm>
            <a:prstGeom prst="rect">
              <a:avLst/>
            </a:prstGeom>
          </p:spPr>
        </p:pic>
        <p:pic>
          <p:nvPicPr>
            <p:cNvPr id="31" name="Content Placeholder 7">
              <a:extLst>
                <a:ext uri="{FF2B5EF4-FFF2-40B4-BE49-F238E27FC236}">
                  <a16:creationId xmlns:a16="http://schemas.microsoft.com/office/drawing/2014/main" id="{0C68D655-B9CC-4796-ABF0-B6B4261CBB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096" y="5058399"/>
              <a:ext cx="780180" cy="780180"/>
            </a:xfrm>
            <a:prstGeom prst="rect">
              <a:avLst/>
            </a:prstGeom>
          </p:spPr>
        </p:pic>
        <p:sp>
          <p:nvSpPr>
            <p:cNvPr id="32" name="TextBox 31">
              <a:extLst>
                <a:ext uri="{FF2B5EF4-FFF2-40B4-BE49-F238E27FC236}">
                  <a16:creationId xmlns:a16="http://schemas.microsoft.com/office/drawing/2014/main" id="{A2BF700E-194A-4C80-8778-61CAE2EC3EEF}"/>
                </a:ext>
              </a:extLst>
            </p:cNvPr>
            <p:cNvSpPr txBox="1"/>
            <p:nvPr/>
          </p:nvSpPr>
          <p:spPr>
            <a:xfrm>
              <a:off x="1870988" y="2567898"/>
              <a:ext cx="1178065" cy="376810"/>
            </a:xfrm>
            <a:prstGeom prst="rect">
              <a:avLst/>
            </a:prstGeom>
            <a:noFill/>
          </p:spPr>
          <p:txBody>
            <a:bodyPr wrap="square" rtlCol="0">
              <a:spAutoFit/>
            </a:bodyPr>
            <a:lstStyle/>
            <a:p>
              <a:pPr defTabSz="914225"/>
              <a:r>
                <a:rPr lang="en-US" sz="1100" kern="0" dirty="0">
                  <a:solidFill>
                    <a:sysClr val="windowText" lastClr="000000"/>
                  </a:solidFill>
                  <a:latin typeface="Segoe UI Semilight"/>
                </a:rPr>
                <a:t>Customers</a:t>
              </a:r>
            </a:p>
          </p:txBody>
        </p:sp>
        <p:sp>
          <p:nvSpPr>
            <p:cNvPr id="33" name="TextBox 32">
              <a:extLst>
                <a:ext uri="{FF2B5EF4-FFF2-40B4-BE49-F238E27FC236}">
                  <a16:creationId xmlns:a16="http://schemas.microsoft.com/office/drawing/2014/main" id="{D5536F75-9F39-44A8-91B9-BB4314DDCFAF}"/>
                </a:ext>
              </a:extLst>
            </p:cNvPr>
            <p:cNvSpPr txBox="1"/>
            <p:nvPr/>
          </p:nvSpPr>
          <p:spPr>
            <a:xfrm>
              <a:off x="1870989" y="3915873"/>
              <a:ext cx="1174633" cy="374793"/>
            </a:xfrm>
            <a:prstGeom prst="rect">
              <a:avLst/>
            </a:prstGeom>
            <a:noFill/>
          </p:spPr>
          <p:txBody>
            <a:bodyPr wrap="square" rtlCol="0">
              <a:spAutoFit/>
            </a:bodyPr>
            <a:lstStyle/>
            <a:p>
              <a:pPr defTabSz="914225"/>
              <a:r>
                <a:rPr lang="en-US" sz="1100" kern="0" dirty="0">
                  <a:solidFill>
                    <a:sysClr val="windowText" lastClr="000000"/>
                  </a:solidFill>
                  <a:latin typeface="Segoe UI Semilight"/>
                </a:rPr>
                <a:t>Products</a:t>
              </a:r>
            </a:p>
          </p:txBody>
        </p:sp>
        <p:sp>
          <p:nvSpPr>
            <p:cNvPr id="34" name="TextBox 33">
              <a:extLst>
                <a:ext uri="{FF2B5EF4-FFF2-40B4-BE49-F238E27FC236}">
                  <a16:creationId xmlns:a16="http://schemas.microsoft.com/office/drawing/2014/main" id="{87905A55-DB84-465F-A75A-C26B1A5EB3FB}"/>
                </a:ext>
              </a:extLst>
            </p:cNvPr>
            <p:cNvSpPr txBox="1"/>
            <p:nvPr/>
          </p:nvSpPr>
          <p:spPr>
            <a:xfrm>
              <a:off x="1870989" y="5263849"/>
              <a:ext cx="1174633" cy="374793"/>
            </a:xfrm>
            <a:prstGeom prst="rect">
              <a:avLst/>
            </a:prstGeom>
            <a:noFill/>
          </p:spPr>
          <p:txBody>
            <a:bodyPr wrap="square" rtlCol="0">
              <a:spAutoFit/>
            </a:bodyPr>
            <a:lstStyle/>
            <a:p>
              <a:pPr defTabSz="914225"/>
              <a:r>
                <a:rPr lang="en-US" sz="1100" kern="0">
                  <a:solidFill>
                    <a:sysClr val="windowText" lastClr="000000"/>
                  </a:solidFill>
                  <a:latin typeface="Segoe UI Semilight"/>
                </a:rPr>
                <a:t>Orders</a:t>
              </a:r>
            </a:p>
          </p:txBody>
        </p:sp>
        <p:grpSp>
          <p:nvGrpSpPr>
            <p:cNvPr id="35" name="Group 34">
              <a:extLst>
                <a:ext uri="{FF2B5EF4-FFF2-40B4-BE49-F238E27FC236}">
                  <a16:creationId xmlns:a16="http://schemas.microsoft.com/office/drawing/2014/main" id="{08F81A3D-F857-4A12-8C4D-08476FD54E0E}"/>
                </a:ext>
              </a:extLst>
            </p:cNvPr>
            <p:cNvGrpSpPr/>
            <p:nvPr/>
          </p:nvGrpSpPr>
          <p:grpSpPr>
            <a:xfrm>
              <a:off x="8406756" y="2755294"/>
              <a:ext cx="3003448" cy="2695950"/>
              <a:chOff x="8349927" y="2083590"/>
              <a:chExt cx="3003873" cy="2696332"/>
            </a:xfrm>
          </p:grpSpPr>
          <p:grpSp>
            <p:nvGrpSpPr>
              <p:cNvPr id="36" name="Group 35">
                <a:extLst>
                  <a:ext uri="{FF2B5EF4-FFF2-40B4-BE49-F238E27FC236}">
                    <a16:creationId xmlns:a16="http://schemas.microsoft.com/office/drawing/2014/main" id="{28D4A521-16FF-44D8-AE18-EE8E6C631267}"/>
                  </a:ext>
                </a:extLst>
              </p:cNvPr>
              <p:cNvGrpSpPr/>
              <p:nvPr/>
            </p:nvGrpSpPr>
            <p:grpSpPr>
              <a:xfrm>
                <a:off x="8349927" y="2083590"/>
                <a:ext cx="3003873" cy="2696332"/>
                <a:chOff x="8349927" y="2083590"/>
                <a:chExt cx="3003873" cy="2696332"/>
              </a:xfrm>
            </p:grpSpPr>
            <p:pic>
              <p:nvPicPr>
                <p:cNvPr id="38" name="Picture 37">
                  <a:extLst>
                    <a:ext uri="{FF2B5EF4-FFF2-40B4-BE49-F238E27FC236}">
                      <a16:creationId xmlns:a16="http://schemas.microsoft.com/office/drawing/2014/main" id="{BDFE8E77-E384-4C2D-841A-ACECC43E50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73510" y="3038855"/>
                  <a:ext cx="780290" cy="780290"/>
                </a:xfrm>
                <a:prstGeom prst="rect">
                  <a:avLst/>
                </a:prstGeom>
              </p:spPr>
            </p:pic>
            <p:cxnSp>
              <p:nvCxnSpPr>
                <p:cNvPr id="39" name="Connector: Elbow 38">
                  <a:extLst>
                    <a:ext uri="{FF2B5EF4-FFF2-40B4-BE49-F238E27FC236}">
                      <a16:creationId xmlns:a16="http://schemas.microsoft.com/office/drawing/2014/main" id="{A2A5D160-5D19-415F-8472-3B7D5287BC70}"/>
                    </a:ext>
                  </a:extLst>
                </p:cNvPr>
                <p:cNvCxnSpPr>
                  <a:stCxn id="38" idx="1"/>
                  <a:endCxn id="50" idx="3"/>
                </p:cNvCxnSpPr>
                <p:nvPr/>
              </p:nvCxnSpPr>
              <p:spPr>
                <a:xfrm rot="10800000">
                  <a:off x="8349929" y="2083590"/>
                  <a:ext cx="2223582" cy="134541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C09A95CA-4DB4-41BA-8759-47828B2BA0D7}"/>
                    </a:ext>
                  </a:extLst>
                </p:cNvPr>
                <p:cNvCxnSpPr>
                  <a:cxnSpLocks/>
                  <a:stCxn id="38" idx="1"/>
                  <a:endCxn id="52" idx="3"/>
                </p:cNvCxnSpPr>
                <p:nvPr/>
              </p:nvCxnSpPr>
              <p:spPr>
                <a:xfrm rot="10800000" flipV="1">
                  <a:off x="8349929" y="3429000"/>
                  <a:ext cx="2223582" cy="135092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4D31959-3A67-4B90-AFA0-C5D662D010F0}"/>
                    </a:ext>
                  </a:extLst>
                </p:cNvPr>
                <p:cNvCxnSpPr>
                  <a:cxnSpLocks/>
                  <a:stCxn id="38" idx="1"/>
                  <a:endCxn id="51" idx="3"/>
                </p:cNvCxnSpPr>
                <p:nvPr/>
              </p:nvCxnSpPr>
              <p:spPr>
                <a:xfrm flipH="1">
                  <a:off x="8349927" y="3429001"/>
                  <a:ext cx="2223583" cy="27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2ED411EC-BDC7-4A8A-A337-65AB794DA0F1}"/>
                  </a:ext>
                </a:extLst>
              </p:cNvPr>
              <p:cNvSpPr txBox="1"/>
              <p:nvPr/>
            </p:nvSpPr>
            <p:spPr>
              <a:xfrm>
                <a:off x="9690496" y="3052137"/>
                <a:ext cx="958420" cy="376863"/>
              </a:xfrm>
              <a:prstGeom prst="rect">
                <a:avLst/>
              </a:prstGeom>
              <a:noFill/>
            </p:spPr>
            <p:txBody>
              <a:bodyPr wrap="none" rtlCol="0">
                <a:spAutoFit/>
              </a:bodyPr>
              <a:lstStyle/>
              <a:p>
                <a:pPr defTabSz="914225"/>
                <a:r>
                  <a:rPr lang="en-US" sz="1100" kern="0" dirty="0">
                    <a:solidFill>
                      <a:sysClr val="windowText" lastClr="000000"/>
                    </a:solidFill>
                    <a:latin typeface="Segoe UI Semilight"/>
                  </a:rPr>
                  <a:t>API calls</a:t>
                </a:r>
              </a:p>
            </p:txBody>
          </p:sp>
        </p:grpSp>
        <p:grpSp>
          <p:nvGrpSpPr>
            <p:cNvPr id="42" name="Group 41">
              <a:extLst>
                <a:ext uri="{FF2B5EF4-FFF2-40B4-BE49-F238E27FC236}">
                  <a16:creationId xmlns:a16="http://schemas.microsoft.com/office/drawing/2014/main" id="{A45EA337-9FC4-4FF4-AC5A-0714ACF84B8E}"/>
                </a:ext>
              </a:extLst>
            </p:cNvPr>
            <p:cNvGrpSpPr/>
            <p:nvPr/>
          </p:nvGrpSpPr>
          <p:grpSpPr>
            <a:xfrm>
              <a:off x="3045622" y="2362446"/>
              <a:ext cx="5361135" cy="3476131"/>
              <a:chOff x="3045187" y="1690686"/>
              <a:chExt cx="5361896" cy="3476624"/>
            </a:xfrm>
          </p:grpSpPr>
          <p:grpSp>
            <p:nvGrpSpPr>
              <p:cNvPr id="43" name="Group 42">
                <a:extLst>
                  <a:ext uri="{FF2B5EF4-FFF2-40B4-BE49-F238E27FC236}">
                    <a16:creationId xmlns:a16="http://schemas.microsoft.com/office/drawing/2014/main" id="{6DF30ECC-987E-4F4B-B250-C632D7B55152}"/>
                  </a:ext>
                </a:extLst>
              </p:cNvPr>
              <p:cNvGrpSpPr/>
              <p:nvPr/>
            </p:nvGrpSpPr>
            <p:grpSpPr>
              <a:xfrm>
                <a:off x="4182899" y="1690686"/>
                <a:ext cx="4224184" cy="3476624"/>
                <a:chOff x="5705855" y="1690688"/>
                <a:chExt cx="4224184" cy="3476624"/>
              </a:xfrm>
            </p:grpSpPr>
            <p:pic>
              <p:nvPicPr>
                <p:cNvPr id="47" name="Picture 46">
                  <a:extLst>
                    <a:ext uri="{FF2B5EF4-FFF2-40B4-BE49-F238E27FC236}">
                      <a16:creationId xmlns:a16="http://schemas.microsoft.com/office/drawing/2014/main" id="{52D62FDC-242A-49EC-B447-14DE774899A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5855" y="3045137"/>
                  <a:ext cx="780290" cy="780290"/>
                </a:xfrm>
                <a:prstGeom prst="rect">
                  <a:avLst/>
                </a:prstGeom>
              </p:spPr>
            </p:pic>
            <p:pic>
              <p:nvPicPr>
                <p:cNvPr id="48" name="Picture 47">
                  <a:extLst>
                    <a:ext uri="{FF2B5EF4-FFF2-40B4-BE49-F238E27FC236}">
                      <a16:creationId xmlns:a16="http://schemas.microsoft.com/office/drawing/2014/main" id="{494908FF-7EFF-4BFC-9E26-C779961A083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5855" y="1690688"/>
                  <a:ext cx="780290" cy="780290"/>
                </a:xfrm>
                <a:prstGeom prst="rect">
                  <a:avLst/>
                </a:prstGeom>
              </p:spPr>
            </p:pic>
            <p:pic>
              <p:nvPicPr>
                <p:cNvPr id="49" name="Picture 48">
                  <a:extLst>
                    <a:ext uri="{FF2B5EF4-FFF2-40B4-BE49-F238E27FC236}">
                      <a16:creationId xmlns:a16="http://schemas.microsoft.com/office/drawing/2014/main" id="{C9B7CFA7-195A-4260-815A-03A826F3A6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5855" y="4387022"/>
                  <a:ext cx="780290" cy="780290"/>
                </a:xfrm>
                <a:prstGeom prst="rect">
                  <a:avLst/>
                </a:prstGeom>
              </p:spPr>
            </p:pic>
            <p:sp>
              <p:nvSpPr>
                <p:cNvPr id="50" name="TextBox 49">
                  <a:extLst>
                    <a:ext uri="{FF2B5EF4-FFF2-40B4-BE49-F238E27FC236}">
                      <a16:creationId xmlns:a16="http://schemas.microsoft.com/office/drawing/2014/main" id="{81C8B470-2286-432F-9CA5-B58238E644BD}"/>
                    </a:ext>
                  </a:extLst>
                </p:cNvPr>
                <p:cNvSpPr txBox="1"/>
                <p:nvPr/>
              </p:nvSpPr>
              <p:spPr>
                <a:xfrm>
                  <a:off x="6690030" y="1896167"/>
                  <a:ext cx="3240009" cy="374846"/>
                </a:xfrm>
                <a:prstGeom prst="rect">
                  <a:avLst/>
                </a:prstGeom>
                <a:noFill/>
              </p:spPr>
              <p:txBody>
                <a:bodyPr wrap="square" rtlCol="0">
                  <a:spAutoFit/>
                </a:bodyPr>
                <a:lstStyle/>
                <a:p>
                  <a:pPr defTabSz="914225"/>
                  <a:r>
                    <a:rPr lang="en-US" sz="1100" kern="0">
                      <a:solidFill>
                        <a:sysClr val="windowText" lastClr="000000"/>
                      </a:solidFill>
                      <a:latin typeface="Segoe UI Semilight"/>
                    </a:rPr>
                    <a:t>customers.azurewebsites.net</a:t>
                  </a:r>
                </a:p>
              </p:txBody>
            </p:sp>
            <p:sp>
              <p:nvSpPr>
                <p:cNvPr id="51" name="TextBox 50">
                  <a:extLst>
                    <a:ext uri="{FF2B5EF4-FFF2-40B4-BE49-F238E27FC236}">
                      <a16:creationId xmlns:a16="http://schemas.microsoft.com/office/drawing/2014/main" id="{67457072-D422-4264-935B-F61507BDA69F}"/>
                    </a:ext>
                  </a:extLst>
                </p:cNvPr>
                <p:cNvSpPr txBox="1"/>
                <p:nvPr/>
              </p:nvSpPr>
              <p:spPr>
                <a:xfrm>
                  <a:off x="6690030" y="3244332"/>
                  <a:ext cx="3240008" cy="374846"/>
                </a:xfrm>
                <a:prstGeom prst="rect">
                  <a:avLst/>
                </a:prstGeom>
                <a:noFill/>
              </p:spPr>
              <p:txBody>
                <a:bodyPr wrap="square" rtlCol="0">
                  <a:spAutoFit/>
                </a:bodyPr>
                <a:lstStyle/>
                <a:p>
                  <a:pPr defTabSz="914225"/>
                  <a:r>
                    <a:rPr lang="en-US" sz="1100" kern="0">
                      <a:solidFill>
                        <a:sysClr val="windowText" lastClr="000000"/>
                      </a:solidFill>
                      <a:latin typeface="Segoe UI Semilight"/>
                    </a:rPr>
                    <a:t>products.azurewebsites.net</a:t>
                  </a:r>
                </a:p>
              </p:txBody>
            </p:sp>
            <p:sp>
              <p:nvSpPr>
                <p:cNvPr id="52" name="TextBox 51">
                  <a:extLst>
                    <a:ext uri="{FF2B5EF4-FFF2-40B4-BE49-F238E27FC236}">
                      <a16:creationId xmlns:a16="http://schemas.microsoft.com/office/drawing/2014/main" id="{5D83D6E6-2DBB-4D68-9645-FA8B5C8D7750}"/>
                    </a:ext>
                  </a:extLst>
                </p:cNvPr>
                <p:cNvSpPr txBox="1"/>
                <p:nvPr/>
              </p:nvSpPr>
              <p:spPr>
                <a:xfrm>
                  <a:off x="6690031" y="4592501"/>
                  <a:ext cx="3240008" cy="374846"/>
                </a:xfrm>
                <a:prstGeom prst="rect">
                  <a:avLst/>
                </a:prstGeom>
                <a:noFill/>
              </p:spPr>
              <p:txBody>
                <a:bodyPr wrap="square" rtlCol="0">
                  <a:spAutoFit/>
                </a:bodyPr>
                <a:lstStyle/>
                <a:p>
                  <a:pPr defTabSz="914225"/>
                  <a:r>
                    <a:rPr lang="en-US" sz="1100" kern="0">
                      <a:solidFill>
                        <a:sysClr val="windowText" lastClr="000000"/>
                      </a:solidFill>
                      <a:latin typeface="Segoe UI Semilight"/>
                    </a:rPr>
                    <a:t>orders.azurewebsites.net</a:t>
                  </a:r>
                </a:p>
              </p:txBody>
            </p:sp>
          </p:grpSp>
          <p:cxnSp>
            <p:nvCxnSpPr>
              <p:cNvPr id="44" name="Straight Arrow Connector 43">
                <a:extLst>
                  <a:ext uri="{FF2B5EF4-FFF2-40B4-BE49-F238E27FC236}">
                    <a16:creationId xmlns:a16="http://schemas.microsoft.com/office/drawing/2014/main" id="{4E40E308-51DF-41CE-9827-3F5A7D2001A2}"/>
                  </a:ext>
                </a:extLst>
              </p:cNvPr>
              <p:cNvCxnSpPr>
                <a:cxnSpLocks/>
                <a:stCxn id="32" idx="3"/>
                <a:endCxn id="48" idx="1"/>
              </p:cNvCxnSpPr>
              <p:nvPr/>
            </p:nvCxnSpPr>
            <p:spPr>
              <a:xfrm flipV="1">
                <a:off x="3048618" y="2080831"/>
                <a:ext cx="1134281" cy="37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6D13F86-0C41-4C23-A93D-C576BFF37913}"/>
                  </a:ext>
                </a:extLst>
              </p:cNvPr>
              <p:cNvCxnSpPr>
                <a:cxnSpLocks/>
                <a:stCxn id="33" idx="3"/>
                <a:endCxn id="47" idx="1"/>
              </p:cNvCxnSpPr>
              <p:nvPr/>
            </p:nvCxnSpPr>
            <p:spPr>
              <a:xfrm>
                <a:off x="3045187" y="3431757"/>
                <a:ext cx="1137712" cy="35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A5AFFDC-1A45-4DA7-8101-B89656E219A0}"/>
                  </a:ext>
                </a:extLst>
              </p:cNvPr>
              <p:cNvCxnSpPr>
                <a:cxnSpLocks/>
                <a:stCxn id="34" idx="3"/>
                <a:endCxn id="49" idx="1"/>
              </p:cNvCxnSpPr>
              <p:nvPr/>
            </p:nvCxnSpPr>
            <p:spPr>
              <a:xfrm flipV="1">
                <a:off x="3045187" y="4777165"/>
                <a:ext cx="1137712" cy="27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53" name="Content Placeholder 7">
              <a:extLst>
                <a:ext uri="{FF2B5EF4-FFF2-40B4-BE49-F238E27FC236}">
                  <a16:creationId xmlns:a16="http://schemas.microsoft.com/office/drawing/2014/main" id="{66F5F5D9-0676-49C4-82F8-C5A8EFC6A9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096" y="2362445"/>
              <a:ext cx="780180" cy="780180"/>
            </a:xfrm>
            <a:prstGeom prst="rect">
              <a:avLst/>
            </a:prstGeom>
          </p:spPr>
        </p:pic>
      </p:grpSp>
    </p:spTree>
    <p:extLst>
      <p:ext uri="{BB962C8B-B14F-4D97-AF65-F5344CB8AC3E}">
        <p14:creationId xmlns:p14="http://schemas.microsoft.com/office/powerpoint/2010/main" val="126633968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49110"/>
            <a:ext cx="422871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NZ" sz="4000" b="0" i="0" u="none" strike="noStrike" kern="1200" cap="none" spc="-100"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Durable Functions</a:t>
            </a:r>
          </a:p>
        </p:txBody>
      </p:sp>
      <p:sp>
        <p:nvSpPr>
          <p:cNvPr id="8" name="Text Placeholder 2"/>
          <p:cNvSpPr txBox="1">
            <a:spLocks/>
          </p:cNvSpPr>
          <p:nvPr/>
        </p:nvSpPr>
        <p:spPr>
          <a:xfrm>
            <a:off x="270994" y="1390650"/>
            <a:ext cx="3614037" cy="4939299"/>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Extension of Azure Functions &amp; </a:t>
            </a:r>
            <a:r>
              <a:rPr kumimoji="0" lang="en-US" sz="2157"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WebJobs</a:t>
            </a:r>
            <a:endPar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endParaRPr lang="en-US" sz="2157" noProof="0" dirty="0">
              <a:gradFill>
                <a:gsLst>
                  <a:gs pos="2917">
                    <a:srgbClr val="FFFFFF"/>
                  </a:gs>
                  <a:gs pos="30000">
                    <a:srgbClr val="FFFFFF"/>
                  </a:gs>
                </a:gsLst>
                <a:lin ang="5400000" scaled="0"/>
              </a:gradFill>
              <a:latin typeface="Segoe UI Semilight"/>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lang="en-US" sz="2157" noProof="0" dirty="0">
                <a:gradFill>
                  <a:gsLst>
                    <a:gs pos="2917">
                      <a:srgbClr val="FFFFFF"/>
                    </a:gs>
                    <a:gs pos="30000">
                      <a:srgbClr val="FFFFFF"/>
                    </a:gs>
                  </a:gsLst>
                  <a:lin ang="5400000" scaled="0"/>
                </a:gradFill>
                <a:latin typeface="Segoe UI Semilight"/>
              </a:rPr>
              <a:t>Orchestrator Function</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Call</a:t>
            </a:r>
            <a:r>
              <a:rPr kumimoji="0" lang="en-US" sz="2157" b="0" i="0" u="none" strike="noStrike" kern="1200" cap="none" spc="0" normalizeH="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 functions sync/</a:t>
            </a:r>
            <a:r>
              <a:rPr kumimoji="0" lang="en-US" sz="2157" b="0" i="0" u="none" strike="noStrike" kern="1200" cap="none" spc="0" normalizeH="0" dirty="0" err="1">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async</a:t>
            </a:r>
            <a:endParaRPr kumimoji="0" lang="en-US" sz="2157" b="0" i="0" u="none" strike="noStrike" kern="1200" cap="none" spc="0" normalizeH="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endParaRPr lang="en-US" sz="2157" baseline="0" noProof="0" dirty="0">
              <a:gradFill>
                <a:gsLst>
                  <a:gs pos="2917">
                    <a:srgbClr val="FFFFFF"/>
                  </a:gs>
                  <a:gs pos="30000">
                    <a:srgbClr val="FFFFFF"/>
                  </a:gs>
                </a:gsLst>
                <a:lin ang="5400000" scaled="0"/>
              </a:gradFill>
              <a:latin typeface="Segoe UI Semilight"/>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lang="en-US" sz="2157" baseline="0" noProof="0" dirty="0">
                <a:gradFill>
                  <a:gsLst>
                    <a:gs pos="2917">
                      <a:srgbClr val="FFFFFF"/>
                    </a:gs>
                    <a:gs pos="30000">
                      <a:srgbClr val="FFFFFF"/>
                    </a:gs>
                  </a:gsLst>
                  <a:lin ang="5400000" scaled="0"/>
                </a:gradFill>
                <a:latin typeface="Segoe UI Semilight"/>
              </a:rPr>
              <a:t>Automatic</a:t>
            </a:r>
            <a:r>
              <a:rPr lang="en-US" sz="2157" noProof="0" dirty="0">
                <a:gradFill>
                  <a:gsLst>
                    <a:gs pos="2917">
                      <a:srgbClr val="FFFFFF"/>
                    </a:gs>
                    <a:gs pos="30000">
                      <a:srgbClr val="FFFFFF"/>
                    </a:gs>
                  </a:gsLst>
                  <a:lin ang="5400000" scaled="0"/>
                </a:gradFill>
                <a:latin typeface="Segoe UI Semilight"/>
              </a:rPr>
              <a:t> checkpoints</a:t>
            </a:r>
            <a:endPar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146" name="Content Placeholder 17">
            <a:extLst>
              <a:ext uri="{FF2B5EF4-FFF2-40B4-BE49-F238E27FC236}">
                <a16:creationId xmlns:a16="http://schemas.microsoft.com/office/drawing/2014/main" id="{8AEF5B7F-6EFF-4564-905F-5B7CD8788EAD}"/>
              </a:ext>
            </a:extLst>
          </p:cNvPr>
          <p:cNvPicPr>
            <a:picLocks noGrp="1" noChangeAspect="1"/>
          </p:cNvPicPr>
          <p:nvPr/>
        </p:nvPicPr>
        <p:blipFill>
          <a:blip r:embed="rId3"/>
          <a:stretch>
            <a:fillRect/>
          </a:stretch>
        </p:blipFill>
        <p:spPr>
          <a:xfrm>
            <a:off x="7781799" y="4850458"/>
            <a:ext cx="4361035" cy="1828137"/>
          </a:xfrm>
          <a:prstGeom prst="rect">
            <a:avLst/>
          </a:prstGeom>
        </p:spPr>
      </p:pic>
      <p:grpSp>
        <p:nvGrpSpPr>
          <p:cNvPr id="7" name="Group 6">
            <a:extLst>
              <a:ext uri="{FF2B5EF4-FFF2-40B4-BE49-F238E27FC236}">
                <a16:creationId xmlns:a16="http://schemas.microsoft.com/office/drawing/2014/main" id="{9452EBDA-29EC-4AE7-99A3-86872C162CFE}"/>
              </a:ext>
            </a:extLst>
          </p:cNvPr>
          <p:cNvGrpSpPr/>
          <p:nvPr/>
        </p:nvGrpSpPr>
        <p:grpSpPr>
          <a:xfrm>
            <a:off x="4247974" y="106586"/>
            <a:ext cx="7499791" cy="1028052"/>
            <a:chOff x="4247974" y="106586"/>
            <a:chExt cx="7499791" cy="1028052"/>
          </a:xfrm>
        </p:grpSpPr>
        <p:grpSp>
          <p:nvGrpSpPr>
            <p:cNvPr id="92" name="Group 91">
              <a:extLst>
                <a:ext uri="{FF2B5EF4-FFF2-40B4-BE49-F238E27FC236}">
                  <a16:creationId xmlns:a16="http://schemas.microsoft.com/office/drawing/2014/main" id="{6F7FCBD1-E792-49C9-8BF3-8A17BE6F6622}"/>
                </a:ext>
              </a:extLst>
            </p:cNvPr>
            <p:cNvGrpSpPr/>
            <p:nvPr/>
          </p:nvGrpSpPr>
          <p:grpSpPr>
            <a:xfrm>
              <a:off x="4532378" y="106586"/>
              <a:ext cx="7215387" cy="1028052"/>
              <a:chOff x="2141199" y="1929360"/>
              <a:chExt cx="7859886" cy="1180423"/>
            </a:xfrm>
          </p:grpSpPr>
          <p:pic>
            <p:nvPicPr>
              <p:cNvPr id="93" name="Content Placeholder 3">
                <a:extLst>
                  <a:ext uri="{FF2B5EF4-FFF2-40B4-BE49-F238E27FC236}">
                    <a16:creationId xmlns:a16="http://schemas.microsoft.com/office/drawing/2014/main" id="{D5CAE971-0165-4117-A56A-5E5649CC8419}"/>
                  </a:ext>
                </a:extLst>
              </p:cNvPr>
              <p:cNvPicPr>
                <a:picLocks noChangeAspect="1"/>
              </p:cNvPicPr>
              <p:nvPr/>
            </p:nvPicPr>
            <p:blipFill>
              <a:blip r:embed="rId4"/>
              <a:stretch>
                <a:fillRect/>
              </a:stretch>
            </p:blipFill>
            <p:spPr>
              <a:xfrm>
                <a:off x="2141199" y="2005532"/>
                <a:ext cx="780738" cy="765256"/>
              </a:xfrm>
              <a:prstGeom prst="rect">
                <a:avLst/>
              </a:prstGeom>
            </p:spPr>
          </p:pic>
          <p:sp>
            <p:nvSpPr>
              <p:cNvPr id="94" name="Cylinder 93">
                <a:extLst>
                  <a:ext uri="{FF2B5EF4-FFF2-40B4-BE49-F238E27FC236}">
                    <a16:creationId xmlns:a16="http://schemas.microsoft.com/office/drawing/2014/main" id="{D456B576-B45A-49CC-AEC1-691AF69CFE4C}"/>
                  </a:ext>
                </a:extLst>
              </p:cNvPr>
              <p:cNvSpPr/>
              <p:nvPr/>
            </p:nvSpPr>
            <p:spPr>
              <a:xfrm>
                <a:off x="3482826"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95" name="Content Placeholder 3">
                <a:extLst>
                  <a:ext uri="{FF2B5EF4-FFF2-40B4-BE49-F238E27FC236}">
                    <a16:creationId xmlns:a16="http://schemas.microsoft.com/office/drawing/2014/main" id="{A8C9DF59-23D2-4B9B-88DA-04492EF5A7FA}"/>
                  </a:ext>
                </a:extLst>
              </p:cNvPr>
              <p:cNvPicPr>
                <a:picLocks noChangeAspect="1"/>
              </p:cNvPicPr>
              <p:nvPr/>
            </p:nvPicPr>
            <p:blipFill>
              <a:blip r:embed="rId4"/>
              <a:stretch>
                <a:fillRect/>
              </a:stretch>
            </p:blipFill>
            <p:spPr>
              <a:xfrm>
                <a:off x="4500915" y="2005532"/>
                <a:ext cx="780738" cy="765256"/>
              </a:xfrm>
              <a:prstGeom prst="rect">
                <a:avLst/>
              </a:prstGeom>
            </p:spPr>
          </p:pic>
          <p:sp>
            <p:nvSpPr>
              <p:cNvPr id="96" name="Cylinder 95">
                <a:extLst>
                  <a:ext uri="{FF2B5EF4-FFF2-40B4-BE49-F238E27FC236}">
                    <a16:creationId xmlns:a16="http://schemas.microsoft.com/office/drawing/2014/main" id="{E99F5A4E-46D6-49EC-93C9-8B7DB53A0BBD}"/>
                  </a:ext>
                </a:extLst>
              </p:cNvPr>
              <p:cNvSpPr/>
              <p:nvPr/>
            </p:nvSpPr>
            <p:spPr>
              <a:xfrm>
                <a:off x="5842542"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pic>
            <p:nvPicPr>
              <p:cNvPr id="97" name="Content Placeholder 3">
                <a:extLst>
                  <a:ext uri="{FF2B5EF4-FFF2-40B4-BE49-F238E27FC236}">
                    <a16:creationId xmlns:a16="http://schemas.microsoft.com/office/drawing/2014/main" id="{C7263743-7839-407B-A774-22FB87CE7011}"/>
                  </a:ext>
                </a:extLst>
              </p:cNvPr>
              <p:cNvPicPr>
                <a:picLocks noChangeAspect="1"/>
              </p:cNvPicPr>
              <p:nvPr/>
            </p:nvPicPr>
            <p:blipFill>
              <a:blip r:embed="rId4"/>
              <a:stretch>
                <a:fillRect/>
              </a:stretch>
            </p:blipFill>
            <p:spPr>
              <a:xfrm>
                <a:off x="6860631" y="2005532"/>
                <a:ext cx="780738" cy="765256"/>
              </a:xfrm>
              <a:prstGeom prst="rect">
                <a:avLst/>
              </a:prstGeom>
            </p:spPr>
          </p:pic>
          <p:sp>
            <p:nvSpPr>
              <p:cNvPr id="98" name="Cylinder 97">
                <a:extLst>
                  <a:ext uri="{FF2B5EF4-FFF2-40B4-BE49-F238E27FC236}">
                    <a16:creationId xmlns:a16="http://schemas.microsoft.com/office/drawing/2014/main" id="{53BDE090-0C44-4D7D-9776-D8FBCC3E071F}"/>
                  </a:ext>
                </a:extLst>
              </p:cNvPr>
              <p:cNvSpPr/>
              <p:nvPr/>
            </p:nvSpPr>
            <p:spPr>
              <a:xfrm>
                <a:off x="8202258"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99" name="Content Placeholder 3">
                <a:extLst>
                  <a:ext uri="{FF2B5EF4-FFF2-40B4-BE49-F238E27FC236}">
                    <a16:creationId xmlns:a16="http://schemas.microsoft.com/office/drawing/2014/main" id="{10548043-262E-4455-BAC9-C85EBC166BAD}"/>
                  </a:ext>
                </a:extLst>
              </p:cNvPr>
              <p:cNvPicPr>
                <a:picLocks noChangeAspect="1"/>
              </p:cNvPicPr>
              <p:nvPr/>
            </p:nvPicPr>
            <p:blipFill>
              <a:blip r:embed="rId4"/>
              <a:stretch>
                <a:fillRect/>
              </a:stretch>
            </p:blipFill>
            <p:spPr>
              <a:xfrm>
                <a:off x="9220347" y="2005532"/>
                <a:ext cx="780738" cy="765256"/>
              </a:xfrm>
              <a:prstGeom prst="rect">
                <a:avLst/>
              </a:prstGeom>
            </p:spPr>
          </p:pic>
          <p:sp>
            <p:nvSpPr>
              <p:cNvPr id="100" name="Arrow: Right 99">
                <a:extLst>
                  <a:ext uri="{FF2B5EF4-FFF2-40B4-BE49-F238E27FC236}">
                    <a16:creationId xmlns:a16="http://schemas.microsoft.com/office/drawing/2014/main" id="{43562D0A-7FAE-4729-B26C-3AEB1978496F}"/>
                  </a:ext>
                </a:extLst>
              </p:cNvPr>
              <p:cNvSpPr/>
              <p:nvPr/>
            </p:nvSpPr>
            <p:spPr>
              <a:xfrm>
                <a:off x="3038855"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1" name="Arrow: Right 100">
                <a:extLst>
                  <a:ext uri="{FF2B5EF4-FFF2-40B4-BE49-F238E27FC236}">
                    <a16:creationId xmlns:a16="http://schemas.microsoft.com/office/drawing/2014/main" id="{3C3A7D97-A340-4D35-BEE4-7CF7AEFD2E12}"/>
                  </a:ext>
                </a:extLst>
              </p:cNvPr>
              <p:cNvSpPr/>
              <p:nvPr/>
            </p:nvSpPr>
            <p:spPr>
              <a:xfrm>
                <a:off x="4050203"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2" name="Arrow: Right 101">
                <a:extLst>
                  <a:ext uri="{FF2B5EF4-FFF2-40B4-BE49-F238E27FC236}">
                    <a16:creationId xmlns:a16="http://schemas.microsoft.com/office/drawing/2014/main" id="{0948B6ED-23C5-4669-9D64-75F22E9070CE}"/>
                  </a:ext>
                </a:extLst>
              </p:cNvPr>
              <p:cNvSpPr/>
              <p:nvPr/>
            </p:nvSpPr>
            <p:spPr>
              <a:xfrm>
                <a:off x="5391857"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3" name="Arrow: Right 102">
                <a:extLst>
                  <a:ext uri="{FF2B5EF4-FFF2-40B4-BE49-F238E27FC236}">
                    <a16:creationId xmlns:a16="http://schemas.microsoft.com/office/drawing/2014/main" id="{2337B305-18DB-4CD6-B143-26A99D5E4E59}"/>
                  </a:ext>
                </a:extLst>
              </p:cNvPr>
              <p:cNvSpPr/>
              <p:nvPr/>
            </p:nvSpPr>
            <p:spPr>
              <a:xfrm>
                <a:off x="6422504"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4" name="Arrow: Right 103">
                <a:extLst>
                  <a:ext uri="{FF2B5EF4-FFF2-40B4-BE49-F238E27FC236}">
                    <a16:creationId xmlns:a16="http://schemas.microsoft.com/office/drawing/2014/main" id="{C85467E5-18DD-452F-97C3-121D1A4E0B0F}"/>
                  </a:ext>
                </a:extLst>
              </p:cNvPr>
              <p:cNvSpPr/>
              <p:nvPr/>
            </p:nvSpPr>
            <p:spPr>
              <a:xfrm>
                <a:off x="7738961" y="2271494"/>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5" name="Arrow: Right 104">
                <a:extLst>
                  <a:ext uri="{FF2B5EF4-FFF2-40B4-BE49-F238E27FC236}">
                    <a16:creationId xmlns:a16="http://schemas.microsoft.com/office/drawing/2014/main" id="{37B90A10-A830-46C7-8808-70192BA1B3FD}"/>
                  </a:ext>
                </a:extLst>
              </p:cNvPr>
              <p:cNvSpPr/>
              <p:nvPr/>
            </p:nvSpPr>
            <p:spPr>
              <a:xfrm>
                <a:off x="8769635" y="2271494"/>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6" name="TextBox 16">
                <a:extLst>
                  <a:ext uri="{FF2B5EF4-FFF2-40B4-BE49-F238E27FC236}">
                    <a16:creationId xmlns:a16="http://schemas.microsoft.com/office/drawing/2014/main" id="{EE2D1714-63B2-4472-B994-0B53DBB66638}"/>
                  </a:ext>
                </a:extLst>
              </p:cNvPr>
              <p:cNvSpPr txBox="1"/>
              <p:nvPr/>
            </p:nvSpPr>
            <p:spPr>
              <a:xfrm>
                <a:off x="2327826" y="2756389"/>
                <a:ext cx="367050" cy="35339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F1</a:t>
                </a:r>
              </a:p>
            </p:txBody>
          </p:sp>
          <p:sp>
            <p:nvSpPr>
              <p:cNvPr id="107" name="TextBox 17">
                <a:extLst>
                  <a:ext uri="{FF2B5EF4-FFF2-40B4-BE49-F238E27FC236}">
                    <a16:creationId xmlns:a16="http://schemas.microsoft.com/office/drawing/2014/main" id="{403C09BC-AFD2-450F-B27E-40EB85561C92}"/>
                  </a:ext>
                </a:extLst>
              </p:cNvPr>
              <p:cNvSpPr txBox="1"/>
              <p:nvPr/>
            </p:nvSpPr>
            <p:spPr>
              <a:xfrm>
                <a:off x="4687542" y="2756389"/>
                <a:ext cx="396734" cy="35339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F2</a:t>
                </a:r>
              </a:p>
            </p:txBody>
          </p:sp>
          <p:sp>
            <p:nvSpPr>
              <p:cNvPr id="108" name="TextBox 18">
                <a:extLst>
                  <a:ext uri="{FF2B5EF4-FFF2-40B4-BE49-F238E27FC236}">
                    <a16:creationId xmlns:a16="http://schemas.microsoft.com/office/drawing/2014/main" id="{253344A6-03B8-4EAF-BA1F-9D833B338BD9}"/>
                  </a:ext>
                </a:extLst>
              </p:cNvPr>
              <p:cNvSpPr txBox="1"/>
              <p:nvPr/>
            </p:nvSpPr>
            <p:spPr>
              <a:xfrm>
                <a:off x="7047258" y="2756389"/>
                <a:ext cx="396734" cy="35339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F3</a:t>
                </a:r>
              </a:p>
            </p:txBody>
          </p:sp>
          <p:sp>
            <p:nvSpPr>
              <p:cNvPr id="109" name="TextBox 19">
                <a:extLst>
                  <a:ext uri="{FF2B5EF4-FFF2-40B4-BE49-F238E27FC236}">
                    <a16:creationId xmlns:a16="http://schemas.microsoft.com/office/drawing/2014/main" id="{49F47FAE-A2C6-46D8-BA81-EDBCB8FA41BC}"/>
                  </a:ext>
                </a:extLst>
              </p:cNvPr>
              <p:cNvSpPr txBox="1"/>
              <p:nvPr/>
            </p:nvSpPr>
            <p:spPr>
              <a:xfrm>
                <a:off x="9406974" y="2756389"/>
                <a:ext cx="400226" cy="35339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F4</a:t>
                </a:r>
              </a:p>
            </p:txBody>
          </p:sp>
        </p:grpSp>
        <p:sp>
          <p:nvSpPr>
            <p:cNvPr id="2" name="Oval 1">
              <a:extLst>
                <a:ext uri="{FF2B5EF4-FFF2-40B4-BE49-F238E27FC236}">
                  <a16:creationId xmlns:a16="http://schemas.microsoft.com/office/drawing/2014/main" id="{8B2EAE1E-91C7-4D77-8232-2AB1B5A47C60}"/>
                </a:ext>
              </a:extLst>
            </p:cNvPr>
            <p:cNvSpPr/>
            <p:nvPr/>
          </p:nvSpPr>
          <p:spPr bwMode="auto">
            <a:xfrm>
              <a:off x="4247974" y="137486"/>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1</a:t>
              </a:r>
            </a:p>
          </p:txBody>
        </p:sp>
      </p:grpSp>
      <p:grpSp>
        <p:nvGrpSpPr>
          <p:cNvPr id="4" name="Group 3">
            <a:extLst>
              <a:ext uri="{FF2B5EF4-FFF2-40B4-BE49-F238E27FC236}">
                <a16:creationId xmlns:a16="http://schemas.microsoft.com/office/drawing/2014/main" id="{410CE06C-1FC1-4FEE-B7F6-6016D32EB41C}"/>
              </a:ext>
            </a:extLst>
          </p:cNvPr>
          <p:cNvGrpSpPr/>
          <p:nvPr/>
        </p:nvGrpSpPr>
        <p:grpSpPr>
          <a:xfrm>
            <a:off x="9140259" y="1852020"/>
            <a:ext cx="3053887" cy="2426827"/>
            <a:chOff x="9140259" y="1852020"/>
            <a:chExt cx="3053887" cy="2426827"/>
          </a:xfrm>
        </p:grpSpPr>
        <p:grpSp>
          <p:nvGrpSpPr>
            <p:cNvPr id="130" name="Group 129">
              <a:extLst>
                <a:ext uri="{FF2B5EF4-FFF2-40B4-BE49-F238E27FC236}">
                  <a16:creationId xmlns:a16="http://schemas.microsoft.com/office/drawing/2014/main" id="{671B8950-F361-4D1B-8532-51F73B1698BD}"/>
                </a:ext>
              </a:extLst>
            </p:cNvPr>
            <p:cNvGrpSpPr/>
            <p:nvPr/>
          </p:nvGrpSpPr>
          <p:grpSpPr>
            <a:xfrm>
              <a:off x="9200463" y="1963644"/>
              <a:ext cx="2993683" cy="2315203"/>
              <a:chOff x="3289988" y="1690688"/>
              <a:chExt cx="3744911" cy="2848064"/>
            </a:xfrm>
          </p:grpSpPr>
          <p:pic>
            <p:nvPicPr>
              <p:cNvPr id="131" name="Content Placeholder 3">
                <a:extLst>
                  <a:ext uri="{FF2B5EF4-FFF2-40B4-BE49-F238E27FC236}">
                    <a16:creationId xmlns:a16="http://schemas.microsoft.com/office/drawing/2014/main" id="{EC7AE240-4002-4271-859D-64079777BE3A}"/>
                  </a:ext>
                </a:extLst>
              </p:cNvPr>
              <p:cNvPicPr>
                <a:picLocks noChangeAspect="1"/>
              </p:cNvPicPr>
              <p:nvPr/>
            </p:nvPicPr>
            <p:blipFill>
              <a:blip r:embed="rId4"/>
              <a:stretch>
                <a:fillRect/>
              </a:stretch>
            </p:blipFill>
            <p:spPr>
              <a:xfrm>
                <a:off x="3715247" y="1690688"/>
                <a:ext cx="780738" cy="765256"/>
              </a:xfrm>
              <a:prstGeom prst="rect">
                <a:avLst/>
              </a:prstGeom>
            </p:spPr>
          </p:pic>
          <p:sp>
            <p:nvSpPr>
              <p:cNvPr id="132" name="Cylinder 131">
                <a:extLst>
                  <a:ext uri="{FF2B5EF4-FFF2-40B4-BE49-F238E27FC236}">
                    <a16:creationId xmlns:a16="http://schemas.microsoft.com/office/drawing/2014/main" id="{7E120A7C-A6A7-49B5-9A69-03A6E8F47348}"/>
                  </a:ext>
                </a:extLst>
              </p:cNvPr>
              <p:cNvSpPr/>
              <p:nvPr/>
            </p:nvSpPr>
            <p:spPr>
              <a:xfrm>
                <a:off x="5056874" y="2870413"/>
                <a:ext cx="457200" cy="6390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133" name="Content Placeholder 3">
                <a:extLst>
                  <a:ext uri="{FF2B5EF4-FFF2-40B4-BE49-F238E27FC236}">
                    <a16:creationId xmlns:a16="http://schemas.microsoft.com/office/drawing/2014/main" id="{2CA59138-C697-4CB3-B17D-74FD6F68CF52}"/>
                  </a:ext>
                </a:extLst>
              </p:cNvPr>
              <p:cNvPicPr>
                <a:picLocks noChangeAspect="1"/>
              </p:cNvPicPr>
              <p:nvPr/>
            </p:nvPicPr>
            <p:blipFill>
              <a:blip r:embed="rId4"/>
              <a:stretch>
                <a:fillRect/>
              </a:stretch>
            </p:blipFill>
            <p:spPr>
              <a:xfrm>
                <a:off x="6074963" y="1690688"/>
                <a:ext cx="780738" cy="765256"/>
              </a:xfrm>
              <a:prstGeom prst="rect">
                <a:avLst/>
              </a:prstGeom>
            </p:spPr>
          </p:pic>
          <p:sp>
            <p:nvSpPr>
              <p:cNvPr id="134" name="Arrow: Right 133">
                <a:extLst>
                  <a:ext uri="{FF2B5EF4-FFF2-40B4-BE49-F238E27FC236}">
                    <a16:creationId xmlns:a16="http://schemas.microsoft.com/office/drawing/2014/main" id="{3B672C1E-DD9A-40B9-AD1C-F22056660ADE}"/>
                  </a:ext>
                </a:extLst>
              </p:cNvPr>
              <p:cNvSpPr/>
              <p:nvPr/>
            </p:nvSpPr>
            <p:spPr>
              <a:xfrm>
                <a:off x="4612903" y="19566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5" name="Arrow: Right 134">
                <a:extLst>
                  <a:ext uri="{FF2B5EF4-FFF2-40B4-BE49-F238E27FC236}">
                    <a16:creationId xmlns:a16="http://schemas.microsoft.com/office/drawing/2014/main" id="{2FF2E484-828F-420A-A7D3-C7943F7AEE9B}"/>
                  </a:ext>
                </a:extLst>
              </p:cNvPr>
              <p:cNvSpPr/>
              <p:nvPr/>
            </p:nvSpPr>
            <p:spPr>
              <a:xfrm>
                <a:off x="5624251" y="19566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6" name="TextBox 8">
                <a:extLst>
                  <a:ext uri="{FF2B5EF4-FFF2-40B4-BE49-F238E27FC236}">
                    <a16:creationId xmlns:a16="http://schemas.microsoft.com/office/drawing/2014/main" id="{9D11CF77-80B3-4B8E-B46E-896A0FBA8A4A}"/>
                  </a:ext>
                </a:extLst>
              </p:cNvPr>
              <p:cNvSpPr txBox="1"/>
              <p:nvPr/>
            </p:nvSpPr>
            <p:spPr>
              <a:xfrm>
                <a:off x="3715247" y="2417617"/>
                <a:ext cx="780738" cy="37861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Start</a:t>
                </a:r>
              </a:p>
            </p:txBody>
          </p:sp>
          <p:sp>
            <p:nvSpPr>
              <p:cNvPr id="137" name="TextBox 9">
                <a:extLst>
                  <a:ext uri="{FF2B5EF4-FFF2-40B4-BE49-F238E27FC236}">
                    <a16:creationId xmlns:a16="http://schemas.microsoft.com/office/drawing/2014/main" id="{C7284D38-B406-4DF1-97E7-024493756CB2}"/>
                  </a:ext>
                </a:extLst>
              </p:cNvPr>
              <p:cNvSpPr txBox="1"/>
              <p:nvPr/>
            </p:nvSpPr>
            <p:spPr>
              <a:xfrm>
                <a:off x="5933099" y="2417618"/>
                <a:ext cx="1101800" cy="37861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err="1"/>
                  <a:t>DoWork</a:t>
                </a:r>
                <a:endParaRPr lang="en-US" sz="1400" dirty="0"/>
              </a:p>
            </p:txBody>
          </p:sp>
          <p:sp>
            <p:nvSpPr>
              <p:cNvPr id="138" name="Cylinder 137">
                <a:extLst>
                  <a:ext uri="{FF2B5EF4-FFF2-40B4-BE49-F238E27FC236}">
                    <a16:creationId xmlns:a16="http://schemas.microsoft.com/office/drawing/2014/main" id="{298A196B-8840-46DB-9E60-406F8E54A708}"/>
                  </a:ext>
                </a:extLst>
              </p:cNvPr>
              <p:cNvSpPr/>
              <p:nvPr/>
            </p:nvSpPr>
            <p:spPr>
              <a:xfrm>
                <a:off x="5056874" y="1690688"/>
                <a:ext cx="457200" cy="72692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9" name="Arrow: Bent 138">
                <a:extLst>
                  <a:ext uri="{FF2B5EF4-FFF2-40B4-BE49-F238E27FC236}">
                    <a16:creationId xmlns:a16="http://schemas.microsoft.com/office/drawing/2014/main" id="{ED6AC2BA-DA1D-481D-B4E7-EFDBF597B55F}"/>
                  </a:ext>
                </a:extLst>
              </p:cNvPr>
              <p:cNvSpPr/>
              <p:nvPr/>
            </p:nvSpPr>
            <p:spPr>
              <a:xfrm flipV="1">
                <a:off x="4051677" y="2786947"/>
                <a:ext cx="901761" cy="532613"/>
              </a:xfrm>
              <a:prstGeom prst="bentArrow">
                <a:avLst>
                  <a:gd name="adj1" fmla="val 21038"/>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40" name="Arrow: Bent 139">
                <a:extLst>
                  <a:ext uri="{FF2B5EF4-FFF2-40B4-BE49-F238E27FC236}">
                    <a16:creationId xmlns:a16="http://schemas.microsoft.com/office/drawing/2014/main" id="{D8F91559-7278-416E-A198-42E3B773CDAB}"/>
                  </a:ext>
                </a:extLst>
              </p:cNvPr>
              <p:cNvSpPr/>
              <p:nvPr/>
            </p:nvSpPr>
            <p:spPr>
              <a:xfrm flipH="1" flipV="1">
                <a:off x="5645119" y="2786946"/>
                <a:ext cx="901761" cy="532613"/>
              </a:xfrm>
              <a:prstGeom prst="bentArrow">
                <a:avLst>
                  <a:gd name="adj1" fmla="val 21038"/>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pic>
            <p:nvPicPr>
              <p:cNvPr id="141" name="Content Placeholder 3">
                <a:extLst>
                  <a:ext uri="{FF2B5EF4-FFF2-40B4-BE49-F238E27FC236}">
                    <a16:creationId xmlns:a16="http://schemas.microsoft.com/office/drawing/2014/main" id="{81D84777-158E-4F8A-9A20-4D2C9E71915D}"/>
                  </a:ext>
                </a:extLst>
              </p:cNvPr>
              <p:cNvPicPr>
                <a:picLocks noChangeAspect="1"/>
              </p:cNvPicPr>
              <p:nvPr/>
            </p:nvPicPr>
            <p:blipFill>
              <a:blip r:embed="rId4"/>
              <a:stretch>
                <a:fillRect/>
              </a:stretch>
            </p:blipFill>
            <p:spPr>
              <a:xfrm>
                <a:off x="3789471" y="3479006"/>
                <a:ext cx="780738" cy="765256"/>
              </a:xfrm>
              <a:prstGeom prst="rect">
                <a:avLst/>
              </a:prstGeom>
            </p:spPr>
          </p:pic>
          <p:sp>
            <p:nvSpPr>
              <p:cNvPr id="142" name="Arrow: Bent 141">
                <a:extLst>
                  <a:ext uri="{FF2B5EF4-FFF2-40B4-BE49-F238E27FC236}">
                    <a16:creationId xmlns:a16="http://schemas.microsoft.com/office/drawing/2014/main" id="{9FD7D5AE-61AF-40EE-B72E-C74178982FB4}"/>
                  </a:ext>
                </a:extLst>
              </p:cNvPr>
              <p:cNvSpPr/>
              <p:nvPr/>
            </p:nvSpPr>
            <p:spPr>
              <a:xfrm rot="16200000" flipV="1">
                <a:off x="4816460" y="3415851"/>
                <a:ext cx="336001" cy="743115"/>
              </a:xfrm>
              <a:prstGeom prst="bentArrow">
                <a:avLst>
                  <a:gd name="adj1" fmla="val 31692"/>
                  <a:gd name="adj2" fmla="val 29462"/>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43" name="TextBox 15">
                <a:extLst>
                  <a:ext uri="{FF2B5EF4-FFF2-40B4-BE49-F238E27FC236}">
                    <a16:creationId xmlns:a16="http://schemas.microsoft.com/office/drawing/2014/main" id="{653CB8CB-B894-4130-A3A8-F0627696085E}"/>
                  </a:ext>
                </a:extLst>
              </p:cNvPr>
              <p:cNvSpPr txBox="1"/>
              <p:nvPr/>
            </p:nvSpPr>
            <p:spPr>
              <a:xfrm>
                <a:off x="3427824" y="4160138"/>
                <a:ext cx="1355582" cy="37861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err="1"/>
                  <a:t>GetStatus</a:t>
                </a:r>
                <a:endParaRPr lang="en-US" sz="1400" dirty="0"/>
              </a:p>
            </p:txBody>
          </p:sp>
          <p:sp>
            <p:nvSpPr>
              <p:cNvPr id="144" name="Arrow: Right 143">
                <a:extLst>
                  <a:ext uri="{FF2B5EF4-FFF2-40B4-BE49-F238E27FC236}">
                    <a16:creationId xmlns:a16="http://schemas.microsoft.com/office/drawing/2014/main" id="{B4794FBB-56DE-4D03-98C1-842256C1A677}"/>
                  </a:ext>
                </a:extLst>
              </p:cNvPr>
              <p:cNvSpPr/>
              <p:nvPr/>
            </p:nvSpPr>
            <p:spPr>
              <a:xfrm>
                <a:off x="3291084" y="19566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45" name="Arrow: Right 144">
                <a:extLst>
                  <a:ext uri="{FF2B5EF4-FFF2-40B4-BE49-F238E27FC236}">
                    <a16:creationId xmlns:a16="http://schemas.microsoft.com/office/drawing/2014/main" id="{0A7CBEA3-6C9D-4655-92BA-4227CDAA82D5}"/>
                  </a:ext>
                </a:extLst>
              </p:cNvPr>
              <p:cNvSpPr/>
              <p:nvPr/>
            </p:nvSpPr>
            <p:spPr>
              <a:xfrm>
                <a:off x="3289988" y="374496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54" name="Oval 153">
              <a:extLst>
                <a:ext uri="{FF2B5EF4-FFF2-40B4-BE49-F238E27FC236}">
                  <a16:creationId xmlns:a16="http://schemas.microsoft.com/office/drawing/2014/main" id="{D5D1D212-6070-4500-B45C-ABBB5F377F67}"/>
                </a:ext>
              </a:extLst>
            </p:cNvPr>
            <p:cNvSpPr/>
            <p:nvPr/>
          </p:nvSpPr>
          <p:spPr bwMode="auto">
            <a:xfrm>
              <a:off x="9140259" y="1852020"/>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3</a:t>
              </a:r>
            </a:p>
          </p:txBody>
        </p:sp>
      </p:grpSp>
      <p:grpSp>
        <p:nvGrpSpPr>
          <p:cNvPr id="9" name="Group 8">
            <a:extLst>
              <a:ext uri="{FF2B5EF4-FFF2-40B4-BE49-F238E27FC236}">
                <a16:creationId xmlns:a16="http://schemas.microsoft.com/office/drawing/2014/main" id="{B1BDC8C7-19A4-41CF-A968-E0877D386201}"/>
              </a:ext>
            </a:extLst>
          </p:cNvPr>
          <p:cNvGrpSpPr/>
          <p:nvPr/>
        </p:nvGrpSpPr>
        <p:grpSpPr>
          <a:xfrm>
            <a:off x="4229235" y="1700693"/>
            <a:ext cx="4701655" cy="2299072"/>
            <a:chOff x="4229235" y="1700693"/>
            <a:chExt cx="4701655" cy="2299072"/>
          </a:xfrm>
        </p:grpSpPr>
        <p:grpSp>
          <p:nvGrpSpPr>
            <p:cNvPr id="111" name="Group 110">
              <a:extLst>
                <a:ext uri="{FF2B5EF4-FFF2-40B4-BE49-F238E27FC236}">
                  <a16:creationId xmlns:a16="http://schemas.microsoft.com/office/drawing/2014/main" id="{73343923-6037-4D5A-8F94-FCDAC17FD3C3}"/>
                </a:ext>
              </a:extLst>
            </p:cNvPr>
            <p:cNvGrpSpPr/>
            <p:nvPr/>
          </p:nvGrpSpPr>
          <p:grpSpPr>
            <a:xfrm>
              <a:off x="4229235" y="1700693"/>
              <a:ext cx="4701655" cy="2299072"/>
              <a:chOff x="3236608" y="3429000"/>
              <a:chExt cx="5500170" cy="2617630"/>
            </a:xfrm>
          </p:grpSpPr>
          <p:pic>
            <p:nvPicPr>
              <p:cNvPr id="112" name="Content Placeholder 3">
                <a:extLst>
                  <a:ext uri="{FF2B5EF4-FFF2-40B4-BE49-F238E27FC236}">
                    <a16:creationId xmlns:a16="http://schemas.microsoft.com/office/drawing/2014/main" id="{1BA6ABD4-5968-494D-B8B2-9A68ED2C0FEB}"/>
                  </a:ext>
                </a:extLst>
              </p:cNvPr>
              <p:cNvPicPr>
                <a:picLocks noChangeAspect="1"/>
              </p:cNvPicPr>
              <p:nvPr/>
            </p:nvPicPr>
            <p:blipFill>
              <a:blip r:embed="rId4"/>
              <a:stretch>
                <a:fillRect/>
              </a:stretch>
            </p:blipFill>
            <p:spPr>
              <a:xfrm>
                <a:off x="3236608" y="4194256"/>
                <a:ext cx="780738" cy="765256"/>
              </a:xfrm>
              <a:prstGeom prst="rect">
                <a:avLst/>
              </a:prstGeom>
            </p:spPr>
          </p:pic>
          <p:sp>
            <p:nvSpPr>
              <p:cNvPr id="113" name="Cylinder 112">
                <a:extLst>
                  <a:ext uri="{FF2B5EF4-FFF2-40B4-BE49-F238E27FC236}">
                    <a16:creationId xmlns:a16="http://schemas.microsoft.com/office/drawing/2014/main" id="{D327CD05-F6DA-4532-A999-566F4D3C6858}"/>
                  </a:ext>
                </a:extLst>
              </p:cNvPr>
              <p:cNvSpPr/>
              <p:nvPr/>
            </p:nvSpPr>
            <p:spPr>
              <a:xfrm>
                <a:off x="4578235" y="4118084"/>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114" name="Content Placeholder 3">
                <a:extLst>
                  <a:ext uri="{FF2B5EF4-FFF2-40B4-BE49-F238E27FC236}">
                    <a16:creationId xmlns:a16="http://schemas.microsoft.com/office/drawing/2014/main" id="{EF437A08-4576-41A8-9E87-9235EBFFE61B}"/>
                  </a:ext>
                </a:extLst>
              </p:cNvPr>
              <p:cNvPicPr>
                <a:picLocks noChangeAspect="1"/>
              </p:cNvPicPr>
              <p:nvPr/>
            </p:nvPicPr>
            <p:blipFill>
              <a:blip r:embed="rId4"/>
              <a:stretch>
                <a:fillRect/>
              </a:stretch>
            </p:blipFill>
            <p:spPr>
              <a:xfrm>
                <a:off x="5596324" y="4194256"/>
                <a:ext cx="780738" cy="765256"/>
              </a:xfrm>
              <a:prstGeom prst="rect">
                <a:avLst/>
              </a:prstGeom>
            </p:spPr>
          </p:pic>
          <p:sp>
            <p:nvSpPr>
              <p:cNvPr id="115" name="Cylinder 114">
                <a:extLst>
                  <a:ext uri="{FF2B5EF4-FFF2-40B4-BE49-F238E27FC236}">
                    <a16:creationId xmlns:a16="http://schemas.microsoft.com/office/drawing/2014/main" id="{1DDD2C8C-A6A9-4974-B07F-1BA83E1CE8E5}"/>
                  </a:ext>
                </a:extLst>
              </p:cNvPr>
              <p:cNvSpPr/>
              <p:nvPr/>
            </p:nvSpPr>
            <p:spPr>
              <a:xfrm>
                <a:off x="6937951" y="4118084"/>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116" name="Content Placeholder 3">
                <a:extLst>
                  <a:ext uri="{FF2B5EF4-FFF2-40B4-BE49-F238E27FC236}">
                    <a16:creationId xmlns:a16="http://schemas.microsoft.com/office/drawing/2014/main" id="{8C0E424F-65E8-4EA3-8690-7AA3FD1D53CB}"/>
                  </a:ext>
                </a:extLst>
              </p:cNvPr>
              <p:cNvPicPr>
                <a:picLocks noChangeAspect="1"/>
              </p:cNvPicPr>
              <p:nvPr/>
            </p:nvPicPr>
            <p:blipFill>
              <a:blip r:embed="rId4"/>
              <a:stretch>
                <a:fillRect/>
              </a:stretch>
            </p:blipFill>
            <p:spPr>
              <a:xfrm>
                <a:off x="7956040" y="4194256"/>
                <a:ext cx="780738" cy="765256"/>
              </a:xfrm>
              <a:prstGeom prst="rect">
                <a:avLst/>
              </a:prstGeom>
            </p:spPr>
          </p:pic>
          <p:sp>
            <p:nvSpPr>
              <p:cNvPr id="117" name="Arrow: Right 116">
                <a:extLst>
                  <a:ext uri="{FF2B5EF4-FFF2-40B4-BE49-F238E27FC236}">
                    <a16:creationId xmlns:a16="http://schemas.microsoft.com/office/drawing/2014/main" id="{21F10488-E243-4119-B31C-D67AA2F36837}"/>
                  </a:ext>
                </a:extLst>
              </p:cNvPr>
              <p:cNvSpPr/>
              <p:nvPr/>
            </p:nvSpPr>
            <p:spPr>
              <a:xfrm>
                <a:off x="4134264"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18" name="Arrow: Right 117">
                <a:extLst>
                  <a:ext uri="{FF2B5EF4-FFF2-40B4-BE49-F238E27FC236}">
                    <a16:creationId xmlns:a16="http://schemas.microsoft.com/office/drawing/2014/main" id="{47EB0103-6F6E-44D6-921A-E5BC91BC1C60}"/>
                  </a:ext>
                </a:extLst>
              </p:cNvPr>
              <p:cNvSpPr/>
              <p:nvPr/>
            </p:nvSpPr>
            <p:spPr>
              <a:xfrm>
                <a:off x="5145612"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19" name="Arrow: Right 118">
                <a:extLst>
                  <a:ext uri="{FF2B5EF4-FFF2-40B4-BE49-F238E27FC236}">
                    <a16:creationId xmlns:a16="http://schemas.microsoft.com/office/drawing/2014/main" id="{96F5D5A5-B788-44AD-89B7-A99FEDC11BE5}"/>
                  </a:ext>
                </a:extLst>
              </p:cNvPr>
              <p:cNvSpPr/>
              <p:nvPr/>
            </p:nvSpPr>
            <p:spPr>
              <a:xfrm>
                <a:off x="6487266"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20" name="Arrow: Right 119">
                <a:extLst>
                  <a:ext uri="{FF2B5EF4-FFF2-40B4-BE49-F238E27FC236}">
                    <a16:creationId xmlns:a16="http://schemas.microsoft.com/office/drawing/2014/main" id="{8F61E9D1-9A32-4993-A4F7-06F5B91B1CF9}"/>
                  </a:ext>
                </a:extLst>
              </p:cNvPr>
              <p:cNvSpPr/>
              <p:nvPr/>
            </p:nvSpPr>
            <p:spPr>
              <a:xfrm>
                <a:off x="7517913"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21" name="TextBox 13">
                <a:extLst>
                  <a:ext uri="{FF2B5EF4-FFF2-40B4-BE49-F238E27FC236}">
                    <a16:creationId xmlns:a16="http://schemas.microsoft.com/office/drawing/2014/main" id="{11903224-F291-4B20-9062-BE116E66EBEE}"/>
                  </a:ext>
                </a:extLst>
              </p:cNvPr>
              <p:cNvSpPr txBox="1"/>
              <p:nvPr/>
            </p:nvSpPr>
            <p:spPr>
              <a:xfrm>
                <a:off x="3423234" y="4945113"/>
                <a:ext cx="394179" cy="35042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F1</a:t>
                </a:r>
              </a:p>
            </p:txBody>
          </p:sp>
          <p:sp>
            <p:nvSpPr>
              <p:cNvPr id="122" name="TextBox 14">
                <a:extLst>
                  <a:ext uri="{FF2B5EF4-FFF2-40B4-BE49-F238E27FC236}">
                    <a16:creationId xmlns:a16="http://schemas.microsoft.com/office/drawing/2014/main" id="{069876E2-166F-48F3-A314-F42A9A739576}"/>
                  </a:ext>
                </a:extLst>
              </p:cNvPr>
              <p:cNvSpPr txBox="1"/>
              <p:nvPr/>
            </p:nvSpPr>
            <p:spPr>
              <a:xfrm>
                <a:off x="5782951" y="5696208"/>
                <a:ext cx="426057" cy="35042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F2</a:t>
                </a:r>
              </a:p>
            </p:txBody>
          </p:sp>
          <p:sp>
            <p:nvSpPr>
              <p:cNvPr id="123" name="TextBox 15">
                <a:extLst>
                  <a:ext uri="{FF2B5EF4-FFF2-40B4-BE49-F238E27FC236}">
                    <a16:creationId xmlns:a16="http://schemas.microsoft.com/office/drawing/2014/main" id="{E9005DEE-165B-45F4-946F-F52C9E15AFF3}"/>
                  </a:ext>
                </a:extLst>
              </p:cNvPr>
              <p:cNvSpPr txBox="1"/>
              <p:nvPr/>
            </p:nvSpPr>
            <p:spPr>
              <a:xfrm>
                <a:off x="8142667" y="4945113"/>
                <a:ext cx="426057" cy="35042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F3</a:t>
                </a:r>
              </a:p>
            </p:txBody>
          </p:sp>
          <p:pic>
            <p:nvPicPr>
              <p:cNvPr id="124" name="Content Placeholder 3">
                <a:extLst>
                  <a:ext uri="{FF2B5EF4-FFF2-40B4-BE49-F238E27FC236}">
                    <a16:creationId xmlns:a16="http://schemas.microsoft.com/office/drawing/2014/main" id="{387FF762-7F44-41CB-9932-ADAB31D91195}"/>
                  </a:ext>
                </a:extLst>
              </p:cNvPr>
              <p:cNvPicPr>
                <a:picLocks noChangeAspect="1"/>
              </p:cNvPicPr>
              <p:nvPr/>
            </p:nvPicPr>
            <p:blipFill>
              <a:blip r:embed="rId4"/>
              <a:stretch>
                <a:fillRect/>
              </a:stretch>
            </p:blipFill>
            <p:spPr>
              <a:xfrm>
                <a:off x="5596324" y="4959512"/>
                <a:ext cx="780738" cy="765256"/>
              </a:xfrm>
              <a:prstGeom prst="rect">
                <a:avLst/>
              </a:prstGeom>
            </p:spPr>
          </p:pic>
          <p:pic>
            <p:nvPicPr>
              <p:cNvPr id="125" name="Content Placeholder 3">
                <a:extLst>
                  <a:ext uri="{FF2B5EF4-FFF2-40B4-BE49-F238E27FC236}">
                    <a16:creationId xmlns:a16="http://schemas.microsoft.com/office/drawing/2014/main" id="{DB39646B-31B5-4EBB-A7DC-8F653C01F40A}"/>
                  </a:ext>
                </a:extLst>
              </p:cNvPr>
              <p:cNvPicPr>
                <a:picLocks noChangeAspect="1"/>
              </p:cNvPicPr>
              <p:nvPr/>
            </p:nvPicPr>
            <p:blipFill>
              <a:blip r:embed="rId4"/>
              <a:stretch>
                <a:fillRect/>
              </a:stretch>
            </p:blipFill>
            <p:spPr>
              <a:xfrm>
                <a:off x="5596324" y="3429000"/>
                <a:ext cx="780738" cy="765256"/>
              </a:xfrm>
              <a:prstGeom prst="rect">
                <a:avLst/>
              </a:prstGeom>
            </p:spPr>
          </p:pic>
          <p:sp>
            <p:nvSpPr>
              <p:cNvPr id="126" name="Arrow: Bent 125">
                <a:extLst>
                  <a:ext uri="{FF2B5EF4-FFF2-40B4-BE49-F238E27FC236}">
                    <a16:creationId xmlns:a16="http://schemas.microsoft.com/office/drawing/2014/main" id="{158248BD-6840-4C25-B376-27DF7CA6F406}"/>
                  </a:ext>
                </a:extLst>
              </p:cNvPr>
              <p:cNvSpPr/>
              <p:nvPr/>
            </p:nvSpPr>
            <p:spPr>
              <a:xfrm>
                <a:off x="4754653" y="3705856"/>
                <a:ext cx="731493" cy="32099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27" name="Arrow: Bent 126">
                <a:extLst>
                  <a:ext uri="{FF2B5EF4-FFF2-40B4-BE49-F238E27FC236}">
                    <a16:creationId xmlns:a16="http://schemas.microsoft.com/office/drawing/2014/main" id="{6DE37FAB-20B5-434B-A997-EC98C8298ED9}"/>
                  </a:ext>
                </a:extLst>
              </p:cNvPr>
              <p:cNvSpPr/>
              <p:nvPr/>
            </p:nvSpPr>
            <p:spPr>
              <a:xfrm flipV="1">
                <a:off x="4754653" y="5126419"/>
                <a:ext cx="731493" cy="33600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28" name="Arrow: Bent 127">
                <a:extLst>
                  <a:ext uri="{FF2B5EF4-FFF2-40B4-BE49-F238E27FC236}">
                    <a16:creationId xmlns:a16="http://schemas.microsoft.com/office/drawing/2014/main" id="{0485E0AE-EABA-4B6F-BE5B-CE1FEDF83B65}"/>
                  </a:ext>
                </a:extLst>
              </p:cNvPr>
              <p:cNvSpPr/>
              <p:nvPr/>
            </p:nvSpPr>
            <p:spPr>
              <a:xfrm rot="16200000" flipV="1">
                <a:off x="6712193" y="4908517"/>
                <a:ext cx="336001" cy="7431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29" name="Arrow: Bent 128">
                <a:extLst>
                  <a:ext uri="{FF2B5EF4-FFF2-40B4-BE49-F238E27FC236}">
                    <a16:creationId xmlns:a16="http://schemas.microsoft.com/office/drawing/2014/main" id="{14916460-5D4B-4DE9-802F-7A4373438751}"/>
                  </a:ext>
                </a:extLst>
              </p:cNvPr>
              <p:cNvSpPr/>
              <p:nvPr/>
            </p:nvSpPr>
            <p:spPr>
              <a:xfrm rot="16200000" flipH="1" flipV="1">
                <a:off x="6729397" y="3524818"/>
                <a:ext cx="301589" cy="7431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grpSp>
        <p:sp>
          <p:nvSpPr>
            <p:cNvPr id="155" name="Oval 154">
              <a:extLst>
                <a:ext uri="{FF2B5EF4-FFF2-40B4-BE49-F238E27FC236}">
                  <a16:creationId xmlns:a16="http://schemas.microsoft.com/office/drawing/2014/main" id="{18A5DE85-8D64-4ACE-AE65-166306C01601}"/>
                </a:ext>
              </a:extLst>
            </p:cNvPr>
            <p:cNvSpPr/>
            <p:nvPr/>
          </p:nvSpPr>
          <p:spPr bwMode="auto">
            <a:xfrm>
              <a:off x="5109419" y="1946646"/>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2</a:t>
              </a:r>
            </a:p>
          </p:txBody>
        </p:sp>
      </p:grpSp>
      <p:sp>
        <p:nvSpPr>
          <p:cNvPr id="157" name="Oval 156">
            <a:extLst>
              <a:ext uri="{FF2B5EF4-FFF2-40B4-BE49-F238E27FC236}">
                <a16:creationId xmlns:a16="http://schemas.microsoft.com/office/drawing/2014/main" id="{501EEA76-7A0F-447A-A9D2-1ED517365F03}"/>
              </a:ext>
            </a:extLst>
          </p:cNvPr>
          <p:cNvSpPr/>
          <p:nvPr/>
        </p:nvSpPr>
        <p:spPr bwMode="auto">
          <a:xfrm>
            <a:off x="7943029" y="4931127"/>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5</a:t>
            </a:r>
          </a:p>
        </p:txBody>
      </p:sp>
      <p:grpSp>
        <p:nvGrpSpPr>
          <p:cNvPr id="3" name="Group 2">
            <a:extLst>
              <a:ext uri="{FF2B5EF4-FFF2-40B4-BE49-F238E27FC236}">
                <a16:creationId xmlns:a16="http://schemas.microsoft.com/office/drawing/2014/main" id="{4C33F1C3-DBD7-412C-9321-85127C11FB2D}"/>
              </a:ext>
            </a:extLst>
          </p:cNvPr>
          <p:cNvGrpSpPr/>
          <p:nvPr/>
        </p:nvGrpSpPr>
        <p:grpSpPr>
          <a:xfrm>
            <a:off x="4381194" y="4603901"/>
            <a:ext cx="2908900" cy="2173842"/>
            <a:chOff x="4381194" y="4603901"/>
            <a:chExt cx="2908900" cy="2173842"/>
          </a:xfrm>
        </p:grpSpPr>
        <p:sp>
          <p:nvSpPr>
            <p:cNvPr id="156" name="Oval 155">
              <a:extLst>
                <a:ext uri="{FF2B5EF4-FFF2-40B4-BE49-F238E27FC236}">
                  <a16:creationId xmlns:a16="http://schemas.microsoft.com/office/drawing/2014/main" id="{E28BF3E4-0A37-44B0-972B-8ADCAF3CF5D8}"/>
                </a:ext>
              </a:extLst>
            </p:cNvPr>
            <p:cNvSpPr/>
            <p:nvPr/>
          </p:nvSpPr>
          <p:spPr bwMode="auto">
            <a:xfrm>
              <a:off x="4605880" y="4603901"/>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4</a:t>
              </a:r>
            </a:p>
          </p:txBody>
        </p:sp>
        <p:pic>
          <p:nvPicPr>
            <p:cNvPr id="2050" name="Picture 2" descr="Monitor diagram">
              <a:extLst>
                <a:ext uri="{FF2B5EF4-FFF2-40B4-BE49-F238E27FC236}">
                  <a16:creationId xmlns:a16="http://schemas.microsoft.com/office/drawing/2014/main" id="{AD81BB2D-92AB-49E0-B4AD-A13FA1E687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194" y="4825548"/>
              <a:ext cx="2908900" cy="195219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004810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6"/>
                                        </p:tgtEl>
                                        <p:attrNameLst>
                                          <p:attrName>style.visibility</p:attrName>
                                        </p:attrNameLst>
                                      </p:cBhvr>
                                      <p:to>
                                        <p:strVal val="visible"/>
                                      </p:to>
                                    </p:set>
                                    <p:animEffect transition="in" filter="fade">
                                      <p:cBhvr>
                                        <p:cTn id="27" dur="500"/>
                                        <p:tgtEl>
                                          <p:spTgt spid="14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7"/>
                                        </p:tgtEl>
                                        <p:attrNameLst>
                                          <p:attrName>style.visibility</p:attrName>
                                        </p:attrNameLst>
                                      </p:cBhvr>
                                      <p:to>
                                        <p:strVal val="visible"/>
                                      </p:to>
                                    </p:set>
                                    <p:animEffect transition="in" filter="fade">
                                      <p:cBhvr>
                                        <p:cTn id="30"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1EB9D5-EF7F-4018-8B18-B0F1F833BF0E}"/>
              </a:ext>
            </a:extLst>
          </p:cNvPr>
          <p:cNvSpPr>
            <a:spLocks noGrp="1"/>
          </p:cNvSpPr>
          <p:nvPr>
            <p:ph type="title"/>
          </p:nvPr>
        </p:nvSpPr>
        <p:spPr>
          <a:xfrm>
            <a:off x="269302" y="2084187"/>
            <a:ext cx="6174361" cy="1793090"/>
          </a:xfrm>
        </p:spPr>
        <p:txBody>
          <a:bodyPr/>
          <a:lstStyle/>
          <a:p>
            <a:r>
              <a:rPr lang="en-US" dirty="0"/>
              <a:t>What’s New in Azure Serverless</a:t>
            </a:r>
          </a:p>
        </p:txBody>
      </p:sp>
      <p:sp>
        <p:nvSpPr>
          <p:cNvPr id="5" name="Text Placeholder 4">
            <a:extLst>
              <a:ext uri="{FF2B5EF4-FFF2-40B4-BE49-F238E27FC236}">
                <a16:creationId xmlns:a16="http://schemas.microsoft.com/office/drawing/2014/main" id="{ECBC1C5F-A3FD-4955-915D-F7FA11DCEA9F}"/>
              </a:ext>
            </a:extLst>
          </p:cNvPr>
          <p:cNvSpPr>
            <a:spLocks noGrp="1"/>
          </p:cNvSpPr>
          <p:nvPr>
            <p:ph type="body" sz="quarter" idx="12"/>
          </p:nvPr>
        </p:nvSpPr>
        <p:spPr>
          <a:xfrm>
            <a:off x="212858" y="4228530"/>
            <a:ext cx="7373276" cy="1792326"/>
          </a:xfrm>
        </p:spPr>
        <p:txBody>
          <a:bodyPr/>
          <a:lstStyle/>
          <a:p>
            <a:r>
              <a:rPr lang="en-US" dirty="0"/>
              <a:t>Michael S. Collier</a:t>
            </a:r>
          </a:p>
          <a:p>
            <a:endParaRPr lang="en-US" sz="1961" dirty="0"/>
          </a:p>
          <a:p>
            <a:endParaRPr lang="en-US" sz="1961" dirty="0"/>
          </a:p>
          <a:p>
            <a:r>
              <a:rPr lang="en-US" sz="2745" dirty="0"/>
              <a:t>Sr. Software Development Engineer</a:t>
            </a:r>
          </a:p>
          <a:p>
            <a:r>
              <a:rPr lang="en-US" sz="2745" dirty="0"/>
              <a:t>Commercial Software Engineering – Global ISV</a:t>
            </a:r>
          </a:p>
          <a:p>
            <a:endParaRPr lang="en-US" sz="1961" dirty="0"/>
          </a:p>
          <a:p>
            <a:r>
              <a:rPr lang="en-US" sz="2353" dirty="0"/>
              <a:t>@</a:t>
            </a:r>
            <a:r>
              <a:rPr lang="en-US" sz="2353" dirty="0" err="1"/>
              <a:t>MichaelCollier</a:t>
            </a:r>
            <a:r>
              <a:rPr lang="en-US" sz="2353" dirty="0"/>
              <a:t> | www.MichaelSCollier.com</a:t>
            </a:r>
          </a:p>
        </p:txBody>
      </p:sp>
    </p:spTree>
    <p:extLst>
      <p:ext uri="{BB962C8B-B14F-4D97-AF65-F5344CB8AC3E}">
        <p14:creationId xmlns:p14="http://schemas.microsoft.com/office/powerpoint/2010/main" val="139350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39BBC-DF42-2D41-8F83-FAA995DB61BD}"/>
              </a:ext>
            </a:extLst>
          </p:cNvPr>
          <p:cNvSpPr>
            <a:spLocks noGrp="1"/>
          </p:cNvSpPr>
          <p:nvPr>
            <p:ph type="title"/>
          </p:nvPr>
        </p:nvSpPr>
        <p:spPr/>
        <p:txBody>
          <a:bodyPr/>
          <a:lstStyle/>
          <a:p>
            <a:r>
              <a:rPr lang="en-US" dirty="0"/>
              <a:t>Durable Functions</a:t>
            </a:r>
          </a:p>
        </p:txBody>
      </p:sp>
      <p:pic>
        <p:nvPicPr>
          <p:cNvPr id="4" name="Picture 3">
            <a:extLst>
              <a:ext uri="{FF2B5EF4-FFF2-40B4-BE49-F238E27FC236}">
                <a16:creationId xmlns:a16="http://schemas.microsoft.com/office/drawing/2014/main" id="{3D171680-921F-A142-8AB9-913CC31F1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518" y="4581413"/>
            <a:ext cx="1370067" cy="1370067"/>
          </a:xfrm>
          <a:prstGeom prst="rect">
            <a:avLst/>
          </a:prstGeom>
        </p:spPr>
      </p:pic>
      <p:pic>
        <p:nvPicPr>
          <p:cNvPr id="5" name="Picture 4">
            <a:extLst>
              <a:ext uri="{FF2B5EF4-FFF2-40B4-BE49-F238E27FC236}">
                <a16:creationId xmlns:a16="http://schemas.microsoft.com/office/drawing/2014/main" id="{E7774857-26FE-F145-B31E-22AA5700D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5906" y="4676770"/>
            <a:ext cx="1370067" cy="1370067"/>
          </a:xfrm>
          <a:prstGeom prst="rect">
            <a:avLst/>
          </a:prstGeom>
        </p:spPr>
      </p:pic>
      <p:pic>
        <p:nvPicPr>
          <p:cNvPr id="6" name="Picture 5">
            <a:extLst>
              <a:ext uri="{FF2B5EF4-FFF2-40B4-BE49-F238E27FC236}">
                <a16:creationId xmlns:a16="http://schemas.microsoft.com/office/drawing/2014/main" id="{319FECC1-2711-CB4C-9CFD-0A308E487E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8250" y="4581413"/>
            <a:ext cx="1370067" cy="1370067"/>
          </a:xfrm>
          <a:prstGeom prst="rect">
            <a:avLst/>
          </a:prstGeom>
        </p:spPr>
      </p:pic>
      <p:sp>
        <p:nvSpPr>
          <p:cNvPr id="7" name="TextBox 6">
            <a:extLst>
              <a:ext uri="{FF2B5EF4-FFF2-40B4-BE49-F238E27FC236}">
                <a16:creationId xmlns:a16="http://schemas.microsoft.com/office/drawing/2014/main" id="{F101C5C3-2042-C44B-992A-B0D2DB709C57}"/>
              </a:ext>
            </a:extLst>
          </p:cNvPr>
          <p:cNvSpPr txBox="1"/>
          <p:nvPr/>
        </p:nvSpPr>
        <p:spPr>
          <a:xfrm>
            <a:off x="2326944" y="5951480"/>
            <a:ext cx="75521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F1</a:t>
            </a:r>
          </a:p>
        </p:txBody>
      </p:sp>
      <p:sp>
        <p:nvSpPr>
          <p:cNvPr id="8" name="TextBox 7">
            <a:extLst>
              <a:ext uri="{FF2B5EF4-FFF2-40B4-BE49-F238E27FC236}">
                <a16:creationId xmlns:a16="http://schemas.microsoft.com/office/drawing/2014/main" id="{C33947B7-9557-E040-90F9-1EE4B2B4ACC1}"/>
              </a:ext>
            </a:extLst>
          </p:cNvPr>
          <p:cNvSpPr txBox="1"/>
          <p:nvPr/>
        </p:nvSpPr>
        <p:spPr>
          <a:xfrm>
            <a:off x="5845676" y="6051961"/>
            <a:ext cx="75521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F2</a:t>
            </a:r>
          </a:p>
        </p:txBody>
      </p:sp>
      <p:sp>
        <p:nvSpPr>
          <p:cNvPr id="9" name="TextBox 8">
            <a:extLst>
              <a:ext uri="{FF2B5EF4-FFF2-40B4-BE49-F238E27FC236}">
                <a16:creationId xmlns:a16="http://schemas.microsoft.com/office/drawing/2014/main" id="{AA55FF91-CE89-9C44-A0C2-7121DBAAA0F7}"/>
              </a:ext>
            </a:extLst>
          </p:cNvPr>
          <p:cNvSpPr txBox="1"/>
          <p:nvPr/>
        </p:nvSpPr>
        <p:spPr>
          <a:xfrm>
            <a:off x="9033332" y="5946093"/>
            <a:ext cx="75521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F3</a:t>
            </a:r>
          </a:p>
        </p:txBody>
      </p:sp>
      <p:pic>
        <p:nvPicPr>
          <p:cNvPr id="10" name="Picture 9">
            <a:extLst>
              <a:ext uri="{FF2B5EF4-FFF2-40B4-BE49-F238E27FC236}">
                <a16:creationId xmlns:a16="http://schemas.microsoft.com/office/drawing/2014/main" id="{F8944F4C-2A87-1349-B9A9-18EBB7E13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8248" y="1927551"/>
            <a:ext cx="1370067" cy="1370067"/>
          </a:xfrm>
          <a:prstGeom prst="rect">
            <a:avLst/>
          </a:prstGeom>
        </p:spPr>
      </p:pic>
      <p:sp>
        <p:nvSpPr>
          <p:cNvPr id="11" name="TextBox 10">
            <a:extLst>
              <a:ext uri="{FF2B5EF4-FFF2-40B4-BE49-F238E27FC236}">
                <a16:creationId xmlns:a16="http://schemas.microsoft.com/office/drawing/2014/main" id="{C177D54D-C28C-1E4F-AA10-88E63C7327D6}"/>
              </a:ext>
            </a:extLst>
          </p:cNvPr>
          <p:cNvSpPr txBox="1"/>
          <p:nvPr/>
        </p:nvSpPr>
        <p:spPr>
          <a:xfrm>
            <a:off x="6908315" y="2290088"/>
            <a:ext cx="2125017"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FF0000"/>
                </a:solidFill>
              </a:rPr>
              <a:t>Orchestrator</a:t>
            </a:r>
          </a:p>
        </p:txBody>
      </p:sp>
      <p:cxnSp>
        <p:nvCxnSpPr>
          <p:cNvPr id="13" name="Straight Arrow Connector 12">
            <a:extLst>
              <a:ext uri="{FF2B5EF4-FFF2-40B4-BE49-F238E27FC236}">
                <a16:creationId xmlns:a16="http://schemas.microsoft.com/office/drawing/2014/main" id="{E51D1213-E5F2-0344-94A5-2EE00B8ADC81}"/>
              </a:ext>
            </a:extLst>
          </p:cNvPr>
          <p:cNvCxnSpPr/>
          <p:nvPr/>
        </p:nvCxnSpPr>
        <p:spPr>
          <a:xfrm flipH="1">
            <a:off x="3389585" y="2917952"/>
            <a:ext cx="2148663" cy="152792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D4ABE4F-3787-E04A-A5A6-2B4C4C7D5EDE}"/>
              </a:ext>
            </a:extLst>
          </p:cNvPr>
          <p:cNvCxnSpPr>
            <a:cxnSpLocks/>
          </p:cNvCxnSpPr>
          <p:nvPr/>
        </p:nvCxnSpPr>
        <p:spPr>
          <a:xfrm flipH="1">
            <a:off x="5975131" y="3297618"/>
            <a:ext cx="1" cy="1148258"/>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11653C3-B31E-A94A-85C6-AC1F75F1465C}"/>
              </a:ext>
            </a:extLst>
          </p:cNvPr>
          <p:cNvCxnSpPr>
            <a:cxnSpLocks/>
          </p:cNvCxnSpPr>
          <p:nvPr/>
        </p:nvCxnSpPr>
        <p:spPr>
          <a:xfrm>
            <a:off x="6747642" y="2917952"/>
            <a:ext cx="2128344" cy="166346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DE99332-7D85-B84B-84DC-8D55285996F3}"/>
              </a:ext>
            </a:extLst>
          </p:cNvPr>
          <p:cNvCxnSpPr>
            <a:cxnSpLocks/>
          </p:cNvCxnSpPr>
          <p:nvPr/>
        </p:nvCxnSpPr>
        <p:spPr>
          <a:xfrm flipV="1">
            <a:off x="3547241" y="3074276"/>
            <a:ext cx="2128345" cy="160249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164AAD1-BDDA-7246-AF10-FD760F8DF3D7}"/>
              </a:ext>
            </a:extLst>
          </p:cNvPr>
          <p:cNvCxnSpPr/>
          <p:nvPr/>
        </p:nvCxnSpPr>
        <p:spPr>
          <a:xfrm flipV="1">
            <a:off x="6369269" y="3297618"/>
            <a:ext cx="0" cy="1148258"/>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265F986-9EFD-974B-AB16-ACF21CE1BD7D}"/>
              </a:ext>
            </a:extLst>
          </p:cNvPr>
          <p:cNvCxnSpPr/>
          <p:nvPr/>
        </p:nvCxnSpPr>
        <p:spPr>
          <a:xfrm flipH="1" flipV="1">
            <a:off x="6600889" y="3074276"/>
            <a:ext cx="2125017" cy="1734207"/>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0E38B65-BC82-AF45-92A0-69E76C926CFB}"/>
              </a:ext>
            </a:extLst>
          </p:cNvPr>
          <p:cNvSpPr txBox="1"/>
          <p:nvPr/>
        </p:nvSpPr>
        <p:spPr>
          <a:xfrm>
            <a:off x="10256169" y="4881671"/>
            <a:ext cx="2125017"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rgbClr val="FF0000"/>
                </a:solidFill>
              </a:rPr>
              <a:t>Activity Functions</a:t>
            </a:r>
          </a:p>
        </p:txBody>
      </p:sp>
    </p:spTree>
    <p:extLst>
      <p:ext uri="{BB962C8B-B14F-4D97-AF65-F5344CB8AC3E}">
        <p14:creationId xmlns:p14="http://schemas.microsoft.com/office/powerpoint/2010/main" val="207089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8"/>
            <a:ext cx="9859116" cy="2136222"/>
          </a:xfrm>
        </p:spPr>
        <p:txBody>
          <a:bodyPr/>
          <a:lstStyle/>
          <a:p>
            <a:r>
              <a:rPr lang="en-US"/>
              <a:t>Demo</a:t>
            </a:r>
            <a:br>
              <a:rPr lang="en-US"/>
            </a:br>
            <a:endParaRPr lang="en-US"/>
          </a:p>
        </p:txBody>
      </p:sp>
      <p:sp>
        <p:nvSpPr>
          <p:cNvPr id="4" name="Text Placeholder 3">
            <a:extLst>
              <a:ext uri="{FF2B5EF4-FFF2-40B4-BE49-F238E27FC236}">
                <a16:creationId xmlns:a16="http://schemas.microsoft.com/office/drawing/2014/main" id="{21330B09-447E-4107-9955-FB072D8BDD75}"/>
              </a:ext>
            </a:extLst>
          </p:cNvPr>
          <p:cNvSpPr>
            <a:spLocks noGrp="1"/>
          </p:cNvSpPr>
          <p:nvPr>
            <p:ph type="body" sz="quarter" idx="12"/>
          </p:nvPr>
        </p:nvSpPr>
        <p:spPr>
          <a:xfrm>
            <a:off x="448586" y="3697925"/>
            <a:ext cx="8067822" cy="724143"/>
          </a:xfrm>
        </p:spPr>
        <p:txBody>
          <a:bodyPr/>
          <a:lstStyle/>
          <a:p>
            <a:r>
              <a:rPr lang="en-US" dirty="0"/>
              <a:t>Durable Functions</a:t>
            </a:r>
          </a:p>
        </p:txBody>
      </p:sp>
    </p:spTree>
    <p:extLst>
      <p:ext uri="{BB962C8B-B14F-4D97-AF65-F5344CB8AC3E}">
        <p14:creationId xmlns:p14="http://schemas.microsoft.com/office/powerpoint/2010/main" val="290531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What’s new in Azure Functions</a:t>
            </a:r>
          </a:p>
        </p:txBody>
      </p:sp>
      <p:sp>
        <p:nvSpPr>
          <p:cNvPr id="78" name="Rectangle 77"/>
          <p:cNvSpPr/>
          <p:nvPr/>
        </p:nvSpPr>
        <p:spPr bwMode="auto">
          <a:xfrm>
            <a:off x="10182960" y="5240858"/>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Event Grid</a:t>
            </a:r>
          </a:p>
        </p:txBody>
      </p:sp>
      <p:sp>
        <p:nvSpPr>
          <p:cNvPr id="73" name="Rectangle 72"/>
          <p:cNvSpPr/>
          <p:nvPr/>
        </p:nvSpPr>
        <p:spPr bwMode="auto">
          <a:xfrm>
            <a:off x="10182240" y="1804563"/>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96" name="Rectangle 95"/>
          <p:cNvSpPr/>
          <p:nvPr/>
        </p:nvSpPr>
        <p:spPr bwMode="auto">
          <a:xfrm>
            <a:off x="10182960" y="3522711"/>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Faster Scale-Out</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416807" y="2358687"/>
            <a:ext cx="797589" cy="418735"/>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105"/>
          <p:cNvSpPr/>
          <p:nvPr/>
        </p:nvSpPr>
        <p:spPr bwMode="auto">
          <a:xfrm>
            <a:off x="394119" y="2227128"/>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lang="en-US" sz="1567" kern="0" dirty="0">
                <a:gradFill>
                  <a:gsLst>
                    <a:gs pos="0">
                      <a:srgbClr val="FFFFFF"/>
                    </a:gs>
                    <a:gs pos="100000">
                      <a:srgbClr val="FFFFFF"/>
                    </a:gs>
                  </a:gsLst>
                  <a:lin ang="5400000" scaled="0"/>
                </a:gradFill>
                <a:latin typeface="Segoe UI"/>
                <a:cs typeface="Segoe UI" pitchFamily="34" charset="0"/>
              </a:rPr>
              <a:t>Containers</a:t>
            </a: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4" name="Rectangle 103"/>
          <p:cNvSpPr/>
          <p:nvPr/>
        </p:nvSpPr>
        <p:spPr bwMode="auto">
          <a:xfrm>
            <a:off x="394119" y="4894521"/>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Application Insights Monitoring</a:t>
            </a:r>
          </a:p>
        </p:txBody>
      </p:sp>
      <p:sp>
        <p:nvSpPr>
          <p:cNvPr id="117" name="Freeform 41"/>
          <p:cNvSpPr>
            <a:spLocks noEditPoints="1"/>
          </p:cNvSpPr>
          <p:nvPr/>
        </p:nvSpPr>
        <p:spPr bwMode="auto">
          <a:xfrm>
            <a:off x="595314" y="5051904"/>
            <a:ext cx="404785" cy="432694"/>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FD7A6A91-8AEF-44FA-B6FE-3C40FFEA9B3F}"/>
              </a:ext>
            </a:extLst>
          </p:cNvPr>
          <p:cNvGrpSpPr/>
          <p:nvPr/>
        </p:nvGrpSpPr>
        <p:grpSpPr>
          <a:xfrm>
            <a:off x="4851204" y="2726319"/>
            <a:ext cx="2738838" cy="1971494"/>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 name="TextBox 2">
            <a:extLst>
              <a:ext uri="{FF2B5EF4-FFF2-40B4-BE49-F238E27FC236}">
                <a16:creationId xmlns:a16="http://schemas.microsoft.com/office/drawing/2014/main" id="{C90F2EC7-6F9E-41DA-810C-9C326531E820}"/>
              </a:ext>
            </a:extLst>
          </p:cNvPr>
          <p:cNvSpPr txBox="1"/>
          <p:nvPr/>
        </p:nvSpPr>
        <p:spPr>
          <a:xfrm>
            <a:off x="8315408" y="1929698"/>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Trigger a function based on changes in Cosmos DB</a:t>
            </a:r>
          </a:p>
        </p:txBody>
      </p:sp>
      <p:sp>
        <p:nvSpPr>
          <p:cNvPr id="53" name="TextBox 52">
            <a:extLst>
              <a:ext uri="{FF2B5EF4-FFF2-40B4-BE49-F238E27FC236}">
                <a16:creationId xmlns:a16="http://schemas.microsoft.com/office/drawing/2014/main" id="{CC30763B-14AD-4573-B5BB-F899A6A0CD2C}"/>
              </a:ext>
            </a:extLst>
          </p:cNvPr>
          <p:cNvSpPr txBox="1"/>
          <p:nvPr/>
        </p:nvSpPr>
        <p:spPr>
          <a:xfrm>
            <a:off x="8308285" y="3555207"/>
            <a:ext cx="1984116" cy="85981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HTTP Trigger performance improvements</a:t>
            </a:r>
          </a:p>
        </p:txBody>
      </p:sp>
      <p:sp>
        <p:nvSpPr>
          <p:cNvPr id="59" name="TextBox 58">
            <a:extLst>
              <a:ext uri="{FF2B5EF4-FFF2-40B4-BE49-F238E27FC236}">
                <a16:creationId xmlns:a16="http://schemas.microsoft.com/office/drawing/2014/main" id="{0087E411-51DD-4AFE-B11E-7D85209E1667}"/>
              </a:ext>
            </a:extLst>
          </p:cNvPr>
          <p:cNvSpPr txBox="1"/>
          <p:nvPr/>
        </p:nvSpPr>
        <p:spPr>
          <a:xfrm>
            <a:off x="8294118" y="5279085"/>
            <a:ext cx="1984116" cy="66976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Tighter integration with Event Grid</a:t>
            </a:r>
          </a:p>
        </p:txBody>
      </p:sp>
      <p:sp>
        <p:nvSpPr>
          <p:cNvPr id="60" name="TextBox 59">
            <a:extLst>
              <a:ext uri="{FF2B5EF4-FFF2-40B4-BE49-F238E27FC236}">
                <a16:creationId xmlns:a16="http://schemas.microsoft.com/office/drawing/2014/main" id="{96F8E2FD-1110-4817-910F-D8543CDE08E6}"/>
              </a:ext>
            </a:extLst>
          </p:cNvPr>
          <p:cNvSpPr txBox="1"/>
          <p:nvPr/>
        </p:nvSpPr>
        <p:spPr>
          <a:xfrm>
            <a:off x="2655894" y="2169132"/>
            <a:ext cx="1984116" cy="66976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Functions on Linux &amp; Docker</a:t>
            </a:r>
          </a:p>
        </p:txBody>
      </p:sp>
      <p:sp>
        <p:nvSpPr>
          <p:cNvPr id="63" name="TextBox 62">
            <a:extLst>
              <a:ext uri="{FF2B5EF4-FFF2-40B4-BE49-F238E27FC236}">
                <a16:creationId xmlns:a16="http://schemas.microsoft.com/office/drawing/2014/main" id="{E137874E-F77B-44E7-AB72-4B7CC299E13C}"/>
              </a:ext>
            </a:extLst>
          </p:cNvPr>
          <p:cNvSpPr txBox="1"/>
          <p:nvPr/>
        </p:nvSpPr>
        <p:spPr>
          <a:xfrm>
            <a:off x="2655894" y="4849125"/>
            <a:ext cx="1984116" cy="66976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AI is enabled by default</a:t>
            </a:r>
          </a:p>
        </p:txBody>
      </p:sp>
      <p:pic>
        <p:nvPicPr>
          <p:cNvPr id="6" name="Graphic 5" descr="Star">
            <a:extLst>
              <a:ext uri="{FF2B5EF4-FFF2-40B4-BE49-F238E27FC236}">
                <a16:creationId xmlns:a16="http://schemas.microsoft.com/office/drawing/2014/main" id="{34EE2C3F-8C1E-4329-AF1F-706F0DB793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55894" y="1725141"/>
            <a:ext cx="398089" cy="398089"/>
          </a:xfrm>
          <a:prstGeom prst="rect">
            <a:avLst/>
          </a:prstGeom>
        </p:spPr>
      </p:pic>
      <p:pic>
        <p:nvPicPr>
          <p:cNvPr id="64" name="Graphic 63" descr="Star">
            <a:extLst>
              <a:ext uri="{FF2B5EF4-FFF2-40B4-BE49-F238E27FC236}">
                <a16:creationId xmlns:a16="http://schemas.microsoft.com/office/drawing/2014/main" id="{21621CCC-746F-42F9-9EDF-090A057713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15199" y="4425837"/>
            <a:ext cx="398089" cy="398089"/>
          </a:xfrm>
          <a:prstGeom prst="rect">
            <a:avLst/>
          </a:prstGeom>
        </p:spPr>
      </p:pic>
      <p:pic>
        <p:nvPicPr>
          <p:cNvPr id="65" name="Graphic 64" descr="Star">
            <a:extLst>
              <a:ext uri="{FF2B5EF4-FFF2-40B4-BE49-F238E27FC236}">
                <a16:creationId xmlns:a16="http://schemas.microsoft.com/office/drawing/2014/main" id="{B173E468-3B3F-4F5C-838B-9227E95970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34748" y="1530482"/>
            <a:ext cx="398089" cy="398089"/>
          </a:xfrm>
          <a:prstGeom prst="rect">
            <a:avLst/>
          </a:prstGeom>
        </p:spPr>
      </p:pic>
      <p:pic>
        <p:nvPicPr>
          <p:cNvPr id="69" name="Graphic 68" descr="Star">
            <a:extLst>
              <a:ext uri="{FF2B5EF4-FFF2-40B4-BE49-F238E27FC236}">
                <a16:creationId xmlns:a16="http://schemas.microsoft.com/office/drawing/2014/main" id="{782715FF-3514-481D-A60F-11F8E18E86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34748" y="3212392"/>
            <a:ext cx="398089" cy="398089"/>
          </a:xfrm>
          <a:prstGeom prst="rect">
            <a:avLst/>
          </a:prstGeom>
        </p:spPr>
      </p:pic>
      <p:pic>
        <p:nvPicPr>
          <p:cNvPr id="70" name="Graphic 69" descr="Star">
            <a:extLst>
              <a:ext uri="{FF2B5EF4-FFF2-40B4-BE49-F238E27FC236}">
                <a16:creationId xmlns:a16="http://schemas.microsoft.com/office/drawing/2014/main" id="{3AC7D11A-B391-4C6E-8E5D-6D943FA6F39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734748" y="4948030"/>
            <a:ext cx="398089" cy="398089"/>
          </a:xfrm>
          <a:prstGeom prst="rect">
            <a:avLst/>
          </a:prstGeom>
        </p:spPr>
      </p:pic>
      <p:sp>
        <p:nvSpPr>
          <p:cNvPr id="39" name="Rectangle 38">
            <a:extLst>
              <a:ext uri="{FF2B5EF4-FFF2-40B4-BE49-F238E27FC236}">
                <a16:creationId xmlns:a16="http://schemas.microsoft.com/office/drawing/2014/main" id="{F3443C66-B673-44C7-9EFE-7548DDA24F5E}"/>
              </a:ext>
            </a:extLst>
          </p:cNvPr>
          <p:cNvSpPr/>
          <p:nvPr/>
        </p:nvSpPr>
        <p:spPr bwMode="auto">
          <a:xfrm>
            <a:off x="340468" y="3491053"/>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Durable Functions GA (v1)</a:t>
            </a:r>
          </a:p>
        </p:txBody>
      </p:sp>
      <p:sp>
        <p:nvSpPr>
          <p:cNvPr id="40" name="TextBox 39">
            <a:extLst>
              <a:ext uri="{FF2B5EF4-FFF2-40B4-BE49-F238E27FC236}">
                <a16:creationId xmlns:a16="http://schemas.microsoft.com/office/drawing/2014/main" id="{3AA296F0-7E41-44FB-81D9-BFBB9C83FF5C}"/>
              </a:ext>
            </a:extLst>
          </p:cNvPr>
          <p:cNvSpPr txBox="1"/>
          <p:nvPr/>
        </p:nvSpPr>
        <p:spPr>
          <a:xfrm>
            <a:off x="2808294" y="3433058"/>
            <a:ext cx="1984116" cy="66976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Long running, stateful functions</a:t>
            </a:r>
          </a:p>
        </p:txBody>
      </p:sp>
      <p:pic>
        <p:nvPicPr>
          <p:cNvPr id="41" name="Graphic 40" descr="Star">
            <a:extLst>
              <a:ext uri="{FF2B5EF4-FFF2-40B4-BE49-F238E27FC236}">
                <a16:creationId xmlns:a16="http://schemas.microsoft.com/office/drawing/2014/main" id="{F78D4252-4A67-44EE-B775-7121662EC6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08294" y="2989067"/>
            <a:ext cx="398089" cy="398089"/>
          </a:xfrm>
          <a:prstGeom prst="rect">
            <a:avLst/>
          </a:prstGeom>
        </p:spPr>
      </p:pic>
      <p:sp>
        <p:nvSpPr>
          <p:cNvPr id="37" name="Rectangle 36">
            <a:extLst>
              <a:ext uri="{FF2B5EF4-FFF2-40B4-BE49-F238E27FC236}">
                <a16:creationId xmlns:a16="http://schemas.microsoft.com/office/drawing/2014/main" id="{C18BC2A7-9092-4F3D-B539-3A317B029FB2}"/>
              </a:ext>
            </a:extLst>
          </p:cNvPr>
          <p:cNvSpPr/>
          <p:nvPr/>
        </p:nvSpPr>
        <p:spPr bwMode="auto">
          <a:xfrm>
            <a:off x="4267077" y="5912803"/>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Deployment</a:t>
            </a:r>
          </a:p>
        </p:txBody>
      </p:sp>
      <p:sp>
        <p:nvSpPr>
          <p:cNvPr id="38" name="TextBox 37">
            <a:extLst>
              <a:ext uri="{FF2B5EF4-FFF2-40B4-BE49-F238E27FC236}">
                <a16:creationId xmlns:a16="http://schemas.microsoft.com/office/drawing/2014/main" id="{13F4EA52-DF85-4D6C-B6A6-9D60E39A6612}"/>
              </a:ext>
            </a:extLst>
          </p:cNvPr>
          <p:cNvSpPr txBox="1"/>
          <p:nvPr/>
        </p:nvSpPr>
        <p:spPr>
          <a:xfrm>
            <a:off x="6528852" y="5867407"/>
            <a:ext cx="1984116" cy="479709"/>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lang="en-US" sz="1372" dirty="0">
                <a:gradFill>
                  <a:gsLst>
                    <a:gs pos="2917">
                      <a:srgbClr val="353535"/>
                    </a:gs>
                    <a:gs pos="30000">
                      <a:srgbClr val="353535"/>
                    </a:gs>
                  </a:gsLst>
                  <a:lin ang="5400000" scaled="0"/>
                </a:gradFill>
                <a:latin typeface="Segoe UI Semilight"/>
              </a:rPr>
              <a:t>Zip-push</a:t>
            </a:r>
            <a:endPar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42" name="Graphic 41" descr="Star">
            <a:extLst>
              <a:ext uri="{FF2B5EF4-FFF2-40B4-BE49-F238E27FC236}">
                <a16:creationId xmlns:a16="http://schemas.microsoft.com/office/drawing/2014/main" id="{A4C53F41-F962-4A4A-969E-71294BB49E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88157" y="5444119"/>
            <a:ext cx="398089" cy="398089"/>
          </a:xfrm>
          <a:prstGeom prst="rect">
            <a:avLst/>
          </a:prstGeom>
        </p:spPr>
      </p:pic>
      <p:pic>
        <p:nvPicPr>
          <p:cNvPr id="2050" name="Picture 2" descr="Image result for azure kudu logo">
            <a:extLst>
              <a:ext uri="{FF2B5EF4-FFF2-40B4-BE49-F238E27FC236}">
                <a16:creationId xmlns:a16="http://schemas.microsoft.com/office/drawing/2014/main" id="{F7BEF510-3FFD-4DAE-9FEF-B4546540C2E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0498"/>
          <a:stretch/>
        </p:blipFill>
        <p:spPr bwMode="auto">
          <a:xfrm>
            <a:off x="4485856" y="6033833"/>
            <a:ext cx="431885" cy="51208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D317B7D9-DAC4-0042-8FC9-A83DD9BCC954}"/>
              </a:ext>
            </a:extLst>
          </p:cNvPr>
          <p:cNvPicPr>
            <a:picLocks noChangeAspect="1"/>
          </p:cNvPicPr>
          <p:nvPr/>
        </p:nvPicPr>
        <p:blipFill rotWithShape="1">
          <a:blip r:embed="rId9">
            <a:extLst>
              <a:ext uri="{28A0092B-C50C-407E-A947-70E740481C1C}">
                <a14:useLocalDpi xmlns:a14="http://schemas.microsoft.com/office/drawing/2010/main" val="0"/>
              </a:ext>
            </a:extLst>
          </a:blip>
          <a:srcRect r="50061"/>
          <a:stretch/>
        </p:blipFill>
        <p:spPr>
          <a:xfrm>
            <a:off x="362587" y="2297825"/>
            <a:ext cx="776227" cy="621738"/>
          </a:xfrm>
          <a:prstGeom prst="rect">
            <a:avLst/>
          </a:prstGeom>
        </p:spPr>
      </p:pic>
      <p:pic>
        <p:nvPicPr>
          <p:cNvPr id="8" name="Picture 7">
            <a:extLst>
              <a:ext uri="{FF2B5EF4-FFF2-40B4-BE49-F238E27FC236}">
                <a16:creationId xmlns:a16="http://schemas.microsoft.com/office/drawing/2014/main" id="{76BFD577-9D05-4A49-AD6E-C04AADFDE48D}"/>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516625" y="3634669"/>
            <a:ext cx="468150" cy="468150"/>
          </a:xfrm>
          <a:prstGeom prst="rect">
            <a:avLst/>
          </a:prstGeom>
        </p:spPr>
      </p:pic>
      <p:pic>
        <p:nvPicPr>
          <p:cNvPr id="9" name="Picture 8">
            <a:extLst>
              <a:ext uri="{FF2B5EF4-FFF2-40B4-BE49-F238E27FC236}">
                <a16:creationId xmlns:a16="http://schemas.microsoft.com/office/drawing/2014/main" id="{FDDB374E-0A98-D04E-99F6-A100E2CFF91E}"/>
              </a:ext>
            </a:extLst>
          </p:cNvPr>
          <p:cNvPicPr>
            <a:picLocks noChangeAspect="1"/>
          </p:cNvPicPr>
          <p:nvPr/>
        </p:nvPicPr>
        <p:blipFill>
          <a:blip r:embed="rId11">
            <a:biLevel thresh="25000"/>
            <a:extLst>
              <a:ext uri="{BEBA8EAE-BF5A-486C-A8C5-ECC9F3942E4B}">
                <a14:imgProps xmlns:a14="http://schemas.microsoft.com/office/drawing/2010/main">
                  <a14:imgLayer>
                    <a14:imgEffect>
                      <a14:colorTemperature colorTemp="2624"/>
                    </a14:imgEffect>
                    <a14:imgEffect>
                      <a14:saturation sat="0"/>
                    </a14:imgEffect>
                  </a14:imgLayer>
                </a14:imgProps>
              </a:ext>
            </a:extLst>
          </a:blip>
          <a:stretch>
            <a:fillRect/>
          </a:stretch>
        </p:blipFill>
        <p:spPr>
          <a:xfrm>
            <a:off x="10533095" y="3952476"/>
            <a:ext cx="565012" cy="565012"/>
          </a:xfrm>
          <a:prstGeom prst="rect">
            <a:avLst/>
          </a:prstGeom>
        </p:spPr>
      </p:pic>
      <p:pic>
        <p:nvPicPr>
          <p:cNvPr id="47" name="Picture 46">
            <a:extLst>
              <a:ext uri="{FF2B5EF4-FFF2-40B4-BE49-F238E27FC236}">
                <a16:creationId xmlns:a16="http://schemas.microsoft.com/office/drawing/2014/main" id="{EC1DB670-116C-FC41-9C4F-1B594A53AC6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43962" y="5638450"/>
            <a:ext cx="726755" cy="667980"/>
          </a:xfrm>
          <a:prstGeom prst="rect">
            <a:avLst/>
          </a:prstGeom>
        </p:spPr>
      </p:pic>
    </p:spTree>
    <p:extLst>
      <p:ext uri="{BB962C8B-B14F-4D97-AF65-F5344CB8AC3E}">
        <p14:creationId xmlns:p14="http://schemas.microsoft.com/office/powerpoint/2010/main" val="3989928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68" y="977"/>
            <a:ext cx="4227848" cy="6856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Title 1"/>
          <p:cNvSpPr txBox="1">
            <a:spLocks/>
          </p:cNvSpPr>
          <p:nvPr/>
        </p:nvSpPr>
        <p:spPr>
          <a:xfrm>
            <a:off x="270067" y="977"/>
            <a:ext cx="3585189" cy="6856055"/>
          </a:xfrm>
          <a:prstGeom prst="rect">
            <a:avLst/>
          </a:prstGeom>
        </p:spPr>
        <p:txBody>
          <a:bodyPr vert="horz" wrap="square" lIns="146284" tIns="91427" rIns="146284" bIns="91427"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US" sz="4704" dirty="0">
                <a:gradFill>
                  <a:gsLst>
                    <a:gs pos="1250">
                      <a:srgbClr val="FFFFFF"/>
                    </a:gs>
                    <a:gs pos="100000">
                      <a:srgbClr val="FFFFFF"/>
                    </a:gs>
                  </a:gsLst>
                  <a:lin ang="5400000" scaled="0"/>
                </a:gradFill>
                <a:latin typeface="Segoe UI Light"/>
              </a:rPr>
              <a:t>Logic Apps connects everything</a:t>
            </a:r>
            <a:r>
              <a:rPr lang="en-US" sz="3200" baseline="30000" dirty="0">
                <a:gradFill>
                  <a:gsLst>
                    <a:gs pos="1250">
                      <a:srgbClr val="FFFFFF"/>
                    </a:gs>
                    <a:gs pos="100000">
                      <a:srgbClr val="FFFFFF"/>
                    </a:gs>
                  </a:gsLst>
                  <a:lin ang="5400000" scaled="0"/>
                </a:gradFill>
                <a:latin typeface="Segoe UI Light"/>
              </a:rPr>
              <a:t>*</a:t>
            </a:r>
            <a:endParaRPr lang="en-NZ" sz="4704" baseline="30000" dirty="0">
              <a:gradFill>
                <a:gsLst>
                  <a:gs pos="1250">
                    <a:srgbClr val="FFFFFF"/>
                  </a:gs>
                  <a:gs pos="100000">
                    <a:srgbClr val="FFFFFF"/>
                  </a:gs>
                </a:gsLst>
                <a:lin ang="5400000" scaled="0"/>
              </a:gradFill>
              <a:latin typeface="Segoe UI Light"/>
            </a:endParaRPr>
          </a:p>
        </p:txBody>
      </p:sp>
      <p:sp>
        <p:nvSpPr>
          <p:cNvPr id="16" name="TextBox 15">
            <a:extLst>
              <a:ext uri="{FF2B5EF4-FFF2-40B4-BE49-F238E27FC236}">
                <a16:creationId xmlns:a16="http://schemas.microsoft.com/office/drawing/2014/main" id="{1F4BFA5B-2A0C-3C48-81DE-F23EA278E970}"/>
              </a:ext>
            </a:extLst>
          </p:cNvPr>
          <p:cNvSpPr txBox="1"/>
          <p:nvPr/>
        </p:nvSpPr>
        <p:spPr>
          <a:xfrm>
            <a:off x="7309952" y="2947012"/>
            <a:ext cx="1244342" cy="489125"/>
          </a:xfrm>
          <a:prstGeom prst="rect">
            <a:avLst/>
          </a:prstGeom>
          <a:noFill/>
        </p:spPr>
        <p:txBody>
          <a:bodyPr wrap="none" lIns="182828" tIns="146262" rIns="182828" bIns="146262" rtlCol="0">
            <a:spAutoFit/>
          </a:bodyPr>
          <a:lstStyle/>
          <a:p>
            <a:pPr defTabSz="914164">
              <a:lnSpc>
                <a:spcPct val="90000"/>
              </a:lnSpc>
              <a:spcAft>
                <a:spcPts val="600"/>
              </a:spcAft>
              <a:defRPr/>
            </a:pPr>
            <a:r>
              <a:rPr lang="en-US" sz="1399" kern="0" dirty="0">
                <a:gradFill>
                  <a:gsLst>
                    <a:gs pos="2917">
                      <a:srgbClr val="D2D2D2">
                        <a:lumMod val="50000"/>
                      </a:srgbClr>
                    </a:gs>
                    <a:gs pos="30000">
                      <a:srgbClr val="D2D2D2">
                        <a:lumMod val="50000"/>
                      </a:srgbClr>
                    </a:gs>
                  </a:gsLst>
                  <a:lin ang="5400000" scaled="0"/>
                </a:gradFill>
                <a:latin typeface="Segoe UI Semilight"/>
              </a:rPr>
              <a:t>Logic Apps</a:t>
            </a:r>
          </a:p>
        </p:txBody>
      </p:sp>
      <p:sp>
        <p:nvSpPr>
          <p:cNvPr id="17" name="TextBox 16">
            <a:extLst>
              <a:ext uri="{FF2B5EF4-FFF2-40B4-BE49-F238E27FC236}">
                <a16:creationId xmlns:a16="http://schemas.microsoft.com/office/drawing/2014/main" id="{D187C4F9-E863-9445-B4CA-5AD3CDF94287}"/>
              </a:ext>
            </a:extLst>
          </p:cNvPr>
          <p:cNvSpPr txBox="1"/>
          <p:nvPr/>
        </p:nvSpPr>
        <p:spPr>
          <a:xfrm>
            <a:off x="4851447" y="2077240"/>
            <a:ext cx="1421650" cy="387593"/>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1243255">
              <a:spcAft>
                <a:spcPts val="816"/>
              </a:spcAft>
              <a:defRPr/>
            </a:pPr>
            <a:r>
              <a:rPr lang="en-US" sz="1399">
                <a:gradFill>
                  <a:gsLst>
                    <a:gs pos="2917">
                      <a:srgbClr val="D2D2D2">
                        <a:lumMod val="50000"/>
                      </a:srgbClr>
                    </a:gs>
                    <a:gs pos="30000">
                      <a:srgbClr val="D2D2D2">
                        <a:lumMod val="50000"/>
                      </a:srgbClr>
                    </a:gs>
                  </a:gsLst>
                  <a:lin ang="5400000" scaled="0"/>
                </a:gradFill>
                <a:latin typeface="Segoe UI Semilight"/>
              </a:rPr>
              <a:t>Azure Service Bus and Event Grid</a:t>
            </a:r>
          </a:p>
        </p:txBody>
      </p:sp>
      <p:pic>
        <p:nvPicPr>
          <p:cNvPr id="18" name="Picture 17">
            <a:extLst>
              <a:ext uri="{FF2B5EF4-FFF2-40B4-BE49-F238E27FC236}">
                <a16:creationId xmlns:a16="http://schemas.microsoft.com/office/drawing/2014/main" id="{08F75DDD-59F2-7140-BBDE-EF887E7DFCA4}"/>
              </a:ext>
            </a:extLst>
          </p:cNvPr>
          <p:cNvPicPr>
            <a:picLocks noChangeAspect="1"/>
          </p:cNvPicPr>
          <p:nvPr/>
        </p:nvPicPr>
        <p:blipFill>
          <a:blip r:embed="rId3"/>
          <a:stretch>
            <a:fillRect/>
          </a:stretch>
        </p:blipFill>
        <p:spPr>
          <a:xfrm>
            <a:off x="6323519" y="2044632"/>
            <a:ext cx="329849" cy="329849"/>
          </a:xfrm>
          <a:prstGeom prst="rect">
            <a:avLst/>
          </a:prstGeom>
        </p:spPr>
      </p:pic>
      <p:pic>
        <p:nvPicPr>
          <p:cNvPr id="19" name="Picture 18">
            <a:extLst>
              <a:ext uri="{FF2B5EF4-FFF2-40B4-BE49-F238E27FC236}">
                <a16:creationId xmlns:a16="http://schemas.microsoft.com/office/drawing/2014/main" id="{12B64B09-0365-BC44-BEB7-8A92AB56AD50}"/>
              </a:ext>
            </a:extLst>
          </p:cNvPr>
          <p:cNvPicPr>
            <a:picLocks noChangeAspect="1"/>
          </p:cNvPicPr>
          <p:nvPr/>
        </p:nvPicPr>
        <p:blipFill>
          <a:blip r:embed="rId4">
            <a:duotone>
              <a:srgbClr val="0078D7">
                <a:shade val="45000"/>
                <a:satMod val="135000"/>
              </a:srgbClr>
              <a:prstClr val="white"/>
            </a:duotone>
            <a:extLst>
              <a:ext uri="{BEBA8EAE-BF5A-486C-A8C5-ECC9F3942E4B}">
                <a14:imgProps xmlns:a14="http://schemas.microsoft.com/office/drawing/2010/main">
                  <a14:imgLayer r:embed="rId5">
                    <a14:imgEffect>
                      <a14:colorTemperature colorTemp="7200"/>
                    </a14:imgEffect>
                    <a14:imgEffect>
                      <a14:saturation sat="234000"/>
                    </a14:imgEffect>
                  </a14:imgLayer>
                </a14:imgProps>
              </a:ext>
            </a:extLst>
          </a:blip>
          <a:stretch>
            <a:fillRect/>
          </a:stretch>
        </p:blipFill>
        <p:spPr>
          <a:xfrm>
            <a:off x="8805605" y="1065063"/>
            <a:ext cx="1447591" cy="943580"/>
          </a:xfrm>
          <a:prstGeom prst="rect">
            <a:avLst/>
          </a:prstGeom>
          <a:noFill/>
        </p:spPr>
      </p:pic>
      <p:pic>
        <p:nvPicPr>
          <p:cNvPr id="20" name="Picture 19">
            <a:extLst>
              <a:ext uri="{FF2B5EF4-FFF2-40B4-BE49-F238E27FC236}">
                <a16:creationId xmlns:a16="http://schemas.microsoft.com/office/drawing/2014/main" id="{F93716CC-4752-6F48-B708-31FC8322DC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16548" y="2498006"/>
            <a:ext cx="631150" cy="631150"/>
          </a:xfrm>
          <a:prstGeom prst="rect">
            <a:avLst/>
          </a:prstGeom>
        </p:spPr>
      </p:pic>
      <p:pic>
        <p:nvPicPr>
          <p:cNvPr id="21" name="Picture 4" descr="Image result for docusign logo">
            <a:extLst>
              <a:ext uri="{FF2B5EF4-FFF2-40B4-BE49-F238E27FC236}">
                <a16:creationId xmlns:a16="http://schemas.microsoft.com/office/drawing/2014/main" id="{3B13EF7F-517F-5B4B-8F90-CDA522F2BC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22366"/>
          <a:stretch/>
        </p:blipFill>
        <p:spPr bwMode="auto">
          <a:xfrm>
            <a:off x="8890312" y="2641078"/>
            <a:ext cx="1452359" cy="396629"/>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8D9198EE-D49A-4648-826A-723429B86EFD}"/>
              </a:ext>
            </a:extLst>
          </p:cNvPr>
          <p:cNvGrpSpPr/>
          <p:nvPr/>
        </p:nvGrpSpPr>
        <p:grpSpPr>
          <a:xfrm>
            <a:off x="5286019" y="1175481"/>
            <a:ext cx="1671244" cy="792699"/>
            <a:chOff x="4408696" y="-1932491"/>
            <a:chExt cx="1671719" cy="792924"/>
          </a:xfrm>
        </p:grpSpPr>
        <p:sp>
          <p:nvSpPr>
            <p:cNvPr id="23" name="Rectangle 22">
              <a:extLst>
                <a:ext uri="{FF2B5EF4-FFF2-40B4-BE49-F238E27FC236}">
                  <a16:creationId xmlns:a16="http://schemas.microsoft.com/office/drawing/2014/main" id="{DD5798EE-2AF1-584E-8A0F-497D7B9B1110}"/>
                </a:ext>
              </a:extLst>
            </p:cNvPr>
            <p:cNvSpPr/>
            <p:nvPr/>
          </p:nvSpPr>
          <p:spPr bwMode="auto">
            <a:xfrm>
              <a:off x="4408696" y="-1527270"/>
              <a:ext cx="1671719" cy="387703"/>
            </a:xfrm>
            <a:prstGeom prst="rect">
              <a:avLst/>
            </a:prstGeom>
            <a:noFill/>
            <a:ln w="130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053" fontAlgn="base">
                <a:lnSpc>
                  <a:spcPct val="90000"/>
                </a:lnSpc>
                <a:spcBef>
                  <a:spcPct val="0"/>
                </a:spcBef>
                <a:spcAft>
                  <a:spcPct val="0"/>
                </a:spcAft>
                <a:defRPr/>
              </a:pPr>
              <a:r>
                <a:rPr lang="en-US" sz="1399" kern="0">
                  <a:gradFill>
                    <a:gsLst>
                      <a:gs pos="2917">
                        <a:srgbClr val="D2D2D2">
                          <a:lumMod val="50000"/>
                        </a:srgbClr>
                      </a:gs>
                      <a:gs pos="30000">
                        <a:srgbClr val="D2D2D2">
                          <a:lumMod val="50000"/>
                        </a:srgbClr>
                      </a:gs>
                    </a:gsLst>
                    <a:lin ang="5400000" scaled="0"/>
                  </a:gradFill>
                  <a:latin typeface="Segoe UI Semilight"/>
                </a:rPr>
                <a:t>Azure API Management</a:t>
              </a:r>
            </a:p>
          </p:txBody>
        </p:sp>
        <p:pic>
          <p:nvPicPr>
            <p:cNvPr id="24" name="Picture 23">
              <a:extLst>
                <a:ext uri="{FF2B5EF4-FFF2-40B4-BE49-F238E27FC236}">
                  <a16:creationId xmlns:a16="http://schemas.microsoft.com/office/drawing/2014/main" id="{780BA519-F6CD-8644-BDD0-E3959B28113E}"/>
                </a:ext>
              </a:extLst>
            </p:cNvPr>
            <p:cNvPicPr>
              <a:picLocks noChangeAspect="1"/>
            </p:cNvPicPr>
            <p:nvPr/>
          </p:nvPicPr>
          <p:blipFill>
            <a:blip r:embed="rId8"/>
            <a:stretch>
              <a:fillRect/>
            </a:stretch>
          </p:blipFill>
          <p:spPr>
            <a:xfrm>
              <a:off x="5100760" y="-1932491"/>
              <a:ext cx="456920" cy="456920"/>
            </a:xfrm>
            <a:prstGeom prst="rect">
              <a:avLst/>
            </a:prstGeom>
          </p:spPr>
        </p:pic>
      </p:grpSp>
      <p:cxnSp>
        <p:nvCxnSpPr>
          <p:cNvPr id="25" name="Straight Connector 24">
            <a:extLst>
              <a:ext uri="{FF2B5EF4-FFF2-40B4-BE49-F238E27FC236}">
                <a16:creationId xmlns:a16="http://schemas.microsoft.com/office/drawing/2014/main" id="{494EF399-6DAC-6B49-BD2F-641317CABAEB}"/>
              </a:ext>
            </a:extLst>
          </p:cNvPr>
          <p:cNvCxnSpPr/>
          <p:nvPr/>
        </p:nvCxnSpPr>
        <p:spPr>
          <a:xfrm flipH="1">
            <a:off x="5042373" y="1411534"/>
            <a:ext cx="857120" cy="0"/>
          </a:xfrm>
          <a:prstGeom prst="line">
            <a:avLst/>
          </a:prstGeom>
          <a:noFill/>
          <a:ln w="38100" cap="flat" cmpd="sng" algn="ctr">
            <a:solidFill>
              <a:srgbClr val="0072C6"/>
            </a:solidFill>
            <a:prstDash val="solid"/>
            <a:headEnd type="none"/>
            <a:tailEnd type="none"/>
          </a:ln>
          <a:effectLst/>
        </p:spPr>
      </p:cxnSp>
      <p:cxnSp>
        <p:nvCxnSpPr>
          <p:cNvPr id="26" name="Straight Connector 25">
            <a:extLst>
              <a:ext uri="{FF2B5EF4-FFF2-40B4-BE49-F238E27FC236}">
                <a16:creationId xmlns:a16="http://schemas.microsoft.com/office/drawing/2014/main" id="{02C5A93E-6A62-374C-BA2F-B8D36D6C5D32}"/>
              </a:ext>
            </a:extLst>
          </p:cNvPr>
          <p:cNvCxnSpPr/>
          <p:nvPr/>
        </p:nvCxnSpPr>
        <p:spPr>
          <a:xfrm flipV="1">
            <a:off x="5050895" y="1411534"/>
            <a:ext cx="0" cy="372205"/>
          </a:xfrm>
          <a:prstGeom prst="line">
            <a:avLst/>
          </a:prstGeom>
          <a:noFill/>
          <a:ln w="38100" cap="flat" cmpd="sng" algn="ctr">
            <a:solidFill>
              <a:srgbClr val="0072C6"/>
            </a:solidFill>
            <a:prstDash val="solid"/>
            <a:headEnd type="none"/>
            <a:tailEnd type="none"/>
          </a:ln>
          <a:effectLst/>
        </p:spPr>
      </p:cxnSp>
      <p:grpSp>
        <p:nvGrpSpPr>
          <p:cNvPr id="27" name="Group 26">
            <a:extLst>
              <a:ext uri="{FF2B5EF4-FFF2-40B4-BE49-F238E27FC236}">
                <a16:creationId xmlns:a16="http://schemas.microsoft.com/office/drawing/2014/main" id="{500B004D-5ABE-9D4E-904E-A0E42D61698C}"/>
              </a:ext>
            </a:extLst>
          </p:cNvPr>
          <p:cNvGrpSpPr/>
          <p:nvPr/>
        </p:nvGrpSpPr>
        <p:grpSpPr>
          <a:xfrm>
            <a:off x="4790039" y="1805699"/>
            <a:ext cx="531049" cy="141333"/>
            <a:chOff x="4495651" y="3976197"/>
            <a:chExt cx="541698" cy="144167"/>
          </a:xfrm>
        </p:grpSpPr>
        <p:cxnSp>
          <p:nvCxnSpPr>
            <p:cNvPr id="28" name="Straight Connector 27">
              <a:extLst>
                <a:ext uri="{FF2B5EF4-FFF2-40B4-BE49-F238E27FC236}">
                  <a16:creationId xmlns:a16="http://schemas.microsoft.com/office/drawing/2014/main" id="{C042F965-3D6A-7B48-946B-5E184DC327A4}"/>
                </a:ext>
              </a:extLst>
            </p:cNvPr>
            <p:cNvCxnSpPr/>
            <p:nvPr/>
          </p:nvCxnSpPr>
          <p:spPr>
            <a:xfrm flipH="1" flipV="1">
              <a:off x="4495651" y="3976197"/>
              <a:ext cx="541698" cy="3339"/>
            </a:xfrm>
            <a:prstGeom prst="line">
              <a:avLst/>
            </a:prstGeom>
            <a:noFill/>
            <a:ln w="38100" cap="flat" cmpd="sng" algn="ctr">
              <a:solidFill>
                <a:srgbClr val="0072C6"/>
              </a:solidFill>
              <a:prstDash val="solid"/>
              <a:headEnd type="none"/>
              <a:tailEnd type="none"/>
            </a:ln>
            <a:effectLst/>
          </p:spPr>
        </p:cxnSp>
        <p:cxnSp>
          <p:nvCxnSpPr>
            <p:cNvPr id="29" name="Straight Connector 28">
              <a:extLst>
                <a:ext uri="{FF2B5EF4-FFF2-40B4-BE49-F238E27FC236}">
                  <a16:creationId xmlns:a16="http://schemas.microsoft.com/office/drawing/2014/main" id="{ACBAA2C2-F6D0-4140-8E6F-4E305D0815FA}"/>
                </a:ext>
              </a:extLst>
            </p:cNvPr>
            <p:cNvCxnSpPr/>
            <p:nvPr/>
          </p:nvCxnSpPr>
          <p:spPr>
            <a:xfrm flipH="1" flipV="1">
              <a:off x="4569148" y="4018391"/>
              <a:ext cx="386263" cy="5196"/>
            </a:xfrm>
            <a:prstGeom prst="line">
              <a:avLst/>
            </a:prstGeom>
            <a:noFill/>
            <a:ln w="38100" cap="flat" cmpd="sng" algn="ctr">
              <a:solidFill>
                <a:srgbClr val="0072C6"/>
              </a:solidFill>
              <a:prstDash val="solid"/>
              <a:headEnd type="none"/>
              <a:tailEnd type="none"/>
            </a:ln>
            <a:effectLst/>
          </p:spPr>
        </p:cxnSp>
        <p:cxnSp>
          <p:nvCxnSpPr>
            <p:cNvPr id="30" name="Straight Connector 29">
              <a:extLst>
                <a:ext uri="{FF2B5EF4-FFF2-40B4-BE49-F238E27FC236}">
                  <a16:creationId xmlns:a16="http://schemas.microsoft.com/office/drawing/2014/main" id="{B0F24CB7-1B79-4A40-8DEF-BBE1E7D05A55}"/>
                </a:ext>
              </a:extLst>
            </p:cNvPr>
            <p:cNvCxnSpPr/>
            <p:nvPr/>
          </p:nvCxnSpPr>
          <p:spPr>
            <a:xfrm flipH="1" flipV="1">
              <a:off x="4652610" y="4070708"/>
              <a:ext cx="236724" cy="5196"/>
            </a:xfrm>
            <a:prstGeom prst="line">
              <a:avLst/>
            </a:prstGeom>
            <a:noFill/>
            <a:ln w="38100" cap="flat" cmpd="sng" algn="ctr">
              <a:solidFill>
                <a:srgbClr val="0072C6"/>
              </a:solidFill>
              <a:prstDash val="solid"/>
              <a:headEnd type="none"/>
              <a:tailEnd type="none"/>
            </a:ln>
            <a:effectLst/>
          </p:spPr>
        </p:cxnSp>
        <p:cxnSp>
          <p:nvCxnSpPr>
            <p:cNvPr id="31" name="Straight Connector 30">
              <a:extLst>
                <a:ext uri="{FF2B5EF4-FFF2-40B4-BE49-F238E27FC236}">
                  <a16:creationId xmlns:a16="http://schemas.microsoft.com/office/drawing/2014/main" id="{B1BD0DF5-A227-F846-AB79-C5DC2CDA2D26}"/>
                </a:ext>
              </a:extLst>
            </p:cNvPr>
            <p:cNvCxnSpPr/>
            <p:nvPr/>
          </p:nvCxnSpPr>
          <p:spPr>
            <a:xfrm flipH="1" flipV="1">
              <a:off x="4705496" y="4115168"/>
              <a:ext cx="119886" cy="5196"/>
            </a:xfrm>
            <a:prstGeom prst="line">
              <a:avLst/>
            </a:prstGeom>
            <a:noFill/>
            <a:ln w="38100" cap="flat" cmpd="sng" algn="ctr">
              <a:solidFill>
                <a:srgbClr val="0072C6"/>
              </a:solidFill>
              <a:prstDash val="solid"/>
              <a:headEnd type="none"/>
              <a:tailEnd type="none"/>
            </a:ln>
            <a:effectLst/>
          </p:spPr>
        </p:cxnSp>
      </p:grpSp>
      <p:pic>
        <p:nvPicPr>
          <p:cNvPr id="32" name="Picture 4" descr="Image result for salesforce logo">
            <a:extLst>
              <a:ext uri="{FF2B5EF4-FFF2-40B4-BE49-F238E27FC236}">
                <a16:creationId xmlns:a16="http://schemas.microsoft.com/office/drawing/2014/main" id="{BF4CDED8-3575-064D-9BE5-6C3769BA4B6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51363"/>
          <a:stretch/>
        </p:blipFill>
        <p:spPr bwMode="auto">
          <a:xfrm>
            <a:off x="8841814" y="3078445"/>
            <a:ext cx="949863" cy="654639"/>
          </a:xfrm>
          <a:prstGeom prst="rect">
            <a:avLst/>
          </a:prstGeom>
          <a:noFill/>
          <a:extLst>
            <a:ext uri="{909E8E84-426E-40DD-AFC4-6F175D3DCCD1}">
              <a14:hiddenFill xmlns:a14="http://schemas.microsoft.com/office/drawing/2010/main">
                <a:solidFill>
                  <a:srgbClr val="FFFFFF"/>
                </a:solidFill>
              </a14:hiddenFill>
            </a:ext>
          </a:extLst>
        </p:spPr>
      </p:pic>
      <p:sp>
        <p:nvSpPr>
          <p:cNvPr id="33" name="Left Brace 32">
            <a:extLst>
              <a:ext uri="{FF2B5EF4-FFF2-40B4-BE49-F238E27FC236}">
                <a16:creationId xmlns:a16="http://schemas.microsoft.com/office/drawing/2014/main" id="{7A4A2409-0993-154F-90B0-4D1008DA34C9}"/>
              </a:ext>
            </a:extLst>
          </p:cNvPr>
          <p:cNvSpPr/>
          <p:nvPr/>
        </p:nvSpPr>
        <p:spPr>
          <a:xfrm>
            <a:off x="8305540" y="1252867"/>
            <a:ext cx="522075" cy="3049001"/>
          </a:xfrm>
          <a:prstGeom prst="leftBrace">
            <a:avLst>
              <a:gd name="adj1" fmla="val 8333"/>
              <a:gd name="adj2" fmla="val 51170"/>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282828"/>
              </a:solidFill>
              <a:latin typeface="Segoe UI Semilight"/>
            </a:endParaRPr>
          </a:p>
        </p:txBody>
      </p:sp>
      <p:pic>
        <p:nvPicPr>
          <p:cNvPr id="34" name="Picture 2" descr="Image result for dropbox logo transparent">
            <a:extLst>
              <a:ext uri="{FF2B5EF4-FFF2-40B4-BE49-F238E27FC236}">
                <a16:creationId xmlns:a16="http://schemas.microsoft.com/office/drawing/2014/main" id="{E9165367-DD38-4A4B-BDC5-946FB5536A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82754" y="2236109"/>
            <a:ext cx="630209" cy="78202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Image result for Twilio logo transparent">
            <a:extLst>
              <a:ext uri="{FF2B5EF4-FFF2-40B4-BE49-F238E27FC236}">
                <a16:creationId xmlns:a16="http://schemas.microsoft.com/office/drawing/2014/main" id="{A3B83D13-1B8A-9941-B814-A8422B8457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40900" y="2101585"/>
            <a:ext cx="1484864" cy="43699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twitter logo transparent">
            <a:extLst>
              <a:ext uri="{FF2B5EF4-FFF2-40B4-BE49-F238E27FC236}">
                <a16:creationId xmlns:a16="http://schemas.microsoft.com/office/drawing/2014/main" id="{6AAB08C7-5F94-5F46-A63E-88C6290C485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96061" y="1731706"/>
            <a:ext cx="433407" cy="3428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Image result for Slack ! logo transparent">
            <a:extLst>
              <a:ext uri="{FF2B5EF4-FFF2-40B4-BE49-F238E27FC236}">
                <a16:creationId xmlns:a16="http://schemas.microsoft.com/office/drawing/2014/main" id="{93176540-05E0-F04B-803D-0157102FC56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30095" y="3069868"/>
            <a:ext cx="1144683" cy="31930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Image result for Trello transparent small">
            <a:extLst>
              <a:ext uri="{FF2B5EF4-FFF2-40B4-BE49-F238E27FC236}">
                <a16:creationId xmlns:a16="http://schemas.microsoft.com/office/drawing/2014/main" id="{AFE869D8-6AD4-1D48-9C02-BA180D6892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89800" y="3522321"/>
            <a:ext cx="1319984" cy="39518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descr="Image result for Eventbrite transparent small">
            <a:extLst>
              <a:ext uri="{FF2B5EF4-FFF2-40B4-BE49-F238E27FC236}">
                <a16:creationId xmlns:a16="http://schemas.microsoft.com/office/drawing/2014/main" id="{E9F9FAB3-2C51-FD4D-9BA1-B256269E7BC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84012" y="1660247"/>
            <a:ext cx="1291335" cy="559068"/>
          </a:xfrm>
          <a:prstGeom prst="rect">
            <a:avLst/>
          </a:prstGeom>
          <a:noFill/>
          <a:extLst>
            <a:ext uri="{909E8E84-426E-40DD-AFC4-6F175D3DCCD1}">
              <a14:hiddenFill xmlns:a14="http://schemas.microsoft.com/office/drawing/2010/main">
                <a:solidFill>
                  <a:srgbClr val="FFFFFF"/>
                </a:solidFill>
              </a14:hiddenFill>
            </a:ext>
          </a:extLst>
        </p:spPr>
      </p:pic>
      <p:sp>
        <p:nvSpPr>
          <p:cNvPr id="40" name="Left Brace 39">
            <a:extLst>
              <a:ext uri="{FF2B5EF4-FFF2-40B4-BE49-F238E27FC236}">
                <a16:creationId xmlns:a16="http://schemas.microsoft.com/office/drawing/2014/main" id="{C8ABE6B4-47F7-A248-B5C5-BE2E73D901A7}"/>
              </a:ext>
            </a:extLst>
          </p:cNvPr>
          <p:cNvSpPr/>
          <p:nvPr/>
        </p:nvSpPr>
        <p:spPr>
          <a:xfrm rot="10800000">
            <a:off x="6900826" y="1250204"/>
            <a:ext cx="567472" cy="3121018"/>
          </a:xfrm>
          <a:prstGeom prst="leftBrace">
            <a:avLst>
              <a:gd name="adj1" fmla="val 8333"/>
              <a:gd name="adj2" fmla="val 50168"/>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282828"/>
              </a:solidFill>
              <a:latin typeface="Segoe UI Semilight"/>
            </a:endParaRPr>
          </a:p>
        </p:txBody>
      </p:sp>
      <p:sp>
        <p:nvSpPr>
          <p:cNvPr id="41" name="TextBox 40">
            <a:extLst>
              <a:ext uri="{FF2B5EF4-FFF2-40B4-BE49-F238E27FC236}">
                <a16:creationId xmlns:a16="http://schemas.microsoft.com/office/drawing/2014/main" id="{4AAE3E66-14BE-444B-9F57-B0CA101A3B83}"/>
              </a:ext>
            </a:extLst>
          </p:cNvPr>
          <p:cNvSpPr txBox="1"/>
          <p:nvPr/>
        </p:nvSpPr>
        <p:spPr>
          <a:xfrm>
            <a:off x="4967635" y="2954414"/>
            <a:ext cx="2000598" cy="1937963"/>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Active Directory</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App Services</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Blob</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a:t>
            </a:r>
            <a:r>
              <a:rPr lang="en-US" sz="1399" err="1">
                <a:gradFill>
                  <a:gsLst>
                    <a:gs pos="2917">
                      <a:srgbClr val="D2D2D2">
                        <a:lumMod val="50000"/>
                      </a:srgbClr>
                    </a:gs>
                    <a:gs pos="30000">
                      <a:srgbClr val="D2D2D2">
                        <a:lumMod val="50000"/>
                      </a:srgbClr>
                    </a:gs>
                  </a:gsLst>
                  <a:lin ang="5400000" scaled="0"/>
                </a:gradFill>
                <a:latin typeface="Segoe UI Semilight"/>
              </a:rPr>
              <a:t>CosmosDB</a:t>
            </a:r>
            <a:endParaRPr lang="en-US" sz="1399">
              <a:gradFill>
                <a:gsLst>
                  <a:gs pos="2917">
                    <a:srgbClr val="D2D2D2">
                      <a:lumMod val="50000"/>
                    </a:srgbClr>
                  </a:gs>
                  <a:gs pos="30000">
                    <a:srgbClr val="D2D2D2">
                      <a:lumMod val="50000"/>
                    </a:srgbClr>
                  </a:gs>
                </a:gsLst>
                <a:lin ang="5400000" scaled="0"/>
              </a:gradFill>
              <a:latin typeface="Segoe UI Semilight"/>
            </a:endParaRP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Data Lake</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SQL</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Resource Manager</a:t>
            </a:r>
          </a:p>
          <a:p>
            <a:pPr algn="l" defTabSz="1243255">
              <a:spcAft>
                <a:spcPts val="0"/>
              </a:spcAft>
              <a:defRPr/>
            </a:pPr>
            <a:endParaRPr lang="en-US" sz="1399">
              <a:gradFill>
                <a:gsLst>
                  <a:gs pos="2917">
                    <a:srgbClr val="D2D2D2">
                      <a:lumMod val="50000"/>
                    </a:srgbClr>
                  </a:gs>
                  <a:gs pos="30000">
                    <a:srgbClr val="D2D2D2">
                      <a:lumMod val="50000"/>
                    </a:srgbClr>
                  </a:gs>
                </a:gsLst>
                <a:lin ang="5400000" scaled="0"/>
              </a:gradFill>
              <a:latin typeface="Segoe UI Semilight"/>
            </a:endParaRPr>
          </a:p>
          <a:p>
            <a:pPr algn="l" defTabSz="1243255">
              <a:spcAft>
                <a:spcPts val="0"/>
              </a:spcAft>
              <a:defRPr/>
            </a:pPr>
            <a:endParaRPr lang="en-US" sz="1399">
              <a:gradFill>
                <a:gsLst>
                  <a:gs pos="2917">
                    <a:srgbClr val="D2D2D2">
                      <a:lumMod val="50000"/>
                    </a:srgbClr>
                  </a:gs>
                  <a:gs pos="30000">
                    <a:srgbClr val="D2D2D2">
                      <a:lumMod val="50000"/>
                    </a:srgbClr>
                  </a:gs>
                </a:gsLst>
                <a:lin ang="5400000" scaled="0"/>
              </a:gradFill>
              <a:latin typeface="Segoe UI Semilight"/>
            </a:endParaRPr>
          </a:p>
          <a:p>
            <a:pPr defTabSz="1243255">
              <a:spcAft>
                <a:spcPts val="0"/>
              </a:spcAft>
              <a:defRPr/>
            </a:pPr>
            <a:endParaRPr lang="en-US" sz="1399">
              <a:gradFill>
                <a:gsLst>
                  <a:gs pos="2917">
                    <a:srgbClr val="D2D2D2">
                      <a:lumMod val="50000"/>
                    </a:srgbClr>
                  </a:gs>
                  <a:gs pos="30000">
                    <a:srgbClr val="D2D2D2">
                      <a:lumMod val="50000"/>
                    </a:srgbClr>
                  </a:gs>
                </a:gsLst>
                <a:lin ang="5400000" scaled="0"/>
              </a:gradFill>
              <a:latin typeface="Segoe UI Semilight"/>
            </a:endParaRPr>
          </a:p>
        </p:txBody>
      </p:sp>
      <p:sp>
        <p:nvSpPr>
          <p:cNvPr id="42" name="TextBox 41">
            <a:extLst>
              <a:ext uri="{FF2B5EF4-FFF2-40B4-BE49-F238E27FC236}">
                <a16:creationId xmlns:a16="http://schemas.microsoft.com/office/drawing/2014/main" id="{0C3E6C18-ED15-D64F-AB39-5D6408CEA848}"/>
              </a:ext>
            </a:extLst>
          </p:cNvPr>
          <p:cNvSpPr txBox="1"/>
          <p:nvPr/>
        </p:nvSpPr>
        <p:spPr>
          <a:xfrm>
            <a:off x="4884443" y="2580203"/>
            <a:ext cx="1421650" cy="193797"/>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1243255">
              <a:spcAft>
                <a:spcPts val="816"/>
              </a:spcAft>
              <a:defRPr/>
            </a:pPr>
            <a:r>
              <a:rPr lang="en-US" sz="1399">
                <a:gradFill>
                  <a:gsLst>
                    <a:gs pos="2917">
                      <a:srgbClr val="D2D2D2">
                        <a:lumMod val="50000"/>
                      </a:srgbClr>
                    </a:gs>
                    <a:gs pos="30000">
                      <a:srgbClr val="D2D2D2">
                        <a:lumMod val="50000"/>
                      </a:srgbClr>
                    </a:gs>
                  </a:gsLst>
                  <a:lin ang="5400000" scaled="0"/>
                </a:gradFill>
                <a:latin typeface="Segoe UI Semilight"/>
              </a:rPr>
              <a:t>Azure Functions</a:t>
            </a:r>
          </a:p>
        </p:txBody>
      </p:sp>
      <p:sp>
        <p:nvSpPr>
          <p:cNvPr id="43" name="Left Brace 42">
            <a:extLst>
              <a:ext uri="{FF2B5EF4-FFF2-40B4-BE49-F238E27FC236}">
                <a16:creationId xmlns:a16="http://schemas.microsoft.com/office/drawing/2014/main" id="{2F679611-A5EA-914C-A7A3-118DC61F01F3}"/>
              </a:ext>
            </a:extLst>
          </p:cNvPr>
          <p:cNvSpPr/>
          <p:nvPr/>
        </p:nvSpPr>
        <p:spPr>
          <a:xfrm rot="16200000">
            <a:off x="7622852" y="-1163787"/>
            <a:ext cx="491886" cy="4442011"/>
          </a:xfrm>
          <a:prstGeom prst="leftBrace">
            <a:avLst>
              <a:gd name="adj1" fmla="val 8333"/>
              <a:gd name="adj2" fmla="val 50290"/>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282828"/>
              </a:solidFill>
              <a:latin typeface="Segoe UI Semilight"/>
            </a:endParaRPr>
          </a:p>
        </p:txBody>
      </p:sp>
      <p:sp>
        <p:nvSpPr>
          <p:cNvPr id="47" name="Freeform 128">
            <a:extLst>
              <a:ext uri="{FF2B5EF4-FFF2-40B4-BE49-F238E27FC236}">
                <a16:creationId xmlns:a16="http://schemas.microsoft.com/office/drawing/2014/main" id="{1C1DE7A6-506C-0D44-97FD-D256B193E05E}"/>
              </a:ext>
            </a:extLst>
          </p:cNvPr>
          <p:cNvSpPr>
            <a:spLocks noChangeAspect="1"/>
          </p:cNvSpPr>
          <p:nvPr/>
        </p:nvSpPr>
        <p:spPr bwMode="white">
          <a:xfrm>
            <a:off x="7653936" y="3852868"/>
            <a:ext cx="556376" cy="30735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rgbClr val="0078D7"/>
            </a:solidFill>
          </a:ln>
          <a:extLst/>
        </p:spPr>
        <p:txBody>
          <a:bodyPr vert="horz" wrap="square" lIns="91414" tIns="45707" rIns="91414" bIns="45707" numCol="1" anchor="t" anchorCtr="0" compatLnSpc="1">
            <a:prstTxWarp prst="textNoShape">
              <a:avLst/>
            </a:prstTxWarp>
          </a:bodyPr>
          <a:lstStyle/>
          <a:p>
            <a:pPr defTabSz="914128">
              <a:defRPr/>
            </a:pPr>
            <a:endParaRPr lang="en-US" sz="1801" kern="0">
              <a:solidFill>
                <a:srgbClr val="FFFFFF"/>
              </a:solidFill>
              <a:latin typeface="Segoe UI Semilight"/>
            </a:endParaRPr>
          </a:p>
        </p:txBody>
      </p:sp>
      <p:sp>
        <p:nvSpPr>
          <p:cNvPr id="50" name="TextBox 49">
            <a:extLst>
              <a:ext uri="{FF2B5EF4-FFF2-40B4-BE49-F238E27FC236}">
                <a16:creationId xmlns:a16="http://schemas.microsoft.com/office/drawing/2014/main" id="{61851D11-6659-1A40-8244-9E6CC4989AB7}"/>
              </a:ext>
            </a:extLst>
          </p:cNvPr>
          <p:cNvSpPr txBox="1"/>
          <p:nvPr/>
        </p:nvSpPr>
        <p:spPr>
          <a:xfrm>
            <a:off x="9835597" y="5964621"/>
            <a:ext cx="461583" cy="276999"/>
          </a:xfrm>
          <a:prstGeom prst="rect">
            <a:avLst/>
          </a:prstGeom>
          <a:noFill/>
        </p:spPr>
        <p:txBody>
          <a:bodyPr wrap="square" lIns="0" tIns="0" rIns="0" bIns="0" rtlCol="0">
            <a:spAutoFit/>
          </a:bodyPr>
          <a:lstStyle/>
          <a:p>
            <a:pPr defTabSz="914164">
              <a:lnSpc>
                <a:spcPct val="90000"/>
              </a:lnSpc>
              <a:spcAft>
                <a:spcPts val="600"/>
              </a:spcAft>
              <a:defRPr/>
            </a:pPr>
            <a:r>
              <a:rPr lang="en-US" sz="1000" kern="0">
                <a:gradFill>
                  <a:gsLst>
                    <a:gs pos="2917">
                      <a:srgbClr val="D2D2D2">
                        <a:lumMod val="50000"/>
                      </a:srgbClr>
                    </a:gs>
                    <a:gs pos="30000">
                      <a:srgbClr val="D2D2D2">
                        <a:lumMod val="50000"/>
                      </a:srgbClr>
                    </a:gs>
                  </a:gsLst>
                  <a:lin ang="5400000" scaled="0"/>
                </a:gradFill>
                <a:latin typeface="Segoe UI Semilight"/>
              </a:rPr>
              <a:t>BizTalk</a:t>
            </a:r>
            <a:br>
              <a:rPr lang="en-US" sz="1000" kern="0">
                <a:gradFill>
                  <a:gsLst>
                    <a:gs pos="2917">
                      <a:srgbClr val="D2D2D2">
                        <a:lumMod val="50000"/>
                      </a:srgbClr>
                    </a:gs>
                    <a:gs pos="30000">
                      <a:srgbClr val="D2D2D2">
                        <a:lumMod val="50000"/>
                      </a:srgbClr>
                    </a:gs>
                  </a:gsLst>
                  <a:lin ang="5400000" scaled="0"/>
                </a:gradFill>
                <a:latin typeface="Segoe UI Semilight"/>
              </a:rPr>
            </a:br>
            <a:r>
              <a:rPr lang="en-US" sz="1000" kern="0">
                <a:gradFill>
                  <a:gsLst>
                    <a:gs pos="2917">
                      <a:srgbClr val="D2D2D2">
                        <a:lumMod val="50000"/>
                      </a:srgbClr>
                    </a:gs>
                    <a:gs pos="30000">
                      <a:srgbClr val="D2D2D2">
                        <a:lumMod val="50000"/>
                      </a:srgbClr>
                    </a:gs>
                  </a:gsLst>
                  <a:lin ang="5400000" scaled="0"/>
                </a:gradFill>
                <a:latin typeface="Segoe UI Semilight"/>
              </a:rPr>
              <a:t>Server</a:t>
            </a:r>
          </a:p>
        </p:txBody>
      </p:sp>
      <p:sp>
        <p:nvSpPr>
          <p:cNvPr id="51" name="Freeform 5">
            <a:extLst>
              <a:ext uri="{FF2B5EF4-FFF2-40B4-BE49-F238E27FC236}">
                <a16:creationId xmlns:a16="http://schemas.microsoft.com/office/drawing/2014/main" id="{D7B08D59-C9D3-BF4F-969F-65E32CFB2005}"/>
              </a:ext>
            </a:extLst>
          </p:cNvPr>
          <p:cNvSpPr>
            <a:spLocks noChangeAspect="1" noEditPoints="1"/>
          </p:cNvSpPr>
          <p:nvPr/>
        </p:nvSpPr>
        <p:spPr bwMode="black">
          <a:xfrm>
            <a:off x="6135477" y="5407116"/>
            <a:ext cx="1258853" cy="252339"/>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rgbClr val="0078D7"/>
          </a:solidFill>
          <a:ln>
            <a:noFill/>
          </a:ln>
          <a:extLst/>
        </p:spPr>
        <p:txBody>
          <a:bodyPr vert="horz" wrap="square" lIns="89616" tIns="44808" rIns="89616"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2">
              <a:defRPr/>
            </a:pPr>
            <a:endParaRPr lang="en-US" sz="1765" kern="0">
              <a:solidFill>
                <a:srgbClr val="505050"/>
              </a:solidFill>
              <a:latin typeface="Segoe UI Semilight"/>
            </a:endParaRPr>
          </a:p>
        </p:txBody>
      </p:sp>
      <p:pic>
        <p:nvPicPr>
          <p:cNvPr id="52" name="Picture 51">
            <a:extLst>
              <a:ext uri="{FF2B5EF4-FFF2-40B4-BE49-F238E27FC236}">
                <a16:creationId xmlns:a16="http://schemas.microsoft.com/office/drawing/2014/main" id="{594952AE-60EC-6C4C-8566-DF9626804F4F}"/>
              </a:ext>
            </a:extLst>
          </p:cNvPr>
          <p:cNvPicPr>
            <a:picLocks noChangeAspect="1"/>
          </p:cNvPicPr>
          <p:nvPr/>
        </p:nvPicPr>
        <p:blipFill>
          <a:blip r:embed="rId16">
            <a:duotone>
              <a:srgbClr val="0078D7">
                <a:shade val="45000"/>
                <a:satMod val="135000"/>
              </a:srgbClr>
              <a:prstClr val="white"/>
            </a:duotone>
          </a:blip>
          <a:stretch>
            <a:fillRect/>
          </a:stretch>
        </p:blipFill>
        <p:spPr>
          <a:xfrm>
            <a:off x="7604351" y="5481619"/>
            <a:ext cx="607822" cy="607822"/>
          </a:xfrm>
          <a:prstGeom prst="rect">
            <a:avLst/>
          </a:prstGeom>
        </p:spPr>
      </p:pic>
      <p:grpSp>
        <p:nvGrpSpPr>
          <p:cNvPr id="53" name="Group 52">
            <a:extLst>
              <a:ext uri="{FF2B5EF4-FFF2-40B4-BE49-F238E27FC236}">
                <a16:creationId xmlns:a16="http://schemas.microsoft.com/office/drawing/2014/main" id="{BA2BC378-ED32-C144-813D-33C230A3FA4F}"/>
              </a:ext>
            </a:extLst>
          </p:cNvPr>
          <p:cNvGrpSpPr/>
          <p:nvPr/>
        </p:nvGrpSpPr>
        <p:grpSpPr>
          <a:xfrm>
            <a:off x="8560306" y="5381490"/>
            <a:ext cx="2692519" cy="959532"/>
            <a:chOff x="9188038" y="4908551"/>
            <a:chExt cx="2608676" cy="959805"/>
          </a:xfrm>
        </p:grpSpPr>
        <p:pic>
          <p:nvPicPr>
            <p:cNvPr id="54" name="Picture 53">
              <a:extLst>
                <a:ext uri="{FF2B5EF4-FFF2-40B4-BE49-F238E27FC236}">
                  <a16:creationId xmlns:a16="http://schemas.microsoft.com/office/drawing/2014/main" id="{8DDE12DA-DA6E-E248-A024-C60C92827ED1}"/>
                </a:ext>
              </a:extLst>
            </p:cNvPr>
            <p:cNvPicPr>
              <a:picLocks noChangeAspect="1"/>
            </p:cNvPicPr>
            <p:nvPr/>
          </p:nvPicPr>
          <p:blipFill>
            <a:blip r:embed="rId17"/>
            <a:stretch>
              <a:fillRect/>
            </a:stretch>
          </p:blipFill>
          <p:spPr>
            <a:xfrm>
              <a:off x="9536698" y="5636481"/>
              <a:ext cx="597320" cy="150544"/>
            </a:xfrm>
            <a:prstGeom prst="rect">
              <a:avLst/>
            </a:prstGeom>
          </p:spPr>
        </p:pic>
        <p:pic>
          <p:nvPicPr>
            <p:cNvPr id="55" name="Picture 54">
              <a:extLst>
                <a:ext uri="{FF2B5EF4-FFF2-40B4-BE49-F238E27FC236}">
                  <a16:creationId xmlns:a16="http://schemas.microsoft.com/office/drawing/2014/main" id="{E16F772F-275D-3E43-BAC0-29F1FC6A7E28}"/>
                </a:ext>
              </a:extLst>
            </p:cNvPr>
            <p:cNvPicPr>
              <a:picLocks noChangeAspect="1"/>
            </p:cNvPicPr>
            <p:nvPr/>
          </p:nvPicPr>
          <p:blipFill>
            <a:blip r:embed="rId18"/>
            <a:stretch>
              <a:fillRect/>
            </a:stretch>
          </p:blipFill>
          <p:spPr>
            <a:xfrm>
              <a:off x="11073363" y="4984122"/>
              <a:ext cx="603851" cy="93762"/>
            </a:xfrm>
            <a:prstGeom prst="rect">
              <a:avLst/>
            </a:prstGeom>
          </p:spPr>
        </p:pic>
        <p:grpSp>
          <p:nvGrpSpPr>
            <p:cNvPr id="56" name="Group 55">
              <a:extLst>
                <a:ext uri="{FF2B5EF4-FFF2-40B4-BE49-F238E27FC236}">
                  <a16:creationId xmlns:a16="http://schemas.microsoft.com/office/drawing/2014/main" id="{8E33964D-A3DA-A441-9CE1-C278554EAE90}"/>
                </a:ext>
              </a:extLst>
            </p:cNvPr>
            <p:cNvGrpSpPr/>
            <p:nvPr/>
          </p:nvGrpSpPr>
          <p:grpSpPr>
            <a:xfrm>
              <a:off x="10176085" y="5139169"/>
              <a:ext cx="200019" cy="539806"/>
              <a:chOff x="7258847" y="5219926"/>
              <a:chExt cx="665292" cy="979277"/>
            </a:xfrm>
          </p:grpSpPr>
          <p:cxnSp>
            <p:nvCxnSpPr>
              <p:cNvPr id="62" name="Straight Connector 61">
                <a:extLst>
                  <a:ext uri="{FF2B5EF4-FFF2-40B4-BE49-F238E27FC236}">
                    <a16:creationId xmlns:a16="http://schemas.microsoft.com/office/drawing/2014/main" id="{65D84556-F2FE-E247-95B8-E9C0E857199B}"/>
                  </a:ext>
                </a:extLst>
              </p:cNvPr>
              <p:cNvCxnSpPr/>
              <p:nvPr/>
            </p:nvCxnSpPr>
            <p:spPr>
              <a:xfrm>
                <a:off x="7258847"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63" name="Straight Connector 62">
                <a:extLst>
                  <a:ext uri="{FF2B5EF4-FFF2-40B4-BE49-F238E27FC236}">
                    <a16:creationId xmlns:a16="http://schemas.microsoft.com/office/drawing/2014/main" id="{448CADEC-3E7A-6640-A03F-D8E8058A03BB}"/>
                  </a:ext>
                </a:extLst>
              </p:cNvPr>
              <p:cNvCxnSpPr/>
              <p:nvPr/>
            </p:nvCxnSpPr>
            <p:spPr>
              <a:xfrm flipV="1">
                <a:off x="7305696" y="5877384"/>
                <a:ext cx="616122" cy="321819"/>
              </a:xfrm>
              <a:prstGeom prst="line">
                <a:avLst/>
              </a:prstGeom>
              <a:noFill/>
              <a:ln w="31750" cap="flat" cmpd="sng" algn="ctr">
                <a:solidFill>
                  <a:srgbClr val="FFFFFF">
                    <a:lumMod val="85000"/>
                  </a:srgbClr>
                </a:solidFill>
                <a:prstDash val="solid"/>
                <a:headEnd type="none"/>
                <a:tailEnd type="none"/>
              </a:ln>
              <a:effectLst/>
            </p:spPr>
          </p:cxnSp>
        </p:grpSp>
        <p:sp>
          <p:nvSpPr>
            <p:cNvPr id="57" name="Rectangle 56">
              <a:extLst>
                <a:ext uri="{FF2B5EF4-FFF2-40B4-BE49-F238E27FC236}">
                  <a16:creationId xmlns:a16="http://schemas.microsoft.com/office/drawing/2014/main" id="{438444F4-9E9E-E841-A946-D3FCD4D8D892}"/>
                </a:ext>
              </a:extLst>
            </p:cNvPr>
            <p:cNvSpPr/>
            <p:nvPr/>
          </p:nvSpPr>
          <p:spPr bwMode="auto">
            <a:xfrm>
              <a:off x="9188038" y="4908551"/>
              <a:ext cx="2608676" cy="959805"/>
            </a:xfrm>
            <a:prstGeom prst="rect">
              <a:avLst/>
            </a:prstGeom>
            <a:noFill/>
            <a:ln w="22225" cap="flat" cmpd="sng" algn="ctr">
              <a:solidFill>
                <a:srgbClr val="353535">
                  <a:lumMod val="40000"/>
                  <a:lumOff val="60000"/>
                </a:srgbClr>
              </a:solidFill>
              <a:prstDash val="sysDot"/>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Freeform 5">
              <a:extLst>
                <a:ext uri="{FF2B5EF4-FFF2-40B4-BE49-F238E27FC236}">
                  <a16:creationId xmlns:a16="http://schemas.microsoft.com/office/drawing/2014/main" id="{A1BDCB15-01A0-F047-9D7B-E3AEE894F24D}"/>
                </a:ext>
              </a:extLst>
            </p:cNvPr>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rgbClr val="0078D7"/>
            </a:solidFill>
            <a:ln w="2540">
              <a:noFill/>
            </a:ln>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Semilight"/>
              </a:endParaRPr>
            </a:p>
          </p:txBody>
        </p:sp>
        <p:grpSp>
          <p:nvGrpSpPr>
            <p:cNvPr id="59" name="Group 58">
              <a:extLst>
                <a:ext uri="{FF2B5EF4-FFF2-40B4-BE49-F238E27FC236}">
                  <a16:creationId xmlns:a16="http://schemas.microsoft.com/office/drawing/2014/main" id="{F4D68551-523E-E840-8DCF-2E30C7EC2A1A}"/>
                </a:ext>
              </a:extLst>
            </p:cNvPr>
            <p:cNvGrpSpPr/>
            <p:nvPr/>
          </p:nvGrpSpPr>
          <p:grpSpPr>
            <a:xfrm flipH="1">
              <a:off x="10835114" y="5139169"/>
              <a:ext cx="200019" cy="539806"/>
              <a:chOff x="7367040" y="5219926"/>
              <a:chExt cx="665292" cy="979277"/>
            </a:xfrm>
          </p:grpSpPr>
          <p:cxnSp>
            <p:nvCxnSpPr>
              <p:cNvPr id="60" name="Straight Connector 59">
                <a:extLst>
                  <a:ext uri="{FF2B5EF4-FFF2-40B4-BE49-F238E27FC236}">
                    <a16:creationId xmlns:a16="http://schemas.microsoft.com/office/drawing/2014/main" id="{15E0958F-BF39-2847-A9DC-529D8956D4E6}"/>
                  </a:ext>
                </a:extLst>
              </p:cNvPr>
              <p:cNvCxnSpPr/>
              <p:nvPr/>
            </p:nvCxnSpPr>
            <p:spPr>
              <a:xfrm>
                <a:off x="7367040"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61" name="Straight Connector 60">
                <a:extLst>
                  <a:ext uri="{FF2B5EF4-FFF2-40B4-BE49-F238E27FC236}">
                    <a16:creationId xmlns:a16="http://schemas.microsoft.com/office/drawing/2014/main" id="{23EF0E35-2882-9046-9061-605326F382AD}"/>
                  </a:ext>
                </a:extLst>
              </p:cNvPr>
              <p:cNvCxnSpPr/>
              <p:nvPr/>
            </p:nvCxnSpPr>
            <p:spPr>
              <a:xfrm flipV="1">
                <a:off x="7413885" y="5877384"/>
                <a:ext cx="616122" cy="321819"/>
              </a:xfrm>
              <a:prstGeom prst="line">
                <a:avLst/>
              </a:prstGeom>
              <a:noFill/>
              <a:ln w="31750" cap="flat" cmpd="sng" algn="ctr">
                <a:solidFill>
                  <a:srgbClr val="FFFFFF">
                    <a:lumMod val="85000"/>
                  </a:srgbClr>
                </a:solidFill>
                <a:prstDash val="solid"/>
                <a:headEnd type="none"/>
                <a:tailEnd type="none"/>
              </a:ln>
              <a:effectLst/>
            </p:spPr>
          </p:cxnSp>
        </p:grpSp>
      </p:grpSp>
      <p:pic>
        <p:nvPicPr>
          <p:cNvPr id="64" name="Picture 63">
            <a:extLst>
              <a:ext uri="{FF2B5EF4-FFF2-40B4-BE49-F238E27FC236}">
                <a16:creationId xmlns:a16="http://schemas.microsoft.com/office/drawing/2014/main" id="{89246AAC-BD93-F74D-9EE8-6994BEF2C11E}"/>
              </a:ext>
            </a:extLst>
          </p:cNvPr>
          <p:cNvPicPr>
            <a:picLocks noChangeAspect="1"/>
          </p:cNvPicPr>
          <p:nvPr/>
        </p:nvPicPr>
        <p:blipFill>
          <a:blip r:embed="rId19"/>
          <a:stretch>
            <a:fillRect/>
          </a:stretch>
        </p:blipFill>
        <p:spPr>
          <a:xfrm>
            <a:off x="5610034" y="5510908"/>
            <a:ext cx="484374" cy="484374"/>
          </a:xfrm>
          <a:prstGeom prst="rect">
            <a:avLst/>
          </a:prstGeom>
        </p:spPr>
      </p:pic>
      <p:pic>
        <p:nvPicPr>
          <p:cNvPr id="65" name="Picture 64">
            <a:extLst>
              <a:ext uri="{FF2B5EF4-FFF2-40B4-BE49-F238E27FC236}">
                <a16:creationId xmlns:a16="http://schemas.microsoft.com/office/drawing/2014/main" id="{BB85B8AA-EF70-CA4C-A15F-B550063D8AE5}"/>
              </a:ext>
            </a:extLst>
          </p:cNvPr>
          <p:cNvPicPr>
            <a:picLocks noChangeAspect="1"/>
          </p:cNvPicPr>
          <p:nvPr/>
        </p:nvPicPr>
        <p:blipFill>
          <a:blip r:embed="rId20"/>
          <a:stretch>
            <a:fillRect/>
          </a:stretch>
        </p:blipFill>
        <p:spPr>
          <a:xfrm>
            <a:off x="6498457" y="5768233"/>
            <a:ext cx="670494" cy="341794"/>
          </a:xfrm>
          <a:prstGeom prst="rect">
            <a:avLst/>
          </a:prstGeom>
        </p:spPr>
      </p:pic>
      <p:pic>
        <p:nvPicPr>
          <p:cNvPr id="66" name="Picture 16" descr="Image result for Tibco transparent">
            <a:extLst>
              <a:ext uri="{FF2B5EF4-FFF2-40B4-BE49-F238E27FC236}">
                <a16:creationId xmlns:a16="http://schemas.microsoft.com/office/drawing/2014/main" id="{A2CEE2A0-8E13-174D-B006-B29A0242BF9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540703" y="6001668"/>
            <a:ext cx="600878" cy="15825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8" descr="Image result for jd edwards accounting software logo transparent">
            <a:extLst>
              <a:ext uri="{FF2B5EF4-FFF2-40B4-BE49-F238E27FC236}">
                <a16:creationId xmlns:a16="http://schemas.microsoft.com/office/drawing/2014/main" id="{EEB4F8AF-C97F-0D4F-A2F1-666CC5BCC32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33659" y="5333966"/>
            <a:ext cx="1452401" cy="429119"/>
          </a:xfrm>
          <a:prstGeom prst="rect">
            <a:avLst/>
          </a:prstGeom>
          <a:noFill/>
          <a:extLst>
            <a:ext uri="{909E8E84-426E-40DD-AFC4-6F175D3DCCD1}">
              <a14:hiddenFill xmlns:a14="http://schemas.microsoft.com/office/drawing/2010/main">
                <a:solidFill>
                  <a:srgbClr val="FFFFFF"/>
                </a:solidFill>
              </a14:hiddenFill>
            </a:ext>
          </a:extLst>
        </p:spPr>
      </p:pic>
      <p:sp>
        <p:nvSpPr>
          <p:cNvPr id="68" name="Left Brace 67">
            <a:extLst>
              <a:ext uri="{FF2B5EF4-FFF2-40B4-BE49-F238E27FC236}">
                <a16:creationId xmlns:a16="http://schemas.microsoft.com/office/drawing/2014/main" id="{4F9CEEE1-C94F-E543-BDCD-0FC64BAAA577}"/>
              </a:ext>
            </a:extLst>
          </p:cNvPr>
          <p:cNvSpPr/>
          <p:nvPr/>
        </p:nvSpPr>
        <p:spPr>
          <a:xfrm rot="5400000">
            <a:off x="8238653" y="2251543"/>
            <a:ext cx="498104" cy="5952296"/>
          </a:xfrm>
          <a:prstGeom prst="leftBrace">
            <a:avLst>
              <a:gd name="adj1" fmla="val 8333"/>
              <a:gd name="adj2" fmla="val 59246"/>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282828"/>
              </a:solidFill>
              <a:latin typeface="Segoe UI Semilight"/>
            </a:endParaRPr>
          </a:p>
        </p:txBody>
      </p:sp>
      <p:pic>
        <p:nvPicPr>
          <p:cNvPr id="69" name="Picture 20" descr="Image result for sharepoint online logo transparent">
            <a:extLst>
              <a:ext uri="{FF2B5EF4-FFF2-40B4-BE49-F238E27FC236}">
                <a16:creationId xmlns:a16="http://schemas.microsoft.com/office/drawing/2014/main" id="{03265C4D-3D27-B744-9AF0-7932F4D122D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287781" y="3880469"/>
            <a:ext cx="1004304" cy="36419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2" descr="Image result for dynamics crm online logo transparent">
            <a:extLst>
              <a:ext uri="{FF2B5EF4-FFF2-40B4-BE49-F238E27FC236}">
                <a16:creationId xmlns:a16="http://schemas.microsoft.com/office/drawing/2014/main" id="{B302984D-2217-3B4A-ABC3-CBB47AF9E9F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963182" y="1928977"/>
            <a:ext cx="1120917" cy="34521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Straight Arrow Connector 70">
            <a:extLst>
              <a:ext uri="{FF2B5EF4-FFF2-40B4-BE49-F238E27FC236}">
                <a16:creationId xmlns:a16="http://schemas.microsoft.com/office/drawing/2014/main" id="{355CD39A-3259-1342-BB23-A56E996E854B}"/>
              </a:ext>
            </a:extLst>
          </p:cNvPr>
          <p:cNvCxnSpPr/>
          <p:nvPr/>
        </p:nvCxnSpPr>
        <p:spPr>
          <a:xfrm>
            <a:off x="7932123" y="3371729"/>
            <a:ext cx="0" cy="444331"/>
          </a:xfrm>
          <a:prstGeom prst="straightConnector1">
            <a:avLst/>
          </a:prstGeom>
          <a:ln w="38100">
            <a:solidFill>
              <a:srgbClr val="0072C6"/>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2" name="Picture 2" descr="Image result for azure functions logo transparent">
            <a:extLst>
              <a:ext uri="{FF2B5EF4-FFF2-40B4-BE49-F238E27FC236}">
                <a16:creationId xmlns:a16="http://schemas.microsoft.com/office/drawing/2014/main" id="{BB09BBFE-FA0F-AB47-8E9E-C87B0E566B1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309339" y="2476333"/>
            <a:ext cx="353744" cy="35374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26089FB5-6580-C94A-B72D-91A4516DB7D6}"/>
              </a:ext>
            </a:extLst>
          </p:cNvPr>
          <p:cNvPicPr>
            <a:picLocks noChangeAspect="1"/>
          </p:cNvPicPr>
          <p:nvPr/>
        </p:nvPicPr>
        <p:blipFill>
          <a:blip r:embed="rId26"/>
          <a:stretch>
            <a:fillRect/>
          </a:stretch>
        </p:blipFill>
        <p:spPr>
          <a:xfrm>
            <a:off x="5821059" y="37758"/>
            <a:ext cx="537855" cy="812565"/>
          </a:xfrm>
          <a:prstGeom prst="rect">
            <a:avLst/>
          </a:prstGeom>
        </p:spPr>
      </p:pic>
      <p:pic>
        <p:nvPicPr>
          <p:cNvPr id="74" name="Picture 73">
            <a:extLst>
              <a:ext uri="{FF2B5EF4-FFF2-40B4-BE49-F238E27FC236}">
                <a16:creationId xmlns:a16="http://schemas.microsoft.com/office/drawing/2014/main" id="{662D76D8-B742-DA4A-9531-46D98CB67BC5}"/>
              </a:ext>
            </a:extLst>
          </p:cNvPr>
          <p:cNvPicPr>
            <a:picLocks noChangeAspect="1"/>
          </p:cNvPicPr>
          <p:nvPr/>
        </p:nvPicPr>
        <p:blipFill>
          <a:blip r:embed="rId27"/>
          <a:stretch>
            <a:fillRect/>
          </a:stretch>
        </p:blipFill>
        <p:spPr>
          <a:xfrm>
            <a:off x="7977067" y="37758"/>
            <a:ext cx="537855" cy="735068"/>
          </a:xfrm>
          <a:prstGeom prst="rect">
            <a:avLst/>
          </a:prstGeom>
        </p:spPr>
      </p:pic>
      <p:pic>
        <p:nvPicPr>
          <p:cNvPr id="75" name="Picture 74">
            <a:extLst>
              <a:ext uri="{FF2B5EF4-FFF2-40B4-BE49-F238E27FC236}">
                <a16:creationId xmlns:a16="http://schemas.microsoft.com/office/drawing/2014/main" id="{AB4514E0-6521-7C46-939A-44FA8F0E8B62}"/>
              </a:ext>
            </a:extLst>
          </p:cNvPr>
          <p:cNvPicPr>
            <a:picLocks noChangeAspect="1"/>
          </p:cNvPicPr>
          <p:nvPr/>
        </p:nvPicPr>
        <p:blipFill>
          <a:blip r:embed="rId28"/>
          <a:stretch>
            <a:fillRect/>
          </a:stretch>
        </p:blipFill>
        <p:spPr>
          <a:xfrm>
            <a:off x="6498458" y="37758"/>
            <a:ext cx="579126" cy="861339"/>
          </a:xfrm>
          <a:prstGeom prst="rect">
            <a:avLst/>
          </a:prstGeom>
        </p:spPr>
      </p:pic>
      <p:pic>
        <p:nvPicPr>
          <p:cNvPr id="76" name="Picture 75">
            <a:extLst>
              <a:ext uri="{FF2B5EF4-FFF2-40B4-BE49-F238E27FC236}">
                <a16:creationId xmlns:a16="http://schemas.microsoft.com/office/drawing/2014/main" id="{D7A14FD1-26D6-8249-B1F6-D5BAB84EB8D1}"/>
              </a:ext>
            </a:extLst>
          </p:cNvPr>
          <p:cNvPicPr>
            <a:picLocks noChangeAspect="1"/>
          </p:cNvPicPr>
          <p:nvPr/>
        </p:nvPicPr>
        <p:blipFill>
          <a:blip r:embed="rId29"/>
          <a:stretch>
            <a:fillRect/>
          </a:stretch>
        </p:blipFill>
        <p:spPr>
          <a:xfrm>
            <a:off x="7258397" y="76111"/>
            <a:ext cx="537855" cy="729505"/>
          </a:xfrm>
          <a:prstGeom prst="rect">
            <a:avLst/>
          </a:prstGeom>
        </p:spPr>
      </p:pic>
      <p:pic>
        <p:nvPicPr>
          <p:cNvPr id="77" name="Picture 76">
            <a:extLst>
              <a:ext uri="{FF2B5EF4-FFF2-40B4-BE49-F238E27FC236}">
                <a16:creationId xmlns:a16="http://schemas.microsoft.com/office/drawing/2014/main" id="{5821E626-050A-4A40-A475-4BB9E60CEC5B}"/>
              </a:ext>
            </a:extLst>
          </p:cNvPr>
          <p:cNvPicPr>
            <a:picLocks noChangeAspect="1"/>
          </p:cNvPicPr>
          <p:nvPr/>
        </p:nvPicPr>
        <p:blipFill>
          <a:blip r:embed="rId30"/>
          <a:stretch>
            <a:fillRect/>
          </a:stretch>
        </p:blipFill>
        <p:spPr>
          <a:xfrm>
            <a:off x="8695736" y="70293"/>
            <a:ext cx="537855" cy="849871"/>
          </a:xfrm>
          <a:prstGeom prst="rect">
            <a:avLst/>
          </a:prstGeom>
        </p:spPr>
      </p:pic>
      <p:pic>
        <p:nvPicPr>
          <p:cNvPr id="78" name="Picture 77">
            <a:extLst>
              <a:ext uri="{FF2B5EF4-FFF2-40B4-BE49-F238E27FC236}">
                <a16:creationId xmlns:a16="http://schemas.microsoft.com/office/drawing/2014/main" id="{364EACCD-5A8E-1342-869D-1B0DE82FE2C0}"/>
              </a:ext>
            </a:extLst>
          </p:cNvPr>
          <p:cNvPicPr>
            <a:picLocks noChangeAspect="1"/>
          </p:cNvPicPr>
          <p:nvPr/>
        </p:nvPicPr>
        <p:blipFill>
          <a:blip r:embed="rId31"/>
          <a:stretch>
            <a:fillRect/>
          </a:stretch>
        </p:blipFill>
        <p:spPr>
          <a:xfrm>
            <a:off x="9347824" y="37758"/>
            <a:ext cx="604435" cy="813846"/>
          </a:xfrm>
          <a:prstGeom prst="rect">
            <a:avLst/>
          </a:prstGeom>
        </p:spPr>
      </p:pic>
      <p:pic>
        <p:nvPicPr>
          <p:cNvPr id="79" name="Picture 78">
            <a:extLst>
              <a:ext uri="{FF2B5EF4-FFF2-40B4-BE49-F238E27FC236}">
                <a16:creationId xmlns:a16="http://schemas.microsoft.com/office/drawing/2014/main" id="{0B31AFEE-0279-4340-A84E-64143E5BC402}"/>
              </a:ext>
            </a:extLst>
          </p:cNvPr>
          <p:cNvPicPr>
            <a:picLocks noChangeAspect="1"/>
          </p:cNvPicPr>
          <p:nvPr/>
        </p:nvPicPr>
        <p:blipFill rotWithShape="1">
          <a:blip r:embed="rId32"/>
          <a:srcRect l="14538" t="29077" r="6538" b="31462"/>
          <a:stretch/>
        </p:blipFill>
        <p:spPr>
          <a:xfrm>
            <a:off x="11353150" y="3240696"/>
            <a:ext cx="730950" cy="365475"/>
          </a:xfrm>
          <a:prstGeom prst="rect">
            <a:avLst/>
          </a:prstGeom>
        </p:spPr>
      </p:pic>
      <p:pic>
        <p:nvPicPr>
          <p:cNvPr id="80" name="Picture 79">
            <a:extLst>
              <a:ext uri="{FF2B5EF4-FFF2-40B4-BE49-F238E27FC236}">
                <a16:creationId xmlns:a16="http://schemas.microsoft.com/office/drawing/2014/main" id="{79EBB2EC-551D-8545-98FE-402E80BB423B}"/>
              </a:ext>
            </a:extLst>
          </p:cNvPr>
          <p:cNvPicPr>
            <a:picLocks noChangeAspect="1"/>
          </p:cNvPicPr>
          <p:nvPr/>
        </p:nvPicPr>
        <p:blipFill rotWithShape="1">
          <a:blip r:embed="rId33"/>
          <a:srcRect l="13480" t="35947" r="13131" b="41586"/>
          <a:stretch/>
        </p:blipFill>
        <p:spPr>
          <a:xfrm>
            <a:off x="10327469" y="1283345"/>
            <a:ext cx="1729516" cy="352962"/>
          </a:xfrm>
          <a:prstGeom prst="rect">
            <a:avLst/>
          </a:prstGeom>
        </p:spPr>
      </p:pic>
      <p:cxnSp>
        <p:nvCxnSpPr>
          <p:cNvPr id="81" name="Straight Arrow Connector 80">
            <a:extLst>
              <a:ext uri="{FF2B5EF4-FFF2-40B4-BE49-F238E27FC236}">
                <a16:creationId xmlns:a16="http://schemas.microsoft.com/office/drawing/2014/main" id="{E31B1579-0634-CB48-AE0E-114F30B279EC}"/>
              </a:ext>
            </a:extLst>
          </p:cNvPr>
          <p:cNvCxnSpPr>
            <a:cxnSpLocks/>
            <a:endCxn id="4" idx="0"/>
          </p:cNvCxnSpPr>
          <p:nvPr/>
        </p:nvCxnSpPr>
        <p:spPr>
          <a:xfrm>
            <a:off x="7932090" y="4197026"/>
            <a:ext cx="34" cy="299019"/>
          </a:xfrm>
          <a:prstGeom prst="straightConnector1">
            <a:avLst/>
          </a:prstGeom>
          <a:ln w="38100">
            <a:solidFill>
              <a:srgbClr val="0072C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5C3D67D-DA85-F143-AAE4-3A16C048A28F}"/>
              </a:ext>
            </a:extLst>
          </p:cNvPr>
          <p:cNvSpPr/>
          <p:nvPr/>
        </p:nvSpPr>
        <p:spPr>
          <a:xfrm>
            <a:off x="7151721" y="4496044"/>
            <a:ext cx="1560806" cy="478111"/>
          </a:xfrm>
          <a:prstGeom prst="rect">
            <a:avLst/>
          </a:prstGeom>
        </p:spPr>
        <p:txBody>
          <a:bodyPr wrap="none">
            <a:spAutoFit/>
          </a:bodyPr>
          <a:lstStyle/>
          <a:p>
            <a:pPr defTabSz="914164">
              <a:lnSpc>
                <a:spcPct val="90000"/>
              </a:lnSpc>
              <a:defRPr/>
            </a:pPr>
            <a:r>
              <a:rPr lang="en-US" sz="1399" kern="0" dirty="0">
                <a:gradFill>
                  <a:gsLst>
                    <a:gs pos="2917">
                      <a:srgbClr val="D2D2D2">
                        <a:lumMod val="50000"/>
                      </a:srgbClr>
                    </a:gs>
                    <a:gs pos="30000">
                      <a:srgbClr val="D2D2D2">
                        <a:lumMod val="50000"/>
                      </a:srgbClr>
                    </a:gs>
                  </a:gsLst>
                  <a:lin ang="5400000" scaled="0"/>
                </a:gradFill>
                <a:latin typeface="Segoe UI Semilight"/>
              </a:rPr>
              <a:t>On-premises data</a:t>
            </a:r>
          </a:p>
          <a:p>
            <a:pPr algn="ctr" defTabSz="914164">
              <a:lnSpc>
                <a:spcPct val="90000"/>
              </a:lnSpc>
              <a:defRPr/>
            </a:pPr>
            <a:r>
              <a:rPr lang="en-US" sz="1399" kern="0" dirty="0">
                <a:gradFill>
                  <a:gsLst>
                    <a:gs pos="2917">
                      <a:srgbClr val="D2D2D2">
                        <a:lumMod val="50000"/>
                      </a:srgbClr>
                    </a:gs>
                    <a:gs pos="30000">
                      <a:srgbClr val="D2D2D2">
                        <a:lumMod val="50000"/>
                      </a:srgbClr>
                    </a:gs>
                  </a:gsLst>
                  <a:lin ang="5400000" scaled="0"/>
                </a:gradFill>
                <a:latin typeface="Segoe UI Semilight"/>
              </a:rPr>
              <a:t>gateway</a:t>
            </a:r>
          </a:p>
        </p:txBody>
      </p:sp>
      <p:sp>
        <p:nvSpPr>
          <p:cNvPr id="2" name="TextBox 1">
            <a:extLst>
              <a:ext uri="{FF2B5EF4-FFF2-40B4-BE49-F238E27FC236}">
                <a16:creationId xmlns:a16="http://schemas.microsoft.com/office/drawing/2014/main" id="{B479485D-6526-4F8C-BEE8-6386EC508059}"/>
              </a:ext>
            </a:extLst>
          </p:cNvPr>
          <p:cNvSpPr txBox="1"/>
          <p:nvPr/>
        </p:nvSpPr>
        <p:spPr>
          <a:xfrm>
            <a:off x="-1" y="6401412"/>
            <a:ext cx="4227848" cy="517065"/>
          </a:xfrm>
          <a:prstGeom prst="rect">
            <a:avLst/>
          </a:prstGeom>
          <a:noFill/>
        </p:spPr>
        <p:txBody>
          <a:bodyPr wrap="square" lIns="182880" tIns="146304" rIns="182880" bIns="146304" rtlCol="0">
            <a:spAutoFit/>
          </a:bodyPr>
          <a:lstStyle/>
          <a:p>
            <a:pPr>
              <a:lnSpc>
                <a:spcPct val="90000"/>
              </a:lnSpc>
              <a:spcAft>
                <a:spcPts val="600"/>
              </a:spcAft>
            </a:pPr>
            <a:r>
              <a:rPr lang="en-US" sz="800" i="1" dirty="0">
                <a:solidFill>
                  <a:schemeClr val="bg2"/>
                </a:solidFill>
              </a:rPr>
              <a:t>* Everything is a lot! There are more than 200 connectors and ability to create custom connectors.</a:t>
            </a:r>
          </a:p>
        </p:txBody>
      </p:sp>
    </p:spTree>
    <p:extLst>
      <p:ext uri="{BB962C8B-B14F-4D97-AF65-F5344CB8AC3E}">
        <p14:creationId xmlns:p14="http://schemas.microsoft.com/office/powerpoint/2010/main" val="70537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4624" y="576952"/>
            <a:ext cx="7231427" cy="5722820"/>
          </a:xfrm>
          <a:prstGeom prst="rect">
            <a:avLst/>
          </a:prstGeom>
        </p:spPr>
      </p:pic>
      <p:sp>
        <p:nvSpPr>
          <p:cNvPr id="5" name="Rectangle 4"/>
          <p:cNvSpPr/>
          <p:nvPr/>
        </p:nvSpPr>
        <p:spPr bwMode="auto">
          <a:xfrm>
            <a:off x="88" y="537"/>
            <a:ext cx="4228388"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3735048"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Logic Apps</a:t>
            </a:r>
            <a:b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b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Workflow Designer</a:t>
            </a:r>
          </a:p>
        </p:txBody>
      </p:sp>
      <p:sp>
        <p:nvSpPr>
          <p:cNvPr id="8" name="Text Placeholder 2"/>
          <p:cNvSpPr txBox="1">
            <a:spLocks/>
          </p:cNvSpPr>
          <p:nvPr/>
        </p:nvSpPr>
        <p:spPr>
          <a:xfrm>
            <a:off x="262209" y="2358286"/>
            <a:ext cx="3219257"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Workflow in the cloud</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Powerful control flow</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Connect disparate applications</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No code designer for </a:t>
            </a:r>
            <a:b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b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rapid creation</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Also works within Visual Studio for added CI/CD</a:t>
            </a:r>
          </a:p>
        </p:txBody>
      </p:sp>
    </p:spTree>
    <p:extLst>
      <p:ext uri="{BB962C8B-B14F-4D97-AF65-F5344CB8AC3E}">
        <p14:creationId xmlns:p14="http://schemas.microsoft.com/office/powerpoint/2010/main" val="382610975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08766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96629"/>
            <a:ext cx="317389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Triggers</a:t>
            </a:r>
          </a:p>
        </p:txBody>
      </p:sp>
      <p:sp>
        <p:nvSpPr>
          <p:cNvPr id="8" name="Text Placeholder 2"/>
          <p:cNvSpPr txBox="1">
            <a:spLocks/>
          </p:cNvSpPr>
          <p:nvPr/>
        </p:nvSpPr>
        <p:spPr>
          <a:xfrm>
            <a:off x="109809" y="1554853"/>
            <a:ext cx="2852052"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All logic apps start with a trigger, typically a connector</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Recurring and Adv. Scheduling</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Polling</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Webhook</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endParaRP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Request</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7" name="Picture 6">
            <a:extLst>
              <a:ext uri="{FF2B5EF4-FFF2-40B4-BE49-F238E27FC236}">
                <a16:creationId xmlns:a16="http://schemas.microsoft.com/office/drawing/2014/main" id="{557C1F7E-A677-4490-87B8-4032DB7B0ADA}"/>
              </a:ext>
            </a:extLst>
          </p:cNvPr>
          <p:cNvPicPr>
            <a:picLocks noChangeAspect="1"/>
          </p:cNvPicPr>
          <p:nvPr/>
        </p:nvPicPr>
        <p:blipFill>
          <a:blip r:embed="rId3"/>
          <a:stretch>
            <a:fillRect/>
          </a:stretch>
        </p:blipFill>
        <p:spPr>
          <a:xfrm>
            <a:off x="3313044" y="1554853"/>
            <a:ext cx="8739808" cy="2487060"/>
          </a:xfrm>
          <a:prstGeom prst="rect">
            <a:avLst/>
          </a:prstGeom>
        </p:spPr>
      </p:pic>
    </p:spTree>
    <p:extLst>
      <p:ext uri="{BB962C8B-B14F-4D97-AF65-F5344CB8AC3E}">
        <p14:creationId xmlns:p14="http://schemas.microsoft.com/office/powerpoint/2010/main" val="191383979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08766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96629"/>
            <a:ext cx="317389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Actions</a:t>
            </a:r>
          </a:p>
        </p:txBody>
      </p:sp>
      <p:sp>
        <p:nvSpPr>
          <p:cNvPr id="8" name="Text Placeholder 2"/>
          <p:cNvSpPr txBox="1">
            <a:spLocks/>
          </p:cNvSpPr>
          <p:nvPr/>
        </p:nvSpPr>
        <p:spPr>
          <a:xfrm>
            <a:off x="109809" y="1554853"/>
            <a:ext cx="2852052"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All logic apps continue with actions, which is also most of the time, a connector</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Invoke APIs and Services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Behaviors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Variables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Expressions and Operators</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4" name="Picture 3">
            <a:extLst>
              <a:ext uri="{FF2B5EF4-FFF2-40B4-BE49-F238E27FC236}">
                <a16:creationId xmlns:a16="http://schemas.microsoft.com/office/drawing/2014/main" id="{6B621B15-AEFF-4029-8AE9-E62BE575A843}"/>
              </a:ext>
            </a:extLst>
          </p:cNvPr>
          <p:cNvPicPr>
            <a:picLocks noChangeAspect="1"/>
          </p:cNvPicPr>
          <p:nvPr/>
        </p:nvPicPr>
        <p:blipFill>
          <a:blip r:embed="rId3"/>
          <a:stretch>
            <a:fillRect/>
          </a:stretch>
        </p:blipFill>
        <p:spPr>
          <a:xfrm>
            <a:off x="3306418" y="1554853"/>
            <a:ext cx="8565717" cy="2769704"/>
          </a:xfrm>
          <a:prstGeom prst="rect">
            <a:avLst/>
          </a:prstGeom>
        </p:spPr>
      </p:pic>
    </p:spTree>
    <p:extLst>
      <p:ext uri="{BB962C8B-B14F-4D97-AF65-F5344CB8AC3E}">
        <p14:creationId xmlns:p14="http://schemas.microsoft.com/office/powerpoint/2010/main" val="249306813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2928643"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2659404"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Workflow Features</a:t>
            </a:r>
          </a:p>
        </p:txBody>
      </p:sp>
      <p:sp>
        <p:nvSpPr>
          <p:cNvPr id="8" name="Text Placeholder 2"/>
          <p:cNvSpPr txBox="1">
            <a:spLocks/>
          </p:cNvSpPr>
          <p:nvPr/>
        </p:nvSpPr>
        <p:spPr>
          <a:xfrm>
            <a:off x="262210" y="2358286"/>
            <a:ext cx="2381600"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To control your logic app's workflow, you can specify different paths for your logic app to run and how to process data in arrays, collections, and batches</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2" name="Picture 1">
            <a:extLst>
              <a:ext uri="{FF2B5EF4-FFF2-40B4-BE49-F238E27FC236}">
                <a16:creationId xmlns:a16="http://schemas.microsoft.com/office/drawing/2014/main" id="{691D98C1-6671-4BB5-A845-713B63E194DC}"/>
              </a:ext>
            </a:extLst>
          </p:cNvPr>
          <p:cNvPicPr>
            <a:picLocks noChangeAspect="1"/>
          </p:cNvPicPr>
          <p:nvPr/>
        </p:nvPicPr>
        <p:blipFill>
          <a:blip r:embed="rId3"/>
          <a:stretch>
            <a:fillRect/>
          </a:stretch>
        </p:blipFill>
        <p:spPr>
          <a:xfrm>
            <a:off x="3008243" y="2259496"/>
            <a:ext cx="9071114" cy="1928191"/>
          </a:xfrm>
          <a:prstGeom prst="rect">
            <a:avLst/>
          </a:prstGeom>
        </p:spPr>
      </p:pic>
    </p:spTree>
    <p:extLst>
      <p:ext uri="{BB962C8B-B14F-4D97-AF65-F5344CB8AC3E}">
        <p14:creationId xmlns:p14="http://schemas.microsoft.com/office/powerpoint/2010/main" val="168544836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7A22A-71D0-4497-94F3-6B4B58AD2AE0}"/>
              </a:ext>
            </a:extLst>
          </p:cNvPr>
          <p:cNvSpPr>
            <a:spLocks noGrp="1"/>
          </p:cNvSpPr>
          <p:nvPr>
            <p:ph type="title"/>
          </p:nvPr>
        </p:nvSpPr>
        <p:spPr/>
        <p:txBody>
          <a:bodyPr/>
          <a:lstStyle/>
          <a:p>
            <a:r>
              <a:rPr lang="en-US"/>
              <a:t>Demo	</a:t>
            </a:r>
          </a:p>
        </p:txBody>
      </p:sp>
      <p:sp>
        <p:nvSpPr>
          <p:cNvPr id="3" name="Text Placeholder 2">
            <a:extLst>
              <a:ext uri="{FF2B5EF4-FFF2-40B4-BE49-F238E27FC236}">
                <a16:creationId xmlns:a16="http://schemas.microsoft.com/office/drawing/2014/main" id="{7D450EA2-9581-438F-BBF7-C45C4D5D8E30}"/>
              </a:ext>
            </a:extLst>
          </p:cNvPr>
          <p:cNvSpPr>
            <a:spLocks noGrp="1"/>
          </p:cNvSpPr>
          <p:nvPr>
            <p:ph type="body" sz="quarter" idx="12"/>
          </p:nvPr>
        </p:nvSpPr>
        <p:spPr/>
        <p:txBody>
          <a:bodyPr/>
          <a:lstStyle/>
          <a:p>
            <a:r>
              <a:rPr lang="en-US"/>
              <a:t>Logic Apps</a:t>
            </a:r>
          </a:p>
        </p:txBody>
      </p:sp>
    </p:spTree>
    <p:extLst>
      <p:ext uri="{BB962C8B-B14F-4D97-AF65-F5344CB8AC3E}">
        <p14:creationId xmlns:p14="http://schemas.microsoft.com/office/powerpoint/2010/main" val="382637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Azure Event Grid</a:t>
            </a:r>
          </a:p>
        </p:txBody>
      </p:sp>
      <p:sp>
        <p:nvSpPr>
          <p:cNvPr id="13" name="TextBox 12"/>
          <p:cNvSpPr txBox="1"/>
          <p:nvPr/>
        </p:nvSpPr>
        <p:spPr>
          <a:xfrm>
            <a:off x="8368084"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Broad coverage within Azure and beyond</a:t>
            </a:r>
          </a:p>
        </p:txBody>
      </p:sp>
      <p:sp>
        <p:nvSpPr>
          <p:cNvPr id="10" name="TextBox 9"/>
          <p:cNvSpPr txBox="1"/>
          <p:nvPr/>
        </p:nvSpPr>
        <p:spPr>
          <a:xfrm>
            <a:off x="596787"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Fully-managed </a:t>
            </a:r>
            <a:b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b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event routing</a:t>
            </a:r>
          </a:p>
        </p:txBody>
      </p:sp>
      <p:sp>
        <p:nvSpPr>
          <p:cNvPr id="7" name="TextBox 6"/>
          <p:cNvSpPr txBox="1"/>
          <p:nvPr/>
        </p:nvSpPr>
        <p:spPr>
          <a:xfrm>
            <a:off x="4482436"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7" y="5490755"/>
            <a:ext cx="11654187" cy="782057"/>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896354" rtl="0" eaLnBrk="1" fontAlgn="auto" latinLnBrk="0" hangingPunct="1">
              <a:lnSpc>
                <a:spcPct val="90000"/>
              </a:lnSpc>
              <a:spcBef>
                <a:spcPts val="0"/>
              </a:spcBef>
              <a:spcAft>
                <a:spcPts val="0"/>
              </a:spcAft>
              <a:buClrTx/>
              <a:buSzTx/>
              <a:buFontTx/>
              <a:buNone/>
              <a:tabLst/>
              <a:defRPr/>
            </a:pPr>
            <a:r>
              <a:rPr kumimoji="0" lang="en-US" sz="4313" b="0" i="0" u="none" strike="noStrike" kern="1200" cap="none" spc="-98" normalizeH="0" baseline="0" noProof="0">
                <a:ln w="3175">
                  <a:noFill/>
                </a:ln>
                <a:gradFill>
                  <a:gsLst>
                    <a:gs pos="92135">
                      <a:srgbClr val="0078D7"/>
                    </a:gs>
                    <a:gs pos="84831">
                      <a:srgbClr val="0078D7"/>
                    </a:gs>
                  </a:gsLst>
                  <a:lin ang="5400000" scaled="0"/>
                </a:gradFill>
                <a:effectLst/>
                <a:uLnTx/>
                <a:uFillTx/>
                <a:latin typeface="Segoe UI Light"/>
                <a:ea typeface="+mn-ea"/>
                <a:cs typeface="Segoe UI" pitchFamily="34" charset="0"/>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0"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085224" y="1815453"/>
            <a:ext cx="1792850" cy="179285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13926" y="1815453"/>
            <a:ext cx="1792850" cy="179285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199575" y="1815453"/>
            <a:ext cx="1792850" cy="179285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Tree>
    <p:extLst>
      <p:ext uri="{BB962C8B-B14F-4D97-AF65-F5344CB8AC3E}">
        <p14:creationId xmlns:p14="http://schemas.microsoft.com/office/powerpoint/2010/main" val="376332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5B60FE-929F-4F79-AD7E-66126E9B33C9}"/>
              </a:ext>
            </a:extLst>
          </p:cNvPr>
          <p:cNvSpPr>
            <a:spLocks noGrp="1"/>
          </p:cNvSpPr>
          <p:nvPr>
            <p:ph type="title"/>
          </p:nvPr>
        </p:nvSpPr>
        <p:spPr/>
        <p:txBody>
          <a:bodyPr/>
          <a:lstStyle/>
          <a:p>
            <a:r>
              <a:rPr lang="en-US" dirty="0"/>
              <a:t>Agenda</a:t>
            </a:r>
          </a:p>
        </p:txBody>
      </p:sp>
      <p:sp>
        <p:nvSpPr>
          <p:cNvPr id="6" name="Text Placeholder 5">
            <a:extLst>
              <a:ext uri="{FF2B5EF4-FFF2-40B4-BE49-F238E27FC236}">
                <a16:creationId xmlns:a16="http://schemas.microsoft.com/office/drawing/2014/main" id="{87E0D620-EB0C-412D-99FE-AB5C3EB7B5E7}"/>
              </a:ext>
            </a:extLst>
          </p:cNvPr>
          <p:cNvSpPr>
            <a:spLocks noGrp="1"/>
          </p:cNvSpPr>
          <p:nvPr>
            <p:ph type="body" sz="quarter" idx="10"/>
          </p:nvPr>
        </p:nvSpPr>
        <p:spPr/>
        <p:txBody>
          <a:bodyPr/>
          <a:lstStyle/>
          <a:p>
            <a:r>
              <a:rPr lang="en-US" dirty="0"/>
              <a:t>What is Serverless on Azure?</a:t>
            </a:r>
          </a:p>
          <a:p>
            <a:endParaRPr lang="en-US" sz="2000" dirty="0"/>
          </a:p>
          <a:p>
            <a:r>
              <a:rPr lang="en-US" dirty="0"/>
              <a:t>Azure Functions</a:t>
            </a:r>
          </a:p>
          <a:p>
            <a:endParaRPr lang="en-US" sz="2000" dirty="0"/>
          </a:p>
          <a:p>
            <a:r>
              <a:rPr lang="en-US" dirty="0"/>
              <a:t>Azure Logic Apps</a:t>
            </a:r>
          </a:p>
          <a:p>
            <a:endParaRPr lang="en-US" sz="2000" dirty="0"/>
          </a:p>
          <a:p>
            <a:r>
              <a:rPr lang="en-US" dirty="0"/>
              <a:t>Azure Event Grid</a:t>
            </a:r>
          </a:p>
          <a:p>
            <a:endParaRPr lang="en-US" sz="2000" dirty="0"/>
          </a:p>
          <a:p>
            <a:r>
              <a:rPr lang="en-US" dirty="0"/>
              <a:t>Q&amp;A</a:t>
            </a:r>
          </a:p>
        </p:txBody>
      </p:sp>
      <p:pic>
        <p:nvPicPr>
          <p:cNvPr id="11" name="Picture 10">
            <a:extLst>
              <a:ext uri="{FF2B5EF4-FFF2-40B4-BE49-F238E27FC236}">
                <a16:creationId xmlns:a16="http://schemas.microsoft.com/office/drawing/2014/main" id="{2DEEFFC7-368D-4C4E-9583-98A52266E6D5}"/>
              </a:ext>
            </a:extLst>
          </p:cNvPr>
          <p:cNvPicPr>
            <a:picLocks noChangeAspect="1"/>
          </p:cNvPicPr>
          <p:nvPr/>
        </p:nvPicPr>
        <p:blipFill>
          <a:blip r:embed="rId3"/>
          <a:stretch>
            <a:fillRect/>
          </a:stretch>
        </p:blipFill>
        <p:spPr>
          <a:xfrm>
            <a:off x="4876388" y="2824106"/>
            <a:ext cx="7211251" cy="2846250"/>
          </a:xfrm>
          <a:prstGeom prst="rect">
            <a:avLst/>
          </a:prstGeom>
        </p:spPr>
      </p:pic>
    </p:spTree>
    <p:extLst>
      <p:ext uri="{BB962C8B-B14F-4D97-AF65-F5344CB8AC3E}">
        <p14:creationId xmlns:p14="http://schemas.microsoft.com/office/powerpoint/2010/main" val="220967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70070" y="290403"/>
            <a:ext cx="373457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NZ" sz="4704" spc="-100" dirty="0">
                <a:gradFill>
                  <a:gsLst>
                    <a:gs pos="2917">
                      <a:srgbClr val="FFFFFF"/>
                    </a:gs>
                    <a:gs pos="30000">
                      <a:srgbClr val="FFFFFF"/>
                    </a:gs>
                  </a:gsLst>
                  <a:lin ang="5400000" scaled="0"/>
                </a:gradFill>
                <a:latin typeface="Segoe UI Light"/>
              </a:rPr>
              <a:t>Event Grid</a:t>
            </a:r>
          </a:p>
        </p:txBody>
      </p:sp>
      <p:sp>
        <p:nvSpPr>
          <p:cNvPr id="8" name="Text Placeholder 2"/>
          <p:cNvSpPr txBox="1">
            <a:spLocks/>
          </p:cNvSpPr>
          <p:nvPr/>
        </p:nvSpPr>
        <p:spPr>
          <a:xfrm>
            <a:off x="270994" y="1390650"/>
            <a:ext cx="3614037" cy="4939299"/>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Manage all events in one place</a:t>
            </a:r>
          </a:p>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Focus on innovation </a:t>
            </a:r>
            <a:br>
              <a:rPr lang="en-US" sz="2157" dirty="0">
                <a:gradFill>
                  <a:gsLst>
                    <a:gs pos="2917">
                      <a:srgbClr val="FFFFFF"/>
                    </a:gs>
                    <a:gs pos="30000">
                      <a:srgbClr val="FFFFFF"/>
                    </a:gs>
                  </a:gsLst>
                  <a:lin ang="5400000" scaled="0"/>
                </a:gradFill>
                <a:latin typeface="Segoe UI Semilight"/>
              </a:rPr>
            </a:br>
            <a:r>
              <a:rPr lang="en-US" sz="2157" dirty="0">
                <a:gradFill>
                  <a:gsLst>
                    <a:gs pos="2917">
                      <a:srgbClr val="FFFFFF"/>
                    </a:gs>
                    <a:gs pos="30000">
                      <a:srgbClr val="FFFFFF"/>
                    </a:gs>
                  </a:gsLst>
                  <a:lin ang="5400000" scaled="0"/>
                </a:gradFill>
                <a:latin typeface="Segoe UI Semilight"/>
              </a:rPr>
              <a:t>and pay per event</a:t>
            </a:r>
          </a:p>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Unlock new scenarios for your apps</a:t>
            </a:r>
          </a:p>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Ensure reliability and performance for your apps</a:t>
            </a:r>
          </a:p>
        </p:txBody>
      </p:sp>
      <p:sp>
        <p:nvSpPr>
          <p:cNvPr id="11" name="TextBox 10">
            <a:extLst>
              <a:ext uri="{FF2B5EF4-FFF2-40B4-BE49-F238E27FC236}">
                <a16:creationId xmlns:a16="http://schemas.microsoft.com/office/drawing/2014/main" id="{54C1F869-625B-441E-975A-A010025C208E}"/>
              </a:ext>
            </a:extLst>
          </p:cNvPr>
          <p:cNvSpPr txBox="1"/>
          <p:nvPr/>
        </p:nvSpPr>
        <p:spPr>
          <a:xfrm>
            <a:off x="4191197" y="183895"/>
            <a:ext cx="2983983" cy="677317"/>
          </a:xfrm>
          <a:prstGeom prst="rect">
            <a:avLst/>
          </a:prstGeom>
          <a:noFill/>
          <a:ln>
            <a:noFill/>
          </a:ln>
        </p:spPr>
        <p:txBody>
          <a:bodyPr wrap="square" lIns="179234" tIns="143387" rIns="179234" bIns="143387" rtlCol="0">
            <a:spAutoFit/>
          </a:bodyPr>
          <a:lstStyle/>
          <a:p>
            <a:pPr algn="ctr" defTabSz="1218233">
              <a:lnSpc>
                <a:spcPct val="90000"/>
              </a:lnSpc>
              <a:spcAft>
                <a:spcPts val="1200"/>
              </a:spcAft>
              <a:defRPr/>
            </a:pPr>
            <a:r>
              <a:rPr lang="en-US" sz="2745" kern="0" dirty="0">
                <a:gradFill>
                  <a:gsLst>
                    <a:gs pos="16250">
                      <a:srgbClr val="353535"/>
                    </a:gs>
                    <a:gs pos="36000">
                      <a:srgbClr val="353535"/>
                    </a:gs>
                  </a:gsLst>
                  <a:lin ang="5400000" scaled="0"/>
                </a:gradFill>
                <a:latin typeface="Segoe UI Semilight"/>
                <a:cs typeface="Segoe UI"/>
              </a:rPr>
              <a:t>Event publishers</a:t>
            </a:r>
          </a:p>
        </p:txBody>
      </p:sp>
      <p:sp>
        <p:nvSpPr>
          <p:cNvPr id="12" name="TextBox 11">
            <a:extLst>
              <a:ext uri="{FF2B5EF4-FFF2-40B4-BE49-F238E27FC236}">
                <a16:creationId xmlns:a16="http://schemas.microsoft.com/office/drawing/2014/main" id="{5B0A3CF3-02E4-4784-AF6F-58086CAB2836}"/>
              </a:ext>
            </a:extLst>
          </p:cNvPr>
          <p:cNvSpPr txBox="1"/>
          <p:nvPr/>
        </p:nvSpPr>
        <p:spPr>
          <a:xfrm>
            <a:off x="9420472" y="183895"/>
            <a:ext cx="2688511" cy="677317"/>
          </a:xfrm>
          <a:prstGeom prst="rect">
            <a:avLst/>
          </a:prstGeom>
          <a:noFill/>
          <a:ln>
            <a:noFill/>
          </a:ln>
        </p:spPr>
        <p:txBody>
          <a:bodyPr wrap="square" lIns="179234" tIns="143387" rIns="179234" bIns="143387" rtlCol="0">
            <a:spAutoFit/>
          </a:bodyPr>
          <a:lstStyle/>
          <a:p>
            <a:pPr algn="ctr" defTabSz="1218233">
              <a:lnSpc>
                <a:spcPct val="90000"/>
              </a:lnSpc>
              <a:spcAft>
                <a:spcPts val="1200"/>
              </a:spcAft>
              <a:defRPr/>
            </a:pPr>
            <a:r>
              <a:rPr lang="en-US" sz="2745" kern="0" dirty="0">
                <a:gradFill>
                  <a:gsLst>
                    <a:gs pos="16250">
                      <a:srgbClr val="353535"/>
                    </a:gs>
                    <a:gs pos="36000">
                      <a:srgbClr val="353535"/>
                    </a:gs>
                  </a:gsLst>
                  <a:lin ang="5400000" scaled="0"/>
                </a:gradFill>
                <a:latin typeface="Segoe UI Semilight"/>
                <a:cs typeface="Segoe UI"/>
              </a:rPr>
              <a:t>Event handlers</a:t>
            </a:r>
          </a:p>
        </p:txBody>
      </p:sp>
      <p:cxnSp>
        <p:nvCxnSpPr>
          <p:cNvPr id="13" name="Straight Connector 12">
            <a:extLst>
              <a:ext uri="{FF2B5EF4-FFF2-40B4-BE49-F238E27FC236}">
                <a16:creationId xmlns:a16="http://schemas.microsoft.com/office/drawing/2014/main" id="{69635FC6-D649-4894-871A-4CDFAEF1217C}"/>
              </a:ext>
            </a:extLst>
          </p:cNvPr>
          <p:cNvCxnSpPr>
            <a:cxnSpLocks/>
          </p:cNvCxnSpPr>
          <p:nvPr/>
        </p:nvCxnSpPr>
        <p:spPr>
          <a:xfrm>
            <a:off x="5820565" y="2685304"/>
            <a:ext cx="918358" cy="891201"/>
          </a:xfrm>
          <a:prstGeom prst="line">
            <a:avLst/>
          </a:prstGeom>
          <a:noFill/>
          <a:ln w="9525" cap="flat" cmpd="sng" algn="ctr">
            <a:noFill/>
            <a:prstDash val="solid"/>
            <a:headEnd type="none"/>
            <a:tailEnd type="none"/>
          </a:ln>
          <a:effectLst/>
        </p:spPr>
      </p:cxnSp>
      <p:sp>
        <p:nvSpPr>
          <p:cNvPr id="21" name="Rectangle 20">
            <a:extLst>
              <a:ext uri="{FF2B5EF4-FFF2-40B4-BE49-F238E27FC236}">
                <a16:creationId xmlns:a16="http://schemas.microsoft.com/office/drawing/2014/main" id="{752F241D-1AC0-42F0-A94C-BFAB12C5D708}"/>
              </a:ext>
            </a:extLst>
          </p:cNvPr>
          <p:cNvSpPr/>
          <p:nvPr/>
        </p:nvSpPr>
        <p:spPr bwMode="auto">
          <a:xfrm>
            <a:off x="4396374" y="2902267"/>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1FF5F406-4127-491C-A71A-0FF7A03ECDD0}"/>
              </a:ext>
            </a:extLst>
          </p:cNvPr>
          <p:cNvSpPr/>
          <p:nvPr/>
        </p:nvSpPr>
        <p:spPr bwMode="auto">
          <a:xfrm>
            <a:off x="4396377" y="2185347"/>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48D10ABF-2770-463C-813E-EBD6F8C98CB8}"/>
              </a:ext>
            </a:extLst>
          </p:cNvPr>
          <p:cNvSpPr/>
          <p:nvPr/>
        </p:nvSpPr>
        <p:spPr bwMode="auto">
          <a:xfrm>
            <a:off x="4396377" y="3619204"/>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4" name="Group 23">
            <a:extLst>
              <a:ext uri="{FF2B5EF4-FFF2-40B4-BE49-F238E27FC236}">
                <a16:creationId xmlns:a16="http://schemas.microsoft.com/office/drawing/2014/main" id="{D8924FCF-7C80-41A4-BFA5-3E939B8C1BD4}"/>
              </a:ext>
            </a:extLst>
          </p:cNvPr>
          <p:cNvGrpSpPr/>
          <p:nvPr/>
        </p:nvGrpSpPr>
        <p:grpSpPr>
          <a:xfrm>
            <a:off x="9863971" y="1228614"/>
            <a:ext cx="2289862" cy="2858765"/>
            <a:chOff x="8047017" y="2693498"/>
            <a:chExt cx="2743200" cy="2916916"/>
          </a:xfrm>
        </p:grpSpPr>
        <p:sp>
          <p:nvSpPr>
            <p:cNvPr id="25" name="Rectangle 24">
              <a:extLst>
                <a:ext uri="{FF2B5EF4-FFF2-40B4-BE49-F238E27FC236}">
                  <a16:creationId xmlns:a16="http://schemas.microsoft.com/office/drawing/2014/main" id="{A433DAA6-9496-42BA-816D-0532A5DF8086}"/>
                </a:ext>
              </a:extLst>
            </p:cNvPr>
            <p:cNvSpPr/>
            <p:nvPr/>
          </p:nvSpPr>
          <p:spPr bwMode="auto">
            <a:xfrm>
              <a:off x="8047017" y="2693498"/>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9E459164-309E-487F-B613-2CC8D55E5C78}"/>
                </a:ext>
              </a:extLst>
            </p:cNvPr>
            <p:cNvSpPr/>
            <p:nvPr/>
          </p:nvSpPr>
          <p:spPr bwMode="auto">
            <a:xfrm>
              <a:off x="8047017" y="3425018"/>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5B03C36C-9C46-42D5-8D79-C36A2D165E89}"/>
                </a:ext>
              </a:extLst>
            </p:cNvPr>
            <p:cNvSpPr/>
            <p:nvPr/>
          </p:nvSpPr>
          <p:spPr bwMode="auto">
            <a:xfrm>
              <a:off x="8047017" y="4156530"/>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A92B4D15-FE1E-42EB-808B-B1F36E72FCD1}"/>
                </a:ext>
              </a:extLst>
            </p:cNvPr>
            <p:cNvSpPr/>
            <p:nvPr/>
          </p:nvSpPr>
          <p:spPr bwMode="auto">
            <a:xfrm>
              <a:off x="8047017" y="4897182"/>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0" name="TextBox 29">
            <a:extLst>
              <a:ext uri="{FF2B5EF4-FFF2-40B4-BE49-F238E27FC236}">
                <a16:creationId xmlns:a16="http://schemas.microsoft.com/office/drawing/2014/main" id="{9E601C61-5B76-4C8F-8367-95CC9842FAF5}"/>
              </a:ext>
            </a:extLst>
          </p:cNvPr>
          <p:cNvSpPr txBox="1"/>
          <p:nvPr/>
        </p:nvSpPr>
        <p:spPr>
          <a:xfrm>
            <a:off x="4396377" y="2426335"/>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Resource Groups</a:t>
            </a:r>
          </a:p>
        </p:txBody>
      </p:sp>
      <p:sp>
        <p:nvSpPr>
          <p:cNvPr id="31" name="TextBox 30">
            <a:extLst>
              <a:ext uri="{FF2B5EF4-FFF2-40B4-BE49-F238E27FC236}">
                <a16:creationId xmlns:a16="http://schemas.microsoft.com/office/drawing/2014/main" id="{7C52A2AE-D135-4928-9CFF-8E5A754E327C}"/>
              </a:ext>
            </a:extLst>
          </p:cNvPr>
          <p:cNvSpPr txBox="1"/>
          <p:nvPr/>
        </p:nvSpPr>
        <p:spPr>
          <a:xfrm>
            <a:off x="4396378" y="3690864"/>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Event Hubs</a:t>
            </a:r>
          </a:p>
        </p:txBody>
      </p:sp>
      <p:sp>
        <p:nvSpPr>
          <p:cNvPr id="32" name="TextBox 31">
            <a:extLst>
              <a:ext uri="{FF2B5EF4-FFF2-40B4-BE49-F238E27FC236}">
                <a16:creationId xmlns:a16="http://schemas.microsoft.com/office/drawing/2014/main" id="{14F31B23-449C-4C13-8DB5-DD5A49EE31DB}"/>
              </a:ext>
            </a:extLst>
          </p:cNvPr>
          <p:cNvSpPr txBox="1"/>
          <p:nvPr/>
        </p:nvSpPr>
        <p:spPr>
          <a:xfrm>
            <a:off x="4368524" y="3152029"/>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Azure Subscriptions</a:t>
            </a:r>
          </a:p>
        </p:txBody>
      </p:sp>
      <p:grpSp>
        <p:nvGrpSpPr>
          <p:cNvPr id="35" name="Group 34">
            <a:extLst>
              <a:ext uri="{FF2B5EF4-FFF2-40B4-BE49-F238E27FC236}">
                <a16:creationId xmlns:a16="http://schemas.microsoft.com/office/drawing/2014/main" id="{D3F8A445-13F3-4814-8EBB-13F1ADA216FF}"/>
              </a:ext>
            </a:extLst>
          </p:cNvPr>
          <p:cNvGrpSpPr/>
          <p:nvPr/>
        </p:nvGrpSpPr>
        <p:grpSpPr>
          <a:xfrm>
            <a:off x="9858308" y="1469603"/>
            <a:ext cx="2289862" cy="2367841"/>
            <a:chOff x="8047017" y="2939385"/>
            <a:chExt cx="2743198" cy="2416004"/>
          </a:xfrm>
        </p:grpSpPr>
        <p:sp>
          <p:nvSpPr>
            <p:cNvPr id="36" name="TextBox 35">
              <a:extLst>
                <a:ext uri="{FF2B5EF4-FFF2-40B4-BE49-F238E27FC236}">
                  <a16:creationId xmlns:a16="http://schemas.microsoft.com/office/drawing/2014/main" id="{A094B235-A880-49CB-9CDA-40FAFC4A689E}"/>
                </a:ext>
              </a:extLst>
            </p:cNvPr>
            <p:cNvSpPr txBox="1"/>
            <p:nvPr/>
          </p:nvSpPr>
          <p:spPr>
            <a:xfrm>
              <a:off x="8047017" y="2939385"/>
              <a:ext cx="2607348"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Azure Functions</a:t>
              </a:r>
            </a:p>
          </p:txBody>
        </p:sp>
        <p:sp>
          <p:nvSpPr>
            <p:cNvPr id="37" name="TextBox 36">
              <a:extLst>
                <a:ext uri="{FF2B5EF4-FFF2-40B4-BE49-F238E27FC236}">
                  <a16:creationId xmlns:a16="http://schemas.microsoft.com/office/drawing/2014/main" id="{2965F491-7FCB-4A44-A591-BD61EEA48FF0}"/>
                </a:ext>
              </a:extLst>
            </p:cNvPr>
            <p:cNvSpPr txBox="1"/>
            <p:nvPr/>
          </p:nvSpPr>
          <p:spPr>
            <a:xfrm>
              <a:off x="8047017" y="4397852"/>
              <a:ext cx="2743198"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Azure Automation</a:t>
              </a:r>
            </a:p>
          </p:txBody>
        </p:sp>
        <p:sp>
          <p:nvSpPr>
            <p:cNvPr id="38" name="TextBox 37">
              <a:extLst>
                <a:ext uri="{FF2B5EF4-FFF2-40B4-BE49-F238E27FC236}">
                  <a16:creationId xmlns:a16="http://schemas.microsoft.com/office/drawing/2014/main" id="{277E5654-8CE0-47A0-B538-4114ED9D94F2}"/>
                </a:ext>
              </a:extLst>
            </p:cNvPr>
            <p:cNvSpPr txBox="1"/>
            <p:nvPr/>
          </p:nvSpPr>
          <p:spPr>
            <a:xfrm>
              <a:off x="8047017" y="3666335"/>
              <a:ext cx="2533179"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Logic Apps</a:t>
              </a:r>
            </a:p>
          </p:txBody>
        </p:sp>
        <p:sp>
          <p:nvSpPr>
            <p:cNvPr id="39" name="TextBox 38">
              <a:extLst>
                <a:ext uri="{FF2B5EF4-FFF2-40B4-BE49-F238E27FC236}">
                  <a16:creationId xmlns:a16="http://schemas.microsoft.com/office/drawing/2014/main" id="{5AEC5A58-C879-49B2-BC52-0FC613A0D347}"/>
                </a:ext>
              </a:extLst>
            </p:cNvPr>
            <p:cNvSpPr txBox="1"/>
            <p:nvPr/>
          </p:nvSpPr>
          <p:spPr>
            <a:xfrm>
              <a:off x="8047017" y="5133927"/>
              <a:ext cx="2468880"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err="1">
                  <a:gradFill>
                    <a:gsLst>
                      <a:gs pos="2500">
                        <a:srgbClr val="353535"/>
                      </a:gs>
                      <a:gs pos="34000">
                        <a:srgbClr val="353535"/>
                      </a:gs>
                    </a:gsLst>
                    <a:lin ang="5400000" scaled="0"/>
                  </a:gradFill>
                  <a:latin typeface="Segoe UI"/>
                </a:rPr>
                <a:t>WebHooks</a:t>
              </a:r>
              <a:endParaRPr lang="en-US" sz="1567" kern="0">
                <a:gradFill>
                  <a:gsLst>
                    <a:gs pos="2500">
                      <a:srgbClr val="353535"/>
                    </a:gs>
                    <a:gs pos="34000">
                      <a:srgbClr val="353535"/>
                    </a:gs>
                  </a:gsLst>
                  <a:lin ang="5400000" scaled="0"/>
                </a:gradFill>
                <a:latin typeface="Segoe UI"/>
              </a:endParaRPr>
            </a:p>
          </p:txBody>
        </p:sp>
      </p:grpSp>
      <p:pic>
        <p:nvPicPr>
          <p:cNvPr id="41" name="Picture 40">
            <a:extLst>
              <a:ext uri="{FF2B5EF4-FFF2-40B4-BE49-F238E27FC236}">
                <a16:creationId xmlns:a16="http://schemas.microsoft.com/office/drawing/2014/main" id="{4E58DBA8-9FED-4D70-9247-5D790840FAF7}"/>
              </a:ext>
            </a:extLst>
          </p:cNvPr>
          <p:cNvPicPr>
            <a:picLocks noChangeAspect="1"/>
          </p:cNvPicPr>
          <p:nvPr/>
        </p:nvPicPr>
        <p:blipFill rotWithShape="1">
          <a:blip r:embed="rId3"/>
          <a:srcRect b="32970"/>
          <a:stretch/>
        </p:blipFill>
        <p:spPr>
          <a:xfrm>
            <a:off x="4559235" y="3642221"/>
            <a:ext cx="311687" cy="314321"/>
          </a:xfrm>
          <a:prstGeom prst="rect">
            <a:avLst/>
          </a:prstGeom>
          <a:ln>
            <a:noFill/>
          </a:ln>
        </p:spPr>
      </p:pic>
      <p:pic>
        <p:nvPicPr>
          <p:cNvPr id="42" name="Picture 41">
            <a:extLst>
              <a:ext uri="{FF2B5EF4-FFF2-40B4-BE49-F238E27FC236}">
                <a16:creationId xmlns:a16="http://schemas.microsoft.com/office/drawing/2014/main" id="{E1FAF23D-7646-4496-82CB-E202EB8FBC30}"/>
              </a:ext>
            </a:extLst>
          </p:cNvPr>
          <p:cNvPicPr>
            <a:picLocks noChangeAspect="1"/>
          </p:cNvPicPr>
          <p:nvPr/>
        </p:nvPicPr>
        <p:blipFill>
          <a:blip r:embed="rId4"/>
          <a:stretch>
            <a:fillRect/>
          </a:stretch>
        </p:blipFill>
        <p:spPr>
          <a:xfrm>
            <a:off x="4559235" y="2379010"/>
            <a:ext cx="311687" cy="311687"/>
          </a:xfrm>
          <a:prstGeom prst="rect">
            <a:avLst/>
          </a:prstGeom>
          <a:ln>
            <a:noFill/>
          </a:ln>
        </p:spPr>
      </p:pic>
      <p:pic>
        <p:nvPicPr>
          <p:cNvPr id="43" name="Picture 42">
            <a:extLst>
              <a:ext uri="{FF2B5EF4-FFF2-40B4-BE49-F238E27FC236}">
                <a16:creationId xmlns:a16="http://schemas.microsoft.com/office/drawing/2014/main" id="{70860132-3946-4A58-8830-527C23584E89}"/>
              </a:ext>
            </a:extLst>
          </p:cNvPr>
          <p:cNvPicPr>
            <a:picLocks noChangeAspect="1"/>
          </p:cNvPicPr>
          <p:nvPr/>
        </p:nvPicPr>
        <p:blipFill>
          <a:blip r:embed="rId5"/>
          <a:stretch>
            <a:fillRect/>
          </a:stretch>
        </p:blipFill>
        <p:spPr>
          <a:xfrm>
            <a:off x="4565913" y="3102617"/>
            <a:ext cx="298330" cy="298330"/>
          </a:xfrm>
          <a:prstGeom prst="rect">
            <a:avLst/>
          </a:prstGeom>
          <a:ln>
            <a:noFill/>
          </a:ln>
        </p:spPr>
      </p:pic>
      <p:grpSp>
        <p:nvGrpSpPr>
          <p:cNvPr id="2" name="Group 1">
            <a:extLst>
              <a:ext uri="{FF2B5EF4-FFF2-40B4-BE49-F238E27FC236}">
                <a16:creationId xmlns:a16="http://schemas.microsoft.com/office/drawing/2014/main" id="{69932FDA-6C42-43CE-9289-4073E8980D2E}"/>
              </a:ext>
            </a:extLst>
          </p:cNvPr>
          <p:cNvGrpSpPr/>
          <p:nvPr/>
        </p:nvGrpSpPr>
        <p:grpSpPr>
          <a:xfrm>
            <a:off x="4406703" y="5613427"/>
            <a:ext cx="2688511" cy="699013"/>
            <a:chOff x="4415152" y="4916944"/>
            <a:chExt cx="2688511" cy="699013"/>
          </a:xfrm>
        </p:grpSpPr>
        <p:sp>
          <p:nvSpPr>
            <p:cNvPr id="23" name="Rectangle 22">
              <a:extLst>
                <a:ext uri="{FF2B5EF4-FFF2-40B4-BE49-F238E27FC236}">
                  <a16:creationId xmlns:a16="http://schemas.microsoft.com/office/drawing/2014/main" id="{F5BCFAC0-FE14-447F-B954-BD2432118FF5}"/>
                </a:ext>
              </a:extLst>
            </p:cNvPr>
            <p:cNvSpPr/>
            <p:nvPr/>
          </p:nvSpPr>
          <p:spPr bwMode="auto">
            <a:xfrm>
              <a:off x="4415152" y="4916944"/>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TextBox 32">
              <a:extLst>
                <a:ext uri="{FF2B5EF4-FFF2-40B4-BE49-F238E27FC236}">
                  <a16:creationId xmlns:a16="http://schemas.microsoft.com/office/drawing/2014/main" id="{D0E8E130-C578-4BA0-BE93-AD6DE8589BE6}"/>
                </a:ext>
              </a:extLst>
            </p:cNvPr>
            <p:cNvSpPr txBox="1"/>
            <p:nvPr/>
          </p:nvSpPr>
          <p:spPr>
            <a:xfrm>
              <a:off x="4444093" y="5157920"/>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Custom Topic</a:t>
              </a:r>
            </a:p>
          </p:txBody>
        </p:sp>
        <p:pic>
          <p:nvPicPr>
            <p:cNvPr id="44" name="Picture 43">
              <a:extLst>
                <a:ext uri="{FF2B5EF4-FFF2-40B4-BE49-F238E27FC236}">
                  <a16:creationId xmlns:a16="http://schemas.microsoft.com/office/drawing/2014/main" id="{718FDFD3-AA74-4ADC-ACC5-3E215B5A7DC7}"/>
                </a:ext>
              </a:extLst>
            </p:cNvPr>
            <p:cNvPicPr>
              <a:picLocks noChangeAspect="1"/>
            </p:cNvPicPr>
            <p:nvPr/>
          </p:nvPicPr>
          <p:blipFill>
            <a:blip r:embed="rId6"/>
            <a:stretch>
              <a:fillRect/>
            </a:stretch>
          </p:blipFill>
          <p:spPr>
            <a:xfrm>
              <a:off x="4591366" y="5123964"/>
              <a:ext cx="284973" cy="284973"/>
            </a:xfrm>
            <a:prstGeom prst="rect">
              <a:avLst/>
            </a:prstGeom>
            <a:ln>
              <a:noFill/>
            </a:ln>
          </p:spPr>
        </p:pic>
      </p:grpSp>
      <p:grpSp>
        <p:nvGrpSpPr>
          <p:cNvPr id="110" name="Group 109">
            <a:extLst>
              <a:ext uri="{FF2B5EF4-FFF2-40B4-BE49-F238E27FC236}">
                <a16:creationId xmlns:a16="http://schemas.microsoft.com/office/drawing/2014/main" id="{5D7761AD-DABD-4BC5-8169-421805B50625}"/>
              </a:ext>
            </a:extLst>
          </p:cNvPr>
          <p:cNvGrpSpPr/>
          <p:nvPr/>
        </p:nvGrpSpPr>
        <p:grpSpPr>
          <a:xfrm>
            <a:off x="4406702" y="747446"/>
            <a:ext cx="2688511" cy="699013"/>
            <a:chOff x="4396373" y="879136"/>
            <a:chExt cx="2688511" cy="699013"/>
          </a:xfrm>
        </p:grpSpPr>
        <p:sp>
          <p:nvSpPr>
            <p:cNvPr id="19" name="Rectangle 18">
              <a:extLst>
                <a:ext uri="{FF2B5EF4-FFF2-40B4-BE49-F238E27FC236}">
                  <a16:creationId xmlns:a16="http://schemas.microsoft.com/office/drawing/2014/main" id="{56ECED4C-7396-4CB9-AC3E-DB0A6B61D4CB}"/>
                </a:ext>
              </a:extLst>
            </p:cNvPr>
            <p:cNvSpPr/>
            <p:nvPr/>
          </p:nvSpPr>
          <p:spPr bwMode="auto">
            <a:xfrm>
              <a:off x="4396373" y="879136"/>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TextBox 33">
              <a:extLst>
                <a:ext uri="{FF2B5EF4-FFF2-40B4-BE49-F238E27FC236}">
                  <a16:creationId xmlns:a16="http://schemas.microsoft.com/office/drawing/2014/main" id="{DCBADA3B-B6EA-4AD1-8FF3-6D2BF9C2B7C0}"/>
                </a:ext>
              </a:extLst>
            </p:cNvPr>
            <p:cNvSpPr txBox="1"/>
            <p:nvPr/>
          </p:nvSpPr>
          <p:spPr>
            <a:xfrm>
              <a:off x="4396374" y="1120126"/>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Blob Storage</a:t>
              </a:r>
            </a:p>
          </p:txBody>
        </p:sp>
        <p:pic>
          <p:nvPicPr>
            <p:cNvPr id="45" name="Picture 44">
              <a:extLst>
                <a:ext uri="{FF2B5EF4-FFF2-40B4-BE49-F238E27FC236}">
                  <a16:creationId xmlns:a16="http://schemas.microsoft.com/office/drawing/2014/main" id="{41CBA9BF-2B06-45D3-BD51-50F24BA5F97F}"/>
                </a:ext>
              </a:extLst>
            </p:cNvPr>
            <p:cNvPicPr>
              <a:picLocks noChangeAspect="1"/>
            </p:cNvPicPr>
            <p:nvPr/>
          </p:nvPicPr>
          <p:blipFill>
            <a:blip r:embed="rId7"/>
            <a:stretch>
              <a:fillRect/>
            </a:stretch>
          </p:blipFill>
          <p:spPr>
            <a:xfrm>
              <a:off x="4559231" y="1072800"/>
              <a:ext cx="311687" cy="311687"/>
            </a:xfrm>
            <a:prstGeom prst="rect">
              <a:avLst/>
            </a:prstGeom>
            <a:ln>
              <a:noFill/>
            </a:ln>
          </p:spPr>
        </p:pic>
      </p:grpSp>
      <p:grpSp>
        <p:nvGrpSpPr>
          <p:cNvPr id="46" name="Group 45">
            <a:extLst>
              <a:ext uri="{FF2B5EF4-FFF2-40B4-BE49-F238E27FC236}">
                <a16:creationId xmlns:a16="http://schemas.microsoft.com/office/drawing/2014/main" id="{886C1EE3-B67A-46EE-8A88-F34E0A3D1201}"/>
              </a:ext>
            </a:extLst>
          </p:cNvPr>
          <p:cNvGrpSpPr/>
          <p:nvPr/>
        </p:nvGrpSpPr>
        <p:grpSpPr>
          <a:xfrm>
            <a:off x="9985028" y="1422051"/>
            <a:ext cx="265858" cy="2462936"/>
            <a:chOff x="8221612" y="2890869"/>
            <a:chExt cx="318491" cy="2513035"/>
          </a:xfrm>
        </p:grpSpPr>
        <p:pic>
          <p:nvPicPr>
            <p:cNvPr id="47" name="Picture 46">
              <a:extLst>
                <a:ext uri="{FF2B5EF4-FFF2-40B4-BE49-F238E27FC236}">
                  <a16:creationId xmlns:a16="http://schemas.microsoft.com/office/drawing/2014/main" id="{0153B138-8146-4390-8219-ED2EB2BBD44E}"/>
                </a:ext>
              </a:extLst>
            </p:cNvPr>
            <p:cNvPicPr>
              <a:picLocks noChangeAspect="1"/>
            </p:cNvPicPr>
            <p:nvPr/>
          </p:nvPicPr>
          <p:blipFill>
            <a:blip r:embed="rId8"/>
            <a:stretch>
              <a:fillRect/>
            </a:stretch>
          </p:blipFill>
          <p:spPr>
            <a:xfrm>
              <a:off x="8221612" y="2890869"/>
              <a:ext cx="318491" cy="318491"/>
            </a:xfrm>
            <a:prstGeom prst="rect">
              <a:avLst/>
            </a:prstGeom>
            <a:ln>
              <a:noFill/>
            </a:ln>
          </p:spPr>
        </p:pic>
        <p:pic>
          <p:nvPicPr>
            <p:cNvPr id="48" name="Picture 47">
              <a:extLst>
                <a:ext uri="{FF2B5EF4-FFF2-40B4-BE49-F238E27FC236}">
                  <a16:creationId xmlns:a16="http://schemas.microsoft.com/office/drawing/2014/main" id="{F0884A05-7692-45C6-B50D-CA6213D6BD45}"/>
                </a:ext>
              </a:extLst>
            </p:cNvPr>
            <p:cNvPicPr>
              <a:picLocks noChangeAspect="1"/>
            </p:cNvPicPr>
            <p:nvPr/>
          </p:nvPicPr>
          <p:blipFill>
            <a:blip r:embed="rId9"/>
            <a:stretch>
              <a:fillRect/>
            </a:stretch>
          </p:blipFill>
          <p:spPr>
            <a:xfrm>
              <a:off x="8221612" y="4353901"/>
              <a:ext cx="318491" cy="318491"/>
            </a:xfrm>
            <a:prstGeom prst="rect">
              <a:avLst/>
            </a:prstGeom>
            <a:ln>
              <a:noFill/>
            </a:ln>
          </p:spPr>
        </p:pic>
        <p:pic>
          <p:nvPicPr>
            <p:cNvPr id="49" name="Picture 48">
              <a:extLst>
                <a:ext uri="{FF2B5EF4-FFF2-40B4-BE49-F238E27FC236}">
                  <a16:creationId xmlns:a16="http://schemas.microsoft.com/office/drawing/2014/main" id="{59A42018-6BFF-436B-95B1-2EEAC5DB7726}"/>
                </a:ext>
              </a:extLst>
            </p:cNvPr>
            <p:cNvPicPr>
              <a:picLocks noChangeAspect="1"/>
            </p:cNvPicPr>
            <p:nvPr/>
          </p:nvPicPr>
          <p:blipFill>
            <a:blip r:embed="rId10"/>
            <a:stretch>
              <a:fillRect/>
            </a:stretch>
          </p:blipFill>
          <p:spPr>
            <a:xfrm>
              <a:off x="8221612" y="5085413"/>
              <a:ext cx="318491" cy="318491"/>
            </a:xfrm>
            <a:prstGeom prst="rect">
              <a:avLst/>
            </a:prstGeom>
            <a:ln>
              <a:noFill/>
            </a:ln>
          </p:spPr>
        </p:pic>
        <p:pic>
          <p:nvPicPr>
            <p:cNvPr id="50" name="Picture 49">
              <a:extLst>
                <a:ext uri="{FF2B5EF4-FFF2-40B4-BE49-F238E27FC236}">
                  <a16:creationId xmlns:a16="http://schemas.microsoft.com/office/drawing/2014/main" id="{7CF4D60E-8047-4E73-A952-140BAA9C32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
        <p:nvSpPr>
          <p:cNvPr id="51" name="Rectangle 50">
            <a:extLst>
              <a:ext uri="{FF2B5EF4-FFF2-40B4-BE49-F238E27FC236}">
                <a16:creationId xmlns:a16="http://schemas.microsoft.com/office/drawing/2014/main" id="{014344F8-FF83-4782-BEC2-AF477A7A4441}"/>
              </a:ext>
            </a:extLst>
          </p:cNvPr>
          <p:cNvSpPr/>
          <p:nvPr/>
        </p:nvSpPr>
        <p:spPr bwMode="auto">
          <a:xfrm>
            <a:off x="4396374" y="4336132"/>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TextBox 51">
            <a:extLst>
              <a:ext uri="{FF2B5EF4-FFF2-40B4-BE49-F238E27FC236}">
                <a16:creationId xmlns:a16="http://schemas.microsoft.com/office/drawing/2014/main" id="{9F3D52AE-E06E-4425-9AA5-9C3DC03813AF}"/>
              </a:ext>
            </a:extLst>
          </p:cNvPr>
          <p:cNvSpPr txBox="1"/>
          <p:nvPr/>
        </p:nvSpPr>
        <p:spPr>
          <a:xfrm>
            <a:off x="4396377" y="4416556"/>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Service Bus</a:t>
            </a:r>
          </a:p>
        </p:txBody>
      </p:sp>
      <p:pic>
        <p:nvPicPr>
          <p:cNvPr id="4" name="Picture 3">
            <a:extLst>
              <a:ext uri="{FF2B5EF4-FFF2-40B4-BE49-F238E27FC236}">
                <a16:creationId xmlns:a16="http://schemas.microsoft.com/office/drawing/2014/main" id="{2C3EEEB2-AC70-49EF-9ECC-9549DBD1CA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65913" y="4369631"/>
            <a:ext cx="310896" cy="310896"/>
          </a:xfrm>
          <a:prstGeom prst="rect">
            <a:avLst/>
          </a:prstGeom>
        </p:spPr>
      </p:pic>
      <p:sp>
        <p:nvSpPr>
          <p:cNvPr id="53" name="Rectangle 52">
            <a:extLst>
              <a:ext uri="{FF2B5EF4-FFF2-40B4-BE49-F238E27FC236}">
                <a16:creationId xmlns:a16="http://schemas.microsoft.com/office/drawing/2014/main" id="{DE8E0676-1843-462B-BC02-965C00049603}"/>
              </a:ext>
            </a:extLst>
          </p:cNvPr>
          <p:cNvSpPr/>
          <p:nvPr/>
        </p:nvSpPr>
        <p:spPr bwMode="auto">
          <a:xfrm>
            <a:off x="4396373" y="5058652"/>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TextBox 53">
            <a:extLst>
              <a:ext uri="{FF2B5EF4-FFF2-40B4-BE49-F238E27FC236}">
                <a16:creationId xmlns:a16="http://schemas.microsoft.com/office/drawing/2014/main" id="{2908107F-E961-4E52-B333-BB8015912159}"/>
              </a:ext>
            </a:extLst>
          </p:cNvPr>
          <p:cNvSpPr txBox="1"/>
          <p:nvPr/>
        </p:nvSpPr>
        <p:spPr>
          <a:xfrm>
            <a:off x="4435644" y="5197893"/>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IoT Hub</a:t>
            </a:r>
          </a:p>
        </p:txBody>
      </p:sp>
      <p:pic>
        <p:nvPicPr>
          <p:cNvPr id="10" name="Picture 9" descr="A picture containing vector graphics&#10;&#10;Description generated with high confidence">
            <a:extLst>
              <a:ext uri="{FF2B5EF4-FFF2-40B4-BE49-F238E27FC236}">
                <a16:creationId xmlns:a16="http://schemas.microsoft.com/office/drawing/2014/main" id="{269D263A-6152-4F6B-B8F8-871CA53B082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69955" y="5108868"/>
            <a:ext cx="310896" cy="310896"/>
          </a:xfrm>
          <a:prstGeom prst="rect">
            <a:avLst/>
          </a:prstGeom>
        </p:spPr>
      </p:pic>
      <p:sp>
        <p:nvSpPr>
          <p:cNvPr id="55" name="Rectangle 54">
            <a:extLst>
              <a:ext uri="{FF2B5EF4-FFF2-40B4-BE49-F238E27FC236}">
                <a16:creationId xmlns:a16="http://schemas.microsoft.com/office/drawing/2014/main" id="{C5BDE801-A096-4BF6-AE80-8895EBD8E3AD}"/>
              </a:ext>
            </a:extLst>
          </p:cNvPr>
          <p:cNvSpPr/>
          <p:nvPr/>
        </p:nvSpPr>
        <p:spPr bwMode="auto">
          <a:xfrm>
            <a:off x="9863971" y="4100715"/>
            <a:ext cx="2289862"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7C6251DE-B802-437A-A474-8C35C7F13FAD}"/>
              </a:ext>
            </a:extLst>
          </p:cNvPr>
          <p:cNvSpPr txBox="1"/>
          <p:nvPr/>
        </p:nvSpPr>
        <p:spPr>
          <a:xfrm>
            <a:off x="9858308" y="4341705"/>
            <a:ext cx="2060876"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Event Hubs</a:t>
            </a:r>
          </a:p>
        </p:txBody>
      </p:sp>
      <p:pic>
        <p:nvPicPr>
          <p:cNvPr id="57" name="Picture 56">
            <a:extLst>
              <a:ext uri="{FF2B5EF4-FFF2-40B4-BE49-F238E27FC236}">
                <a16:creationId xmlns:a16="http://schemas.microsoft.com/office/drawing/2014/main" id="{6AB0A3A8-59B6-4AAA-8F51-0A776701027C}"/>
              </a:ext>
            </a:extLst>
          </p:cNvPr>
          <p:cNvPicPr>
            <a:picLocks noChangeAspect="1"/>
          </p:cNvPicPr>
          <p:nvPr/>
        </p:nvPicPr>
        <p:blipFill rotWithShape="1">
          <a:blip r:embed="rId3"/>
          <a:srcRect b="32970"/>
          <a:stretch/>
        </p:blipFill>
        <p:spPr>
          <a:xfrm>
            <a:off x="9976763" y="4293062"/>
            <a:ext cx="265471" cy="314321"/>
          </a:xfrm>
          <a:prstGeom prst="rect">
            <a:avLst/>
          </a:prstGeom>
          <a:ln>
            <a:noFill/>
          </a:ln>
        </p:spPr>
      </p:pic>
      <p:grpSp>
        <p:nvGrpSpPr>
          <p:cNvPr id="3" name="Group 2">
            <a:extLst>
              <a:ext uri="{FF2B5EF4-FFF2-40B4-BE49-F238E27FC236}">
                <a16:creationId xmlns:a16="http://schemas.microsoft.com/office/drawing/2014/main" id="{5EE20E4D-C863-4099-BF2C-56236F274949}"/>
              </a:ext>
            </a:extLst>
          </p:cNvPr>
          <p:cNvGrpSpPr/>
          <p:nvPr/>
        </p:nvGrpSpPr>
        <p:grpSpPr>
          <a:xfrm>
            <a:off x="7901834" y="2637688"/>
            <a:ext cx="1214478" cy="1219199"/>
            <a:chOff x="7273205" y="3093324"/>
            <a:chExt cx="1362032" cy="1487637"/>
          </a:xfrm>
        </p:grpSpPr>
        <p:sp>
          <p:nvSpPr>
            <p:cNvPr id="9" name="Rectangle 8">
              <a:extLst>
                <a:ext uri="{FF2B5EF4-FFF2-40B4-BE49-F238E27FC236}">
                  <a16:creationId xmlns:a16="http://schemas.microsoft.com/office/drawing/2014/main" id="{45A8DCC9-3A23-4890-8CE0-9BC9B8830CF3}"/>
                </a:ext>
              </a:extLst>
            </p:cNvPr>
            <p:cNvSpPr/>
            <p:nvPr/>
          </p:nvSpPr>
          <p:spPr bwMode="auto">
            <a:xfrm>
              <a:off x="7273205" y="3093324"/>
              <a:ext cx="1362032" cy="148763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4" name="Picture 13">
              <a:extLst>
                <a:ext uri="{FF2B5EF4-FFF2-40B4-BE49-F238E27FC236}">
                  <a16:creationId xmlns:a16="http://schemas.microsoft.com/office/drawing/2014/main" id="{9318A858-FE0A-4AAC-860F-D5F1C3EE6DF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13625" y="3423673"/>
              <a:ext cx="815053" cy="815053"/>
            </a:xfrm>
            <a:prstGeom prst="rect">
              <a:avLst/>
            </a:prstGeom>
          </p:spPr>
        </p:pic>
      </p:grpSp>
      <p:cxnSp>
        <p:nvCxnSpPr>
          <p:cNvPr id="18" name="Straight Arrow Connector 17">
            <a:extLst>
              <a:ext uri="{FF2B5EF4-FFF2-40B4-BE49-F238E27FC236}">
                <a16:creationId xmlns:a16="http://schemas.microsoft.com/office/drawing/2014/main" id="{EBDCE580-143F-4F2C-BBFC-AA7ECA670205}"/>
              </a:ext>
            </a:extLst>
          </p:cNvPr>
          <p:cNvCxnSpPr>
            <a:stCxn id="19" idx="3"/>
            <a:endCxn id="9" idx="1"/>
          </p:cNvCxnSpPr>
          <p:nvPr/>
        </p:nvCxnSpPr>
        <p:spPr>
          <a:xfrm>
            <a:off x="7095213" y="1096953"/>
            <a:ext cx="806621" cy="21503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FA2BCC6-2F3F-4FFE-AD2F-2EF0650F93B3}"/>
              </a:ext>
            </a:extLst>
          </p:cNvPr>
          <p:cNvCxnSpPr>
            <a:stCxn id="20" idx="3"/>
            <a:endCxn id="9" idx="1"/>
          </p:cNvCxnSpPr>
          <p:nvPr/>
        </p:nvCxnSpPr>
        <p:spPr>
          <a:xfrm>
            <a:off x="7084888" y="2534854"/>
            <a:ext cx="816946" cy="7124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86DE1E0-DCF5-4DE0-8048-E7C75F922AB3}"/>
              </a:ext>
            </a:extLst>
          </p:cNvPr>
          <p:cNvCxnSpPr>
            <a:stCxn id="21" idx="3"/>
            <a:endCxn id="9" idx="1"/>
          </p:cNvCxnSpPr>
          <p:nvPr/>
        </p:nvCxnSpPr>
        <p:spPr>
          <a:xfrm flipV="1">
            <a:off x="7084885" y="3247288"/>
            <a:ext cx="816949" cy="44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80A936B-86E9-4769-BD2E-8D4413EF6CB6}"/>
              </a:ext>
            </a:extLst>
          </p:cNvPr>
          <p:cNvCxnSpPr>
            <a:stCxn id="22" idx="3"/>
            <a:endCxn id="9" idx="1"/>
          </p:cNvCxnSpPr>
          <p:nvPr/>
        </p:nvCxnSpPr>
        <p:spPr>
          <a:xfrm flipV="1">
            <a:off x="7084888" y="3247288"/>
            <a:ext cx="816946" cy="7214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6D1E1E2-BE9E-4235-AE70-5D23B7C5AA0B}"/>
              </a:ext>
            </a:extLst>
          </p:cNvPr>
          <p:cNvCxnSpPr>
            <a:stCxn id="51" idx="3"/>
            <a:endCxn id="9" idx="1"/>
          </p:cNvCxnSpPr>
          <p:nvPr/>
        </p:nvCxnSpPr>
        <p:spPr>
          <a:xfrm flipV="1">
            <a:off x="7084885" y="3247288"/>
            <a:ext cx="816949" cy="14383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5E3581B-136F-4017-B18F-3B5378CD3DB4}"/>
              </a:ext>
            </a:extLst>
          </p:cNvPr>
          <p:cNvCxnSpPr>
            <a:stCxn id="53" idx="3"/>
            <a:endCxn id="9" idx="1"/>
          </p:cNvCxnSpPr>
          <p:nvPr/>
        </p:nvCxnSpPr>
        <p:spPr>
          <a:xfrm flipV="1">
            <a:off x="7084884" y="3247288"/>
            <a:ext cx="816950" cy="21608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F98AF19-0CE3-4F35-9923-4960111712B6}"/>
              </a:ext>
            </a:extLst>
          </p:cNvPr>
          <p:cNvCxnSpPr>
            <a:cxnSpLocks/>
            <a:endCxn id="9" idx="1"/>
          </p:cNvCxnSpPr>
          <p:nvPr/>
        </p:nvCxnSpPr>
        <p:spPr>
          <a:xfrm flipV="1">
            <a:off x="7099571" y="3247288"/>
            <a:ext cx="802263" cy="29296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96A0E3A-E833-4A4C-B589-DC8A060193E0}"/>
              </a:ext>
            </a:extLst>
          </p:cNvPr>
          <p:cNvCxnSpPr>
            <a:cxnSpLocks/>
            <a:stCxn id="9" idx="3"/>
            <a:endCxn id="36" idx="1"/>
          </p:cNvCxnSpPr>
          <p:nvPr/>
        </p:nvCxnSpPr>
        <p:spPr>
          <a:xfrm flipV="1">
            <a:off x="9116312" y="1578127"/>
            <a:ext cx="741996" cy="166916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43E273C-97AC-4275-B4F0-9384575EBFA1}"/>
              </a:ext>
            </a:extLst>
          </p:cNvPr>
          <p:cNvCxnSpPr>
            <a:cxnSpLocks/>
            <a:stCxn id="9" idx="3"/>
            <a:endCxn id="56" idx="1"/>
          </p:cNvCxnSpPr>
          <p:nvPr/>
        </p:nvCxnSpPr>
        <p:spPr>
          <a:xfrm>
            <a:off x="9116312" y="3247288"/>
            <a:ext cx="741996" cy="120294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EF32D6C-74EE-4CCB-9371-5978A78A239F}"/>
              </a:ext>
            </a:extLst>
          </p:cNvPr>
          <p:cNvCxnSpPr>
            <a:cxnSpLocks/>
            <a:stCxn id="9" idx="3"/>
            <a:endCxn id="38" idx="1"/>
          </p:cNvCxnSpPr>
          <p:nvPr/>
        </p:nvCxnSpPr>
        <p:spPr>
          <a:xfrm flipV="1">
            <a:off x="9116312" y="2290585"/>
            <a:ext cx="741996" cy="9567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C5DB5AF-7F12-424E-84D5-C9D281A9C22D}"/>
              </a:ext>
            </a:extLst>
          </p:cNvPr>
          <p:cNvCxnSpPr>
            <a:cxnSpLocks/>
            <a:stCxn id="9" idx="3"/>
            <a:endCxn id="37" idx="1"/>
          </p:cNvCxnSpPr>
          <p:nvPr/>
        </p:nvCxnSpPr>
        <p:spPr>
          <a:xfrm flipV="1">
            <a:off x="9116312" y="3007519"/>
            <a:ext cx="741996" cy="2397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F591F58-B951-4D6F-A6E6-CF23EA684D25}"/>
              </a:ext>
            </a:extLst>
          </p:cNvPr>
          <p:cNvCxnSpPr>
            <a:cxnSpLocks/>
            <a:stCxn id="9" idx="3"/>
            <a:endCxn id="39" idx="1"/>
          </p:cNvCxnSpPr>
          <p:nvPr/>
        </p:nvCxnSpPr>
        <p:spPr>
          <a:xfrm>
            <a:off x="9116312" y="3247288"/>
            <a:ext cx="741996" cy="4816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1AF487D-FC48-42C6-8120-CB7F72790D45}"/>
              </a:ext>
            </a:extLst>
          </p:cNvPr>
          <p:cNvSpPr txBox="1"/>
          <p:nvPr/>
        </p:nvSpPr>
        <p:spPr>
          <a:xfrm>
            <a:off x="6951629" y="6238019"/>
            <a:ext cx="1570100" cy="566573"/>
          </a:xfrm>
          <a:prstGeom prst="rect">
            <a:avLst/>
          </a:prstGeom>
          <a:noFill/>
          <a:ln>
            <a:noFill/>
          </a:ln>
        </p:spPr>
        <p:txBody>
          <a:bodyPr wrap="square" lIns="179234" tIns="143387" rIns="179234" bIns="143387" rtlCol="0">
            <a:spAutoFit/>
          </a:bodyPr>
          <a:lstStyle/>
          <a:p>
            <a:pPr algn="ctr" defTabSz="1218233">
              <a:lnSpc>
                <a:spcPct val="90000"/>
              </a:lnSpc>
              <a:spcAft>
                <a:spcPts val="1200"/>
              </a:spcAft>
              <a:defRPr/>
            </a:pPr>
            <a:r>
              <a:rPr lang="en-US" sz="2000" kern="0" dirty="0">
                <a:solidFill>
                  <a:srgbClr val="FF3399"/>
                </a:solidFill>
                <a:latin typeface="Segoe UI Semilight"/>
                <a:cs typeface="Segoe UI"/>
              </a:rPr>
              <a:t>Topics</a:t>
            </a:r>
          </a:p>
        </p:txBody>
      </p:sp>
      <p:sp>
        <p:nvSpPr>
          <p:cNvPr id="81" name="TextBox 80">
            <a:extLst>
              <a:ext uri="{FF2B5EF4-FFF2-40B4-BE49-F238E27FC236}">
                <a16:creationId xmlns:a16="http://schemas.microsoft.com/office/drawing/2014/main" id="{71797AC9-2C3A-44FB-81CB-D621291DCA6D}"/>
              </a:ext>
            </a:extLst>
          </p:cNvPr>
          <p:cNvSpPr txBox="1"/>
          <p:nvPr/>
        </p:nvSpPr>
        <p:spPr>
          <a:xfrm>
            <a:off x="8768859" y="6345122"/>
            <a:ext cx="2512494" cy="566573"/>
          </a:xfrm>
          <a:prstGeom prst="rect">
            <a:avLst/>
          </a:prstGeom>
          <a:noFill/>
          <a:ln>
            <a:noFill/>
          </a:ln>
        </p:spPr>
        <p:txBody>
          <a:bodyPr wrap="square" lIns="179234" tIns="143387" rIns="179234" bIns="143387" rtlCol="0">
            <a:spAutoFit/>
          </a:bodyPr>
          <a:lstStyle/>
          <a:p>
            <a:pPr algn="ctr" defTabSz="1218233">
              <a:lnSpc>
                <a:spcPct val="90000"/>
              </a:lnSpc>
              <a:spcAft>
                <a:spcPts val="1200"/>
              </a:spcAft>
              <a:defRPr/>
            </a:pPr>
            <a:r>
              <a:rPr lang="en-US" sz="2000" kern="0" dirty="0">
                <a:solidFill>
                  <a:schemeClr val="accent4"/>
                </a:solidFill>
                <a:latin typeface="Segoe UI Semilight"/>
                <a:cs typeface="Segoe UI"/>
              </a:rPr>
              <a:t>Event Subscriptions</a:t>
            </a:r>
          </a:p>
        </p:txBody>
      </p:sp>
      <p:cxnSp>
        <p:nvCxnSpPr>
          <p:cNvPr id="83" name="Straight Arrow Connector 82">
            <a:extLst>
              <a:ext uri="{FF2B5EF4-FFF2-40B4-BE49-F238E27FC236}">
                <a16:creationId xmlns:a16="http://schemas.microsoft.com/office/drawing/2014/main" id="{156B2881-F75C-4D49-9BE2-FDA2C347A009}"/>
              </a:ext>
            </a:extLst>
          </p:cNvPr>
          <p:cNvCxnSpPr>
            <a:stCxn id="80" idx="0"/>
          </p:cNvCxnSpPr>
          <p:nvPr/>
        </p:nvCxnSpPr>
        <p:spPr>
          <a:xfrm flipH="1" flipV="1">
            <a:off x="7500938" y="5124409"/>
            <a:ext cx="235741" cy="1113610"/>
          </a:xfrm>
          <a:prstGeom prst="straightConnector1">
            <a:avLst/>
          </a:prstGeom>
          <a:ln>
            <a:solidFill>
              <a:srgbClr val="FF3399"/>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A54E4C5-F63D-41F0-99B8-B8476C43EC74}"/>
              </a:ext>
            </a:extLst>
          </p:cNvPr>
          <p:cNvCxnSpPr>
            <a:cxnSpLocks/>
          </p:cNvCxnSpPr>
          <p:nvPr/>
        </p:nvCxnSpPr>
        <p:spPr>
          <a:xfrm flipV="1">
            <a:off x="9337814" y="5681778"/>
            <a:ext cx="194225" cy="730375"/>
          </a:xfrm>
          <a:prstGeom prst="straightConnector1">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0DE6EE40-9F59-4E9A-BD9C-CC53AABE5F74}"/>
              </a:ext>
            </a:extLst>
          </p:cNvPr>
          <p:cNvSpPr txBox="1"/>
          <p:nvPr/>
        </p:nvSpPr>
        <p:spPr>
          <a:xfrm>
            <a:off x="5852593" y="4194495"/>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6"/>
                </a:solidFill>
              </a:rPr>
              <a:t>new</a:t>
            </a:r>
          </a:p>
        </p:txBody>
      </p:sp>
      <p:sp>
        <p:nvSpPr>
          <p:cNvPr id="101" name="TextBox 100">
            <a:extLst>
              <a:ext uri="{FF2B5EF4-FFF2-40B4-BE49-F238E27FC236}">
                <a16:creationId xmlns:a16="http://schemas.microsoft.com/office/drawing/2014/main" id="{D4633712-EE56-4982-80BB-18838DC1F5FB}"/>
              </a:ext>
            </a:extLst>
          </p:cNvPr>
          <p:cNvSpPr txBox="1"/>
          <p:nvPr/>
        </p:nvSpPr>
        <p:spPr>
          <a:xfrm>
            <a:off x="5683189" y="4950083"/>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6"/>
                </a:solidFill>
              </a:rPr>
              <a:t>new</a:t>
            </a:r>
          </a:p>
        </p:txBody>
      </p:sp>
      <p:sp>
        <p:nvSpPr>
          <p:cNvPr id="102" name="TextBox 101">
            <a:extLst>
              <a:ext uri="{FF2B5EF4-FFF2-40B4-BE49-F238E27FC236}">
                <a16:creationId xmlns:a16="http://schemas.microsoft.com/office/drawing/2014/main" id="{110CE61B-EA6E-49B8-87DC-8D0DAC9BEC31}"/>
              </a:ext>
            </a:extLst>
          </p:cNvPr>
          <p:cNvSpPr txBox="1"/>
          <p:nvPr/>
        </p:nvSpPr>
        <p:spPr>
          <a:xfrm>
            <a:off x="11308312" y="4099956"/>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6"/>
                </a:solidFill>
              </a:rPr>
              <a:t>new</a:t>
            </a:r>
          </a:p>
        </p:txBody>
      </p:sp>
      <p:grpSp>
        <p:nvGrpSpPr>
          <p:cNvPr id="109" name="Group 108">
            <a:extLst>
              <a:ext uri="{FF2B5EF4-FFF2-40B4-BE49-F238E27FC236}">
                <a16:creationId xmlns:a16="http://schemas.microsoft.com/office/drawing/2014/main" id="{2ED3A587-7A51-460A-A113-932763674297}"/>
              </a:ext>
            </a:extLst>
          </p:cNvPr>
          <p:cNvGrpSpPr/>
          <p:nvPr/>
        </p:nvGrpSpPr>
        <p:grpSpPr>
          <a:xfrm>
            <a:off x="4396372" y="1473512"/>
            <a:ext cx="2688511" cy="699013"/>
            <a:chOff x="4393541" y="1483446"/>
            <a:chExt cx="2688511" cy="699013"/>
          </a:xfrm>
        </p:grpSpPr>
        <p:sp>
          <p:nvSpPr>
            <p:cNvPr id="104" name="Rectangle 103">
              <a:extLst>
                <a:ext uri="{FF2B5EF4-FFF2-40B4-BE49-F238E27FC236}">
                  <a16:creationId xmlns:a16="http://schemas.microsoft.com/office/drawing/2014/main" id="{EC3B1274-5479-4EB8-8AA0-E890DB57706E}"/>
                </a:ext>
              </a:extLst>
            </p:cNvPr>
            <p:cNvSpPr/>
            <p:nvPr/>
          </p:nvSpPr>
          <p:spPr bwMode="auto">
            <a:xfrm>
              <a:off x="4393541" y="1483446"/>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TextBox 104">
              <a:extLst>
                <a:ext uri="{FF2B5EF4-FFF2-40B4-BE49-F238E27FC236}">
                  <a16:creationId xmlns:a16="http://schemas.microsoft.com/office/drawing/2014/main" id="{6552BFDA-2A93-400E-B481-7688B3202607}"/>
                </a:ext>
              </a:extLst>
            </p:cNvPr>
            <p:cNvSpPr txBox="1"/>
            <p:nvPr/>
          </p:nvSpPr>
          <p:spPr>
            <a:xfrm>
              <a:off x="4393542" y="1724436"/>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Storage (GPv2)</a:t>
              </a:r>
            </a:p>
          </p:txBody>
        </p:sp>
        <p:pic>
          <p:nvPicPr>
            <p:cNvPr id="108" name="Picture 107">
              <a:extLst>
                <a:ext uri="{FF2B5EF4-FFF2-40B4-BE49-F238E27FC236}">
                  <a16:creationId xmlns:a16="http://schemas.microsoft.com/office/drawing/2014/main" id="{EFAABDCB-29B0-4D77-A3AF-753FA41B66D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69955" y="1659682"/>
              <a:ext cx="310896" cy="310896"/>
            </a:xfrm>
            <a:prstGeom prst="rect">
              <a:avLst/>
            </a:prstGeom>
          </p:spPr>
        </p:pic>
      </p:grpSp>
      <p:sp>
        <p:nvSpPr>
          <p:cNvPr id="111" name="TextBox 110">
            <a:extLst>
              <a:ext uri="{FF2B5EF4-FFF2-40B4-BE49-F238E27FC236}">
                <a16:creationId xmlns:a16="http://schemas.microsoft.com/office/drawing/2014/main" id="{EAD20988-9B84-497C-B896-B32ED9786C60}"/>
              </a:ext>
            </a:extLst>
          </p:cNvPr>
          <p:cNvSpPr txBox="1"/>
          <p:nvPr/>
        </p:nvSpPr>
        <p:spPr>
          <a:xfrm>
            <a:off x="6185211" y="1458421"/>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6"/>
                </a:solidFill>
              </a:rPr>
              <a:t>new</a:t>
            </a:r>
          </a:p>
        </p:txBody>
      </p:sp>
      <p:cxnSp>
        <p:nvCxnSpPr>
          <p:cNvPr id="113" name="Straight Arrow Connector 112">
            <a:extLst>
              <a:ext uri="{FF2B5EF4-FFF2-40B4-BE49-F238E27FC236}">
                <a16:creationId xmlns:a16="http://schemas.microsoft.com/office/drawing/2014/main" id="{BF9FADF8-A662-4917-A442-E7141D7995FB}"/>
              </a:ext>
            </a:extLst>
          </p:cNvPr>
          <p:cNvCxnSpPr>
            <a:stCxn id="104" idx="3"/>
            <a:endCxn id="9" idx="1"/>
          </p:cNvCxnSpPr>
          <p:nvPr/>
        </p:nvCxnSpPr>
        <p:spPr>
          <a:xfrm>
            <a:off x="7084883" y="1823019"/>
            <a:ext cx="816951" cy="14242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3EF96FEE-0DD6-6B45-BC4C-753C3CA7BA8D}"/>
              </a:ext>
            </a:extLst>
          </p:cNvPr>
          <p:cNvSpPr txBox="1"/>
          <p:nvPr/>
        </p:nvSpPr>
        <p:spPr>
          <a:xfrm>
            <a:off x="9858308" y="5046104"/>
            <a:ext cx="2060876"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solidFill>
                  <a:srgbClr val="7030A0"/>
                </a:solidFill>
                <a:latin typeface="Segoe UI"/>
              </a:rPr>
              <a:t>Storage Queue</a:t>
            </a:r>
          </a:p>
        </p:txBody>
      </p:sp>
      <p:sp>
        <p:nvSpPr>
          <p:cNvPr id="79" name="TextBox 78">
            <a:extLst>
              <a:ext uri="{FF2B5EF4-FFF2-40B4-BE49-F238E27FC236}">
                <a16:creationId xmlns:a16="http://schemas.microsoft.com/office/drawing/2014/main" id="{3F51FDEE-023F-7641-BA55-8C6F48E32280}"/>
              </a:ext>
            </a:extLst>
          </p:cNvPr>
          <p:cNvSpPr txBox="1"/>
          <p:nvPr/>
        </p:nvSpPr>
        <p:spPr>
          <a:xfrm>
            <a:off x="11413355" y="4780631"/>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6"/>
                </a:solidFill>
              </a:rPr>
              <a:t>new</a:t>
            </a:r>
          </a:p>
        </p:txBody>
      </p:sp>
      <p:cxnSp>
        <p:nvCxnSpPr>
          <p:cNvPr id="16" name="Straight Arrow Connector 15">
            <a:extLst>
              <a:ext uri="{FF2B5EF4-FFF2-40B4-BE49-F238E27FC236}">
                <a16:creationId xmlns:a16="http://schemas.microsoft.com/office/drawing/2014/main" id="{A1E2C4BE-043D-4145-BDDE-FDF9B2D9A1A8}"/>
              </a:ext>
            </a:extLst>
          </p:cNvPr>
          <p:cNvCxnSpPr>
            <a:cxnSpLocks/>
            <a:stCxn id="9" idx="3"/>
            <a:endCxn id="78" idx="1"/>
          </p:cNvCxnSpPr>
          <p:nvPr/>
        </p:nvCxnSpPr>
        <p:spPr>
          <a:xfrm>
            <a:off x="9116312" y="3247288"/>
            <a:ext cx="741996" cy="190734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D61A10AB-87CF-4843-A2AE-B6C312146FA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976763" y="4999179"/>
            <a:ext cx="310896" cy="310896"/>
          </a:xfrm>
          <a:prstGeom prst="rect">
            <a:avLst/>
          </a:prstGeom>
        </p:spPr>
      </p:pic>
      <p:pic>
        <p:nvPicPr>
          <p:cNvPr id="84" name="Picture 83">
            <a:extLst>
              <a:ext uri="{FF2B5EF4-FFF2-40B4-BE49-F238E27FC236}">
                <a16:creationId xmlns:a16="http://schemas.microsoft.com/office/drawing/2014/main" id="{D17C7230-932E-D84A-B205-FBC7800754F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985028" y="5627309"/>
            <a:ext cx="310896" cy="310896"/>
          </a:xfrm>
          <a:prstGeom prst="rect">
            <a:avLst/>
          </a:prstGeom>
        </p:spPr>
      </p:pic>
      <p:sp>
        <p:nvSpPr>
          <p:cNvPr id="86" name="TextBox 85">
            <a:extLst>
              <a:ext uri="{FF2B5EF4-FFF2-40B4-BE49-F238E27FC236}">
                <a16:creationId xmlns:a16="http://schemas.microsoft.com/office/drawing/2014/main" id="{40152C23-AEEA-1446-AC39-603E26A96E2D}"/>
              </a:ext>
            </a:extLst>
          </p:cNvPr>
          <p:cNvSpPr txBox="1"/>
          <p:nvPr/>
        </p:nvSpPr>
        <p:spPr>
          <a:xfrm>
            <a:off x="9870265" y="5624958"/>
            <a:ext cx="2060876" cy="434093"/>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solidFill>
                  <a:srgbClr val="7030A0"/>
                </a:solidFill>
                <a:latin typeface="Segoe UI"/>
              </a:rPr>
              <a:t>Relay Hybrid Connection</a:t>
            </a:r>
          </a:p>
        </p:txBody>
      </p:sp>
      <p:sp>
        <p:nvSpPr>
          <p:cNvPr id="87" name="TextBox 86">
            <a:extLst>
              <a:ext uri="{FF2B5EF4-FFF2-40B4-BE49-F238E27FC236}">
                <a16:creationId xmlns:a16="http://schemas.microsoft.com/office/drawing/2014/main" id="{80494D29-8A98-E543-AF1C-A01BD8CEBAA8}"/>
              </a:ext>
            </a:extLst>
          </p:cNvPr>
          <p:cNvSpPr txBox="1"/>
          <p:nvPr/>
        </p:nvSpPr>
        <p:spPr>
          <a:xfrm>
            <a:off x="11425312" y="5468008"/>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6"/>
                </a:solidFill>
              </a:rPr>
              <a:t>new</a:t>
            </a:r>
          </a:p>
        </p:txBody>
      </p:sp>
      <p:cxnSp>
        <p:nvCxnSpPr>
          <p:cNvPr id="60" name="Straight Arrow Connector 59">
            <a:extLst>
              <a:ext uri="{FF2B5EF4-FFF2-40B4-BE49-F238E27FC236}">
                <a16:creationId xmlns:a16="http://schemas.microsoft.com/office/drawing/2014/main" id="{6026D61B-673C-3441-A80D-FB148471593B}"/>
              </a:ext>
            </a:extLst>
          </p:cNvPr>
          <p:cNvCxnSpPr>
            <a:stCxn id="9" idx="3"/>
            <a:endCxn id="86" idx="1"/>
          </p:cNvCxnSpPr>
          <p:nvPr/>
        </p:nvCxnSpPr>
        <p:spPr>
          <a:xfrm>
            <a:off x="9116312" y="3247288"/>
            <a:ext cx="753953" cy="25947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1DAAA33F-39EE-924D-B3E0-DE4F2AC3C17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559235" y="6409178"/>
            <a:ext cx="365760" cy="365760"/>
          </a:xfrm>
          <a:prstGeom prst="rect">
            <a:avLst/>
          </a:prstGeom>
        </p:spPr>
      </p:pic>
      <p:sp>
        <p:nvSpPr>
          <p:cNvPr id="92" name="TextBox 91">
            <a:extLst>
              <a:ext uri="{FF2B5EF4-FFF2-40B4-BE49-F238E27FC236}">
                <a16:creationId xmlns:a16="http://schemas.microsoft.com/office/drawing/2014/main" id="{127C373F-F544-E247-92C5-E3E0C0CF982F}"/>
              </a:ext>
            </a:extLst>
          </p:cNvPr>
          <p:cNvSpPr txBox="1"/>
          <p:nvPr/>
        </p:nvSpPr>
        <p:spPr>
          <a:xfrm>
            <a:off x="4437348" y="6468701"/>
            <a:ext cx="2060876"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solidFill>
                  <a:srgbClr val="7030A0"/>
                </a:solidFill>
                <a:latin typeface="Segoe UI"/>
              </a:rPr>
              <a:t>Media Services</a:t>
            </a:r>
          </a:p>
        </p:txBody>
      </p:sp>
      <p:sp>
        <p:nvSpPr>
          <p:cNvPr id="93" name="TextBox 92">
            <a:extLst>
              <a:ext uri="{FF2B5EF4-FFF2-40B4-BE49-F238E27FC236}">
                <a16:creationId xmlns:a16="http://schemas.microsoft.com/office/drawing/2014/main" id="{4B6AF831-E00A-CD41-80E4-36DE16FB1B0B}"/>
              </a:ext>
            </a:extLst>
          </p:cNvPr>
          <p:cNvSpPr txBox="1"/>
          <p:nvPr/>
        </p:nvSpPr>
        <p:spPr>
          <a:xfrm>
            <a:off x="5992395" y="6203228"/>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6"/>
                </a:solidFill>
              </a:rPr>
              <a:t>new</a:t>
            </a:r>
          </a:p>
        </p:txBody>
      </p:sp>
    </p:spTree>
    <p:extLst>
      <p:ext uri="{BB962C8B-B14F-4D97-AF65-F5344CB8AC3E}">
        <p14:creationId xmlns:p14="http://schemas.microsoft.com/office/powerpoint/2010/main" val="413719926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2DB6-F221-4D54-9DA8-46F2CAE5DA61}"/>
              </a:ext>
            </a:extLst>
          </p:cNvPr>
          <p:cNvSpPr>
            <a:spLocks noGrp="1"/>
          </p:cNvSpPr>
          <p:nvPr>
            <p:ph type="title"/>
          </p:nvPr>
        </p:nvSpPr>
        <p:spPr/>
        <p:txBody>
          <a:bodyPr/>
          <a:lstStyle/>
          <a:p>
            <a:r>
              <a:rPr lang="en-US" dirty="0"/>
              <a:t>Event Schema</a:t>
            </a:r>
          </a:p>
        </p:txBody>
      </p:sp>
      <p:sp>
        <p:nvSpPr>
          <p:cNvPr id="3" name="Text Placeholder 2">
            <a:extLst>
              <a:ext uri="{FF2B5EF4-FFF2-40B4-BE49-F238E27FC236}">
                <a16:creationId xmlns:a16="http://schemas.microsoft.com/office/drawing/2014/main" id="{76273E2E-3BE3-48BE-BC68-402802F8E72A}"/>
              </a:ext>
            </a:extLst>
          </p:cNvPr>
          <p:cNvSpPr>
            <a:spLocks noGrp="1"/>
          </p:cNvSpPr>
          <p:nvPr>
            <p:ph type="body" sz="quarter" idx="10"/>
          </p:nvPr>
        </p:nvSpPr>
        <p:spPr>
          <a:xfrm>
            <a:off x="0" y="1197322"/>
            <a:ext cx="13322300" cy="5829288"/>
          </a:xfrm>
        </p:spPr>
        <p:txBody>
          <a:bodyPr/>
          <a:lstStyle/>
          <a:p>
            <a:r>
              <a:rPr lang="en-US" sz="1400" dirty="0"/>
              <a:t>[{</a:t>
            </a:r>
          </a:p>
          <a:p>
            <a:r>
              <a:rPr lang="en-US" sz="1400" dirty="0"/>
              <a:t>   </a:t>
            </a:r>
            <a:r>
              <a:rPr lang="en-US" sz="1400" dirty="0">
                <a:solidFill>
                  <a:srgbClr val="C00000"/>
                </a:solidFill>
              </a:rPr>
              <a:t>"topic"</a:t>
            </a:r>
            <a:r>
              <a:rPr lang="en-US" sz="1400" dirty="0"/>
              <a:t>: </a:t>
            </a:r>
            <a:r>
              <a:rPr lang="en-US" sz="1300" dirty="0">
                <a:solidFill>
                  <a:srgbClr val="004B1C"/>
                </a:solidFill>
              </a:rPr>
              <a:t>"/subscriptions/{subscription-id}/</a:t>
            </a:r>
            <a:r>
              <a:rPr lang="en-US" sz="1300" dirty="0" err="1">
                <a:solidFill>
                  <a:srgbClr val="004B1C"/>
                </a:solidFill>
              </a:rPr>
              <a:t>resourceGroups</a:t>
            </a:r>
            <a:r>
              <a:rPr lang="en-US" sz="1300" dirty="0">
                <a:solidFill>
                  <a:srgbClr val="004B1C"/>
                </a:solidFill>
              </a:rPr>
              <a:t>/ascend/providers/</a:t>
            </a:r>
            <a:r>
              <a:rPr lang="en-US" sz="1300" dirty="0" err="1">
                <a:solidFill>
                  <a:srgbClr val="004B1C"/>
                </a:solidFill>
              </a:rPr>
              <a:t>Microsoft.Storage</a:t>
            </a:r>
            <a:r>
              <a:rPr lang="en-US" sz="1300" dirty="0">
                <a:solidFill>
                  <a:srgbClr val="004B1C"/>
                </a:solidFill>
              </a:rPr>
              <a:t>/</a:t>
            </a:r>
            <a:r>
              <a:rPr lang="en-US" sz="1300" dirty="0" err="1">
                <a:solidFill>
                  <a:srgbClr val="004B1C"/>
                </a:solidFill>
              </a:rPr>
              <a:t>storageAccounts</a:t>
            </a:r>
            <a:r>
              <a:rPr lang="en-US" sz="1300" dirty="0">
                <a:solidFill>
                  <a:srgbClr val="004B1C"/>
                </a:solidFill>
              </a:rPr>
              <a:t>/</a:t>
            </a:r>
            <a:r>
              <a:rPr lang="en-US" sz="1300" dirty="0" err="1">
                <a:solidFill>
                  <a:srgbClr val="004B1C"/>
                </a:solidFill>
              </a:rPr>
              <a:t>mcollierascend</a:t>
            </a:r>
            <a:r>
              <a:rPr lang="en-US" sz="1300" dirty="0">
                <a:solidFill>
                  <a:srgbClr val="004B1C"/>
                </a:solidFill>
              </a:rPr>
              <a:t>"</a:t>
            </a:r>
            <a:r>
              <a:rPr lang="en-US" sz="1300" dirty="0"/>
              <a:t>,</a:t>
            </a:r>
          </a:p>
          <a:p>
            <a:r>
              <a:rPr lang="en-US" sz="1400" dirty="0"/>
              <a:t>   </a:t>
            </a:r>
            <a:r>
              <a:rPr lang="en-US" sz="1400" dirty="0">
                <a:solidFill>
                  <a:srgbClr val="C00000"/>
                </a:solidFill>
              </a:rPr>
              <a:t>"subject"</a:t>
            </a:r>
            <a:r>
              <a:rPr lang="en-US" sz="1400" dirty="0"/>
              <a:t>: </a:t>
            </a:r>
            <a:r>
              <a:rPr lang="en-US" sz="1400" dirty="0">
                <a:solidFill>
                  <a:srgbClr val="004B1C"/>
                </a:solidFill>
              </a:rPr>
              <a:t>"/</a:t>
            </a:r>
            <a:r>
              <a:rPr lang="en-US" sz="1400" dirty="0" err="1">
                <a:solidFill>
                  <a:srgbClr val="004B1C"/>
                </a:solidFill>
              </a:rPr>
              <a:t>blobServices</a:t>
            </a:r>
            <a:r>
              <a:rPr lang="en-US" sz="1400" dirty="0">
                <a:solidFill>
                  <a:srgbClr val="004B1C"/>
                </a:solidFill>
              </a:rPr>
              <a:t>/default/containers/sample/blobs/michael.collier.jpg"</a:t>
            </a:r>
            <a:r>
              <a:rPr lang="en-US" sz="1400" dirty="0"/>
              <a:t>,</a:t>
            </a:r>
          </a:p>
          <a:p>
            <a:r>
              <a:rPr lang="en-US" sz="1400" dirty="0"/>
              <a:t>   </a:t>
            </a:r>
            <a:r>
              <a:rPr lang="en-US" sz="1400" dirty="0">
                <a:solidFill>
                  <a:srgbClr val="C00000"/>
                </a:solidFill>
              </a:rPr>
              <a:t>"</a:t>
            </a:r>
            <a:r>
              <a:rPr lang="en-US" sz="1400" dirty="0" err="1">
                <a:solidFill>
                  <a:srgbClr val="C00000"/>
                </a:solidFill>
              </a:rPr>
              <a:t>eventType</a:t>
            </a:r>
            <a:r>
              <a:rPr lang="en-US" sz="1400" dirty="0">
                <a:solidFill>
                  <a:srgbClr val="C00000"/>
                </a:solidFill>
              </a:rPr>
              <a:t>"</a:t>
            </a:r>
            <a:r>
              <a:rPr lang="en-US" sz="1400" dirty="0"/>
              <a:t>: </a:t>
            </a:r>
            <a:r>
              <a:rPr lang="en-US" sz="1400" dirty="0">
                <a:solidFill>
                  <a:srgbClr val="004B1C"/>
                </a:solidFill>
              </a:rPr>
              <a:t>"</a:t>
            </a:r>
            <a:r>
              <a:rPr lang="en-US" sz="1400" dirty="0" err="1">
                <a:solidFill>
                  <a:srgbClr val="004B1C"/>
                </a:solidFill>
              </a:rPr>
              <a:t>Microsoft.Storage.BlobCreated</a:t>
            </a:r>
            <a:r>
              <a:rPr lang="en-US" sz="1400" dirty="0">
                <a:solidFill>
                  <a:srgbClr val="004B1C"/>
                </a:solidFill>
              </a:rPr>
              <a:t>"</a:t>
            </a:r>
            <a:r>
              <a:rPr lang="en-US" sz="1400" dirty="0"/>
              <a:t>,</a:t>
            </a:r>
          </a:p>
          <a:p>
            <a:r>
              <a:rPr lang="en-US" sz="1400" dirty="0"/>
              <a:t>   </a:t>
            </a:r>
            <a:r>
              <a:rPr lang="en-US" sz="1400" dirty="0">
                <a:solidFill>
                  <a:srgbClr val="C00000"/>
                </a:solidFill>
              </a:rPr>
              <a:t>"</a:t>
            </a:r>
            <a:r>
              <a:rPr lang="en-US" sz="1400" dirty="0" err="1">
                <a:solidFill>
                  <a:srgbClr val="C00000"/>
                </a:solidFill>
              </a:rPr>
              <a:t>eventTime</a:t>
            </a:r>
            <a:r>
              <a:rPr lang="en-US" sz="1400" dirty="0">
                <a:solidFill>
                  <a:srgbClr val="C00000"/>
                </a:solidFill>
              </a:rPr>
              <a:t>"</a:t>
            </a:r>
            <a:r>
              <a:rPr lang="en-US" sz="1400" dirty="0"/>
              <a:t>: </a:t>
            </a:r>
            <a:r>
              <a:rPr lang="en-US" sz="1400" dirty="0">
                <a:solidFill>
                  <a:srgbClr val="004B1C"/>
                </a:solidFill>
              </a:rPr>
              <a:t>"2018-03-08T02:32:32.3138466Z"</a:t>
            </a:r>
            <a:r>
              <a:rPr lang="en-US" sz="1400" dirty="0"/>
              <a:t>,</a:t>
            </a:r>
          </a:p>
          <a:p>
            <a:r>
              <a:rPr lang="en-US" sz="1400" dirty="0"/>
              <a:t>   </a:t>
            </a:r>
            <a:r>
              <a:rPr lang="en-US" sz="1400" dirty="0">
                <a:solidFill>
                  <a:srgbClr val="C00000"/>
                </a:solidFill>
              </a:rPr>
              <a:t>"id"</a:t>
            </a:r>
            <a:r>
              <a:rPr lang="en-US" sz="1400" dirty="0"/>
              <a:t>: </a:t>
            </a:r>
            <a:r>
              <a:rPr lang="en-US" sz="1400" dirty="0">
                <a:solidFill>
                  <a:srgbClr val="004B1C"/>
                </a:solidFill>
              </a:rPr>
              <a:t>"60b827dd-701e-010a-2e85-b6ba5f0618c4"</a:t>
            </a:r>
            <a:r>
              <a:rPr lang="en-US" sz="1400" dirty="0"/>
              <a:t>,</a:t>
            </a:r>
          </a:p>
          <a:p>
            <a:r>
              <a:rPr lang="en-US" sz="1400" dirty="0"/>
              <a:t>   </a:t>
            </a:r>
            <a:r>
              <a:rPr lang="en-US" sz="1400" dirty="0">
                <a:solidFill>
                  <a:srgbClr val="C00000"/>
                </a:solidFill>
              </a:rPr>
              <a:t>"data"</a:t>
            </a:r>
            <a:r>
              <a:rPr lang="en-US" sz="1400" dirty="0"/>
              <a:t>: {</a:t>
            </a:r>
          </a:p>
          <a:p>
            <a:r>
              <a:rPr lang="en-US" sz="1400" dirty="0"/>
              <a:t>      </a:t>
            </a:r>
            <a:r>
              <a:rPr lang="en-US" sz="1400" dirty="0">
                <a:solidFill>
                  <a:srgbClr val="C00000"/>
                </a:solidFill>
              </a:rPr>
              <a:t>"</a:t>
            </a:r>
            <a:r>
              <a:rPr lang="en-US" sz="1400" dirty="0" err="1">
                <a:solidFill>
                  <a:srgbClr val="C00000"/>
                </a:solidFill>
              </a:rPr>
              <a:t>api</a:t>
            </a:r>
            <a:r>
              <a:rPr lang="en-US" sz="1400" dirty="0">
                <a:solidFill>
                  <a:srgbClr val="C00000"/>
                </a:solidFill>
              </a:rPr>
              <a:t>"</a:t>
            </a:r>
            <a:r>
              <a:rPr lang="en-US" sz="1400" dirty="0"/>
              <a:t>: </a:t>
            </a:r>
            <a:r>
              <a:rPr lang="en-US" sz="1400" dirty="0">
                <a:solidFill>
                  <a:srgbClr val="004B1C"/>
                </a:solidFill>
              </a:rPr>
              <a:t>"</a:t>
            </a:r>
            <a:r>
              <a:rPr lang="en-US" sz="1400" dirty="0" err="1">
                <a:solidFill>
                  <a:srgbClr val="004B1C"/>
                </a:solidFill>
              </a:rPr>
              <a:t>PutBlockList</a:t>
            </a:r>
            <a:r>
              <a:rPr lang="en-US" sz="1400" dirty="0">
                <a:solidFill>
                  <a:srgbClr val="004B1C"/>
                </a:solidFill>
              </a:rPr>
              <a:t>"</a:t>
            </a:r>
            <a:r>
              <a:rPr lang="en-US" sz="1400" dirty="0"/>
              <a:t>,</a:t>
            </a:r>
          </a:p>
          <a:p>
            <a:r>
              <a:rPr lang="en-US" sz="1400" dirty="0"/>
              <a:t>      </a:t>
            </a:r>
            <a:r>
              <a:rPr lang="en-US" sz="1400" dirty="0">
                <a:solidFill>
                  <a:srgbClr val="C00000"/>
                </a:solidFill>
              </a:rPr>
              <a:t>"</a:t>
            </a:r>
            <a:r>
              <a:rPr lang="en-US" sz="1400" dirty="0" err="1">
                <a:solidFill>
                  <a:srgbClr val="C00000"/>
                </a:solidFill>
              </a:rPr>
              <a:t>clientRequestId</a:t>
            </a:r>
            <a:r>
              <a:rPr lang="en-US" sz="1400" dirty="0">
                <a:solidFill>
                  <a:srgbClr val="C00000"/>
                </a:solidFill>
              </a:rPr>
              <a:t>"</a:t>
            </a:r>
            <a:r>
              <a:rPr lang="en-US" sz="1400" dirty="0"/>
              <a:t>: </a:t>
            </a:r>
            <a:r>
              <a:rPr lang="en-US" sz="1400" dirty="0">
                <a:solidFill>
                  <a:srgbClr val="004B1C"/>
                </a:solidFill>
              </a:rPr>
              <a:t>"580ebc71-0b38-4e13-9c3e-5db169ad2032"</a:t>
            </a:r>
            <a:r>
              <a:rPr lang="en-US" sz="1400" dirty="0"/>
              <a:t>,</a:t>
            </a:r>
          </a:p>
          <a:p>
            <a:r>
              <a:rPr lang="en-US" sz="1400" dirty="0"/>
              <a:t>      </a:t>
            </a:r>
            <a:r>
              <a:rPr lang="en-US" sz="1400" dirty="0">
                <a:solidFill>
                  <a:srgbClr val="C00000"/>
                </a:solidFill>
              </a:rPr>
              <a:t>"</a:t>
            </a:r>
            <a:r>
              <a:rPr lang="en-US" sz="1400" dirty="0" err="1">
                <a:solidFill>
                  <a:srgbClr val="C00000"/>
                </a:solidFill>
              </a:rPr>
              <a:t>requestId</a:t>
            </a:r>
            <a:r>
              <a:rPr lang="en-US" sz="1400" dirty="0">
                <a:solidFill>
                  <a:srgbClr val="C00000"/>
                </a:solidFill>
              </a:rPr>
              <a:t>"</a:t>
            </a:r>
            <a:r>
              <a:rPr lang="en-US" sz="1400" dirty="0"/>
              <a:t>: </a:t>
            </a:r>
            <a:r>
              <a:rPr lang="en-US" sz="1400" dirty="0">
                <a:solidFill>
                  <a:srgbClr val="004B1C"/>
                </a:solidFill>
              </a:rPr>
              <a:t>"60b827dd-701e-010a-2e85-b6ba5f000000"</a:t>
            </a:r>
            <a:r>
              <a:rPr lang="en-US" sz="1400" dirty="0"/>
              <a:t>,</a:t>
            </a:r>
          </a:p>
          <a:p>
            <a:r>
              <a:rPr lang="en-US" sz="1400" dirty="0"/>
              <a:t>      </a:t>
            </a:r>
            <a:r>
              <a:rPr lang="en-US" sz="1400" dirty="0">
                <a:solidFill>
                  <a:srgbClr val="C00000"/>
                </a:solidFill>
              </a:rPr>
              <a:t>"</a:t>
            </a:r>
            <a:r>
              <a:rPr lang="en-US" sz="1400" dirty="0" err="1">
                <a:solidFill>
                  <a:srgbClr val="C00000"/>
                </a:solidFill>
              </a:rPr>
              <a:t>eTag</a:t>
            </a:r>
            <a:r>
              <a:rPr lang="en-US" sz="1400" dirty="0">
                <a:solidFill>
                  <a:srgbClr val="C00000"/>
                </a:solidFill>
              </a:rPr>
              <a:t>"</a:t>
            </a:r>
            <a:r>
              <a:rPr lang="en-US" sz="1400" dirty="0"/>
              <a:t>: </a:t>
            </a:r>
            <a:r>
              <a:rPr lang="en-US" sz="1400" dirty="0">
                <a:solidFill>
                  <a:srgbClr val="004B1C"/>
                </a:solidFill>
              </a:rPr>
              <a:t>"0x8D5849CD8572590"</a:t>
            </a:r>
            <a:r>
              <a:rPr lang="en-US" sz="1400" dirty="0"/>
              <a:t>,</a:t>
            </a:r>
          </a:p>
          <a:p>
            <a:r>
              <a:rPr lang="en-US" sz="1400" dirty="0"/>
              <a:t>      </a:t>
            </a:r>
            <a:r>
              <a:rPr lang="en-US" sz="1400" dirty="0">
                <a:solidFill>
                  <a:srgbClr val="C00000"/>
                </a:solidFill>
              </a:rPr>
              <a:t>"</a:t>
            </a:r>
            <a:r>
              <a:rPr lang="en-US" sz="1400" dirty="0" err="1">
                <a:solidFill>
                  <a:srgbClr val="C00000"/>
                </a:solidFill>
              </a:rPr>
              <a:t>contentType</a:t>
            </a:r>
            <a:r>
              <a:rPr lang="en-US" sz="1400" dirty="0">
                <a:solidFill>
                  <a:srgbClr val="C00000"/>
                </a:solidFill>
              </a:rPr>
              <a:t>"</a:t>
            </a:r>
            <a:r>
              <a:rPr lang="en-US" sz="1400" dirty="0"/>
              <a:t>: </a:t>
            </a:r>
            <a:r>
              <a:rPr lang="en-US" sz="1400" dirty="0">
                <a:solidFill>
                  <a:srgbClr val="004B1C"/>
                </a:solidFill>
              </a:rPr>
              <a:t>"image/jpeg"</a:t>
            </a:r>
            <a:r>
              <a:rPr lang="en-US" sz="1400" dirty="0"/>
              <a:t>,</a:t>
            </a:r>
          </a:p>
          <a:p>
            <a:r>
              <a:rPr lang="en-US" sz="1400" dirty="0"/>
              <a:t>      </a:t>
            </a:r>
            <a:r>
              <a:rPr lang="en-US" sz="1400" dirty="0">
                <a:solidFill>
                  <a:srgbClr val="C00000"/>
                </a:solidFill>
              </a:rPr>
              <a:t>"</a:t>
            </a:r>
            <a:r>
              <a:rPr lang="en-US" sz="1400" dirty="0" err="1">
                <a:solidFill>
                  <a:srgbClr val="C00000"/>
                </a:solidFill>
              </a:rPr>
              <a:t>contentLength</a:t>
            </a:r>
            <a:r>
              <a:rPr lang="en-US" sz="1400" dirty="0">
                <a:solidFill>
                  <a:srgbClr val="C00000"/>
                </a:solidFill>
              </a:rPr>
              <a:t>"</a:t>
            </a:r>
            <a:r>
              <a:rPr lang="en-US" sz="1400" dirty="0"/>
              <a:t>: 687245,</a:t>
            </a:r>
          </a:p>
          <a:p>
            <a:r>
              <a:rPr lang="en-US" sz="1400" dirty="0"/>
              <a:t>      </a:t>
            </a:r>
            <a:r>
              <a:rPr lang="en-US" sz="1400" dirty="0">
                <a:solidFill>
                  <a:srgbClr val="C00000"/>
                </a:solidFill>
              </a:rPr>
              <a:t>"</a:t>
            </a:r>
            <a:r>
              <a:rPr lang="en-US" sz="1400" dirty="0" err="1">
                <a:solidFill>
                  <a:srgbClr val="C00000"/>
                </a:solidFill>
              </a:rPr>
              <a:t>blobType</a:t>
            </a:r>
            <a:r>
              <a:rPr lang="en-US" sz="1400" dirty="0">
                <a:solidFill>
                  <a:srgbClr val="C00000"/>
                </a:solidFill>
              </a:rPr>
              <a:t>"</a:t>
            </a:r>
            <a:r>
              <a:rPr lang="en-US" sz="1400" dirty="0"/>
              <a:t>: </a:t>
            </a:r>
            <a:r>
              <a:rPr lang="en-US" sz="1400" dirty="0">
                <a:solidFill>
                  <a:srgbClr val="004B1C"/>
                </a:solidFill>
              </a:rPr>
              <a:t>"</a:t>
            </a:r>
            <a:r>
              <a:rPr lang="en-US" sz="1400" dirty="0" err="1">
                <a:solidFill>
                  <a:srgbClr val="004B1C"/>
                </a:solidFill>
              </a:rPr>
              <a:t>BlockBlob</a:t>
            </a:r>
            <a:r>
              <a:rPr lang="en-US" sz="1400" dirty="0">
                <a:solidFill>
                  <a:srgbClr val="004B1C"/>
                </a:solidFill>
              </a:rPr>
              <a:t>"</a:t>
            </a:r>
            <a:r>
              <a:rPr lang="en-US" sz="1400" dirty="0"/>
              <a:t>,</a:t>
            </a:r>
          </a:p>
          <a:p>
            <a:r>
              <a:rPr lang="en-US" sz="1400" dirty="0"/>
              <a:t>      </a:t>
            </a:r>
            <a:r>
              <a:rPr lang="en-US" sz="1400" dirty="0">
                <a:solidFill>
                  <a:srgbClr val="C00000"/>
                </a:solidFill>
              </a:rPr>
              <a:t>"</a:t>
            </a:r>
            <a:r>
              <a:rPr lang="en-US" sz="1400" dirty="0" err="1">
                <a:solidFill>
                  <a:srgbClr val="C00000"/>
                </a:solidFill>
              </a:rPr>
              <a:t>url</a:t>
            </a:r>
            <a:r>
              <a:rPr lang="en-US" sz="1400" dirty="0">
                <a:solidFill>
                  <a:srgbClr val="C00000"/>
                </a:solidFill>
              </a:rPr>
              <a:t>"</a:t>
            </a:r>
            <a:r>
              <a:rPr lang="en-US" sz="1400" dirty="0"/>
              <a:t>: </a:t>
            </a:r>
            <a:r>
              <a:rPr lang="en-US" sz="1400" dirty="0">
                <a:solidFill>
                  <a:srgbClr val="004B1C"/>
                </a:solidFill>
              </a:rPr>
              <a:t>"https://mcollierascend.blob.core.windows.net/sample/michael.collier.jpg"</a:t>
            </a:r>
            <a:r>
              <a:rPr lang="en-US" sz="1400" dirty="0"/>
              <a:t>,</a:t>
            </a:r>
          </a:p>
          <a:p>
            <a:r>
              <a:rPr lang="en-US" sz="1400" dirty="0"/>
              <a:t>      </a:t>
            </a:r>
            <a:r>
              <a:rPr lang="en-US" sz="1400" dirty="0">
                <a:solidFill>
                  <a:srgbClr val="C00000"/>
                </a:solidFill>
              </a:rPr>
              <a:t>"sequencer"</a:t>
            </a:r>
            <a:r>
              <a:rPr lang="en-US" sz="1400" dirty="0"/>
              <a:t>: </a:t>
            </a:r>
            <a:r>
              <a:rPr lang="en-US" sz="1400" dirty="0">
                <a:solidFill>
                  <a:srgbClr val="004B1C"/>
                </a:solidFill>
              </a:rPr>
              <a:t>"0000000000000000000000000000043C00000000004b90e3"</a:t>
            </a:r>
            <a:r>
              <a:rPr lang="en-US" sz="1400" dirty="0"/>
              <a:t>,</a:t>
            </a:r>
          </a:p>
          <a:p>
            <a:r>
              <a:rPr lang="en-US" sz="1400" dirty="0"/>
              <a:t>      </a:t>
            </a:r>
            <a:r>
              <a:rPr lang="en-US" sz="1400" dirty="0">
                <a:solidFill>
                  <a:srgbClr val="C00000"/>
                </a:solidFill>
              </a:rPr>
              <a:t>"</a:t>
            </a:r>
            <a:r>
              <a:rPr lang="en-US" sz="1400" dirty="0" err="1">
                <a:solidFill>
                  <a:srgbClr val="C00000"/>
                </a:solidFill>
              </a:rPr>
              <a:t>storageDiagnostics</a:t>
            </a:r>
            <a:r>
              <a:rPr lang="en-US" sz="1400" dirty="0">
                <a:solidFill>
                  <a:srgbClr val="C00000"/>
                </a:solidFill>
              </a:rPr>
              <a:t>"</a:t>
            </a:r>
            <a:r>
              <a:rPr lang="en-US" sz="1400" dirty="0"/>
              <a:t>: {</a:t>
            </a:r>
          </a:p>
          <a:p>
            <a:r>
              <a:rPr lang="en-US" sz="1400" dirty="0"/>
              <a:t>         </a:t>
            </a:r>
            <a:r>
              <a:rPr lang="en-US" sz="1400" dirty="0">
                <a:solidFill>
                  <a:srgbClr val="C00000"/>
                </a:solidFill>
              </a:rPr>
              <a:t>"</a:t>
            </a:r>
            <a:r>
              <a:rPr lang="en-US" sz="1400" dirty="0" err="1">
                <a:solidFill>
                  <a:srgbClr val="C00000"/>
                </a:solidFill>
              </a:rPr>
              <a:t>batchId</a:t>
            </a:r>
            <a:r>
              <a:rPr lang="en-US" sz="1400" dirty="0">
                <a:solidFill>
                  <a:srgbClr val="C00000"/>
                </a:solidFill>
              </a:rPr>
              <a:t>"</a:t>
            </a:r>
            <a:r>
              <a:rPr lang="en-US" sz="1400" dirty="0"/>
              <a:t>: </a:t>
            </a:r>
            <a:r>
              <a:rPr lang="en-US" sz="1400" dirty="0">
                <a:solidFill>
                  <a:srgbClr val="004B1C"/>
                </a:solidFill>
              </a:rPr>
              <a:t>"11c2a1b3-013f-4c7a-a31e-cf455a2c7d3f"</a:t>
            </a:r>
          </a:p>
          <a:p>
            <a:r>
              <a:rPr lang="en-US" sz="1400" dirty="0"/>
              <a:t>      }</a:t>
            </a:r>
          </a:p>
          <a:p>
            <a:r>
              <a:rPr lang="en-US" sz="1400" dirty="0"/>
              <a:t>   },</a:t>
            </a:r>
          </a:p>
          <a:p>
            <a:r>
              <a:rPr lang="en-US" sz="1400" dirty="0"/>
              <a:t>   </a:t>
            </a:r>
            <a:r>
              <a:rPr lang="en-US" sz="1400" dirty="0">
                <a:solidFill>
                  <a:srgbClr val="C00000"/>
                </a:solidFill>
              </a:rPr>
              <a:t>"</a:t>
            </a:r>
            <a:r>
              <a:rPr lang="en-US" sz="1400" dirty="0" err="1">
                <a:solidFill>
                  <a:srgbClr val="C00000"/>
                </a:solidFill>
              </a:rPr>
              <a:t>dataVersion</a:t>
            </a:r>
            <a:r>
              <a:rPr lang="en-US" sz="1400" dirty="0">
                <a:solidFill>
                  <a:srgbClr val="C00000"/>
                </a:solidFill>
              </a:rPr>
              <a:t>"</a:t>
            </a:r>
            <a:r>
              <a:rPr lang="en-US" sz="1400" dirty="0"/>
              <a:t>: </a:t>
            </a:r>
            <a:r>
              <a:rPr lang="en-US" sz="1400" dirty="0">
                <a:solidFill>
                  <a:srgbClr val="004B1C"/>
                </a:solidFill>
              </a:rPr>
              <a:t>""</a:t>
            </a:r>
            <a:r>
              <a:rPr lang="en-US" sz="1400" dirty="0"/>
              <a:t>,</a:t>
            </a:r>
          </a:p>
          <a:p>
            <a:r>
              <a:rPr lang="en-US" sz="1400" dirty="0"/>
              <a:t>   </a:t>
            </a:r>
            <a:r>
              <a:rPr lang="en-US" sz="1400" dirty="0">
                <a:solidFill>
                  <a:srgbClr val="C00000"/>
                </a:solidFill>
              </a:rPr>
              <a:t>"</a:t>
            </a:r>
            <a:r>
              <a:rPr lang="en-US" sz="1400" dirty="0" err="1">
                <a:solidFill>
                  <a:srgbClr val="C00000"/>
                </a:solidFill>
              </a:rPr>
              <a:t>metadataVersion</a:t>
            </a:r>
            <a:r>
              <a:rPr lang="en-US" sz="1400" dirty="0">
                <a:solidFill>
                  <a:srgbClr val="C00000"/>
                </a:solidFill>
              </a:rPr>
              <a:t>"</a:t>
            </a:r>
            <a:r>
              <a:rPr lang="en-US" sz="1400" dirty="0"/>
              <a:t>: </a:t>
            </a:r>
            <a:r>
              <a:rPr lang="en-US" sz="1400" dirty="0">
                <a:solidFill>
                  <a:srgbClr val="004B1C"/>
                </a:solidFill>
              </a:rPr>
              <a:t>"1"</a:t>
            </a:r>
          </a:p>
          <a:p>
            <a:r>
              <a:rPr lang="en-US" sz="1400" dirty="0"/>
              <a:t>}]</a:t>
            </a:r>
          </a:p>
          <a:p>
            <a:endParaRPr lang="en-US" sz="1400" dirty="0"/>
          </a:p>
        </p:txBody>
      </p:sp>
      <p:sp>
        <p:nvSpPr>
          <p:cNvPr id="4" name="TextBox 3">
            <a:extLst>
              <a:ext uri="{FF2B5EF4-FFF2-40B4-BE49-F238E27FC236}">
                <a16:creationId xmlns:a16="http://schemas.microsoft.com/office/drawing/2014/main" id="{526AC09D-9147-4AF7-8778-6132B927E687}"/>
              </a:ext>
            </a:extLst>
          </p:cNvPr>
          <p:cNvSpPr txBox="1"/>
          <p:nvPr/>
        </p:nvSpPr>
        <p:spPr>
          <a:xfrm>
            <a:off x="0" y="6519134"/>
            <a:ext cx="12192000" cy="433965"/>
          </a:xfrm>
          <a:prstGeom prst="rect">
            <a:avLst/>
          </a:prstGeom>
          <a:noFill/>
        </p:spPr>
        <p:txBody>
          <a:bodyPr wrap="square" lIns="182880" tIns="146304" rIns="182880" bIns="146304" rtlCol="0">
            <a:spAutoFit/>
          </a:bodyPr>
          <a:lstStyle/>
          <a:p>
            <a:pPr algn="r">
              <a:lnSpc>
                <a:spcPct val="90000"/>
              </a:lnSpc>
              <a:spcAft>
                <a:spcPts val="600"/>
              </a:spcAft>
            </a:pPr>
            <a:r>
              <a:rPr lang="en-US" sz="1000" dirty="0"/>
              <a:t>https://docs.microsoft.com/en-us/azure/event-grid/event-schema</a:t>
            </a:r>
          </a:p>
        </p:txBody>
      </p:sp>
      <p:sp>
        <p:nvSpPr>
          <p:cNvPr id="5" name="Right Brace 4">
            <a:extLst>
              <a:ext uri="{FF2B5EF4-FFF2-40B4-BE49-F238E27FC236}">
                <a16:creationId xmlns:a16="http://schemas.microsoft.com/office/drawing/2014/main" id="{85507F2D-1F03-4D8F-9762-02864956E9E1}"/>
              </a:ext>
            </a:extLst>
          </p:cNvPr>
          <p:cNvSpPr/>
          <p:nvPr/>
        </p:nvSpPr>
        <p:spPr>
          <a:xfrm>
            <a:off x="8782050" y="2895600"/>
            <a:ext cx="386174" cy="302259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BAC17D6-4F9D-43ED-B6EB-C913F22E3C6B}"/>
              </a:ext>
            </a:extLst>
          </p:cNvPr>
          <p:cNvSpPr txBox="1"/>
          <p:nvPr/>
        </p:nvSpPr>
        <p:spPr>
          <a:xfrm>
            <a:off x="9083558" y="4090340"/>
            <a:ext cx="3183467"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Properties specific to the publisher</a:t>
            </a:r>
          </a:p>
        </p:txBody>
      </p:sp>
      <p:sp>
        <p:nvSpPr>
          <p:cNvPr id="7" name="Rectangle 6">
            <a:extLst>
              <a:ext uri="{FF2B5EF4-FFF2-40B4-BE49-F238E27FC236}">
                <a16:creationId xmlns:a16="http://schemas.microsoft.com/office/drawing/2014/main" id="{7D4EE6D5-A52E-48D9-95AE-9B6A8607AD05}"/>
              </a:ext>
            </a:extLst>
          </p:cNvPr>
          <p:cNvSpPr/>
          <p:nvPr/>
        </p:nvSpPr>
        <p:spPr bwMode="auto">
          <a:xfrm>
            <a:off x="413924" y="2851150"/>
            <a:ext cx="8374475" cy="3067049"/>
          </a:xfrm>
          <a:prstGeom prst="rect">
            <a:avLst/>
          </a:prstGeom>
          <a:solidFill>
            <a:srgbClr val="0078D7">
              <a:alpha val="2117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09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ADAD5-90B2-9645-9C6B-9896B26F97A6}"/>
              </a:ext>
            </a:extLst>
          </p:cNvPr>
          <p:cNvSpPr>
            <a:spLocks noGrp="1"/>
          </p:cNvSpPr>
          <p:nvPr>
            <p:ph type="title"/>
          </p:nvPr>
        </p:nvSpPr>
        <p:spPr/>
        <p:txBody>
          <a:bodyPr/>
          <a:lstStyle/>
          <a:p>
            <a:r>
              <a:rPr lang="en-US" dirty="0"/>
              <a:t>Validation</a:t>
            </a:r>
          </a:p>
        </p:txBody>
      </p:sp>
      <p:sp>
        <p:nvSpPr>
          <p:cNvPr id="4" name="Text Placeholder 3">
            <a:extLst>
              <a:ext uri="{FF2B5EF4-FFF2-40B4-BE49-F238E27FC236}">
                <a16:creationId xmlns:a16="http://schemas.microsoft.com/office/drawing/2014/main" id="{49271247-B280-BB47-A9BD-31063E2E59BB}"/>
              </a:ext>
            </a:extLst>
          </p:cNvPr>
          <p:cNvSpPr>
            <a:spLocks noGrp="1"/>
          </p:cNvSpPr>
          <p:nvPr>
            <p:ph type="body" sz="quarter" idx="10"/>
          </p:nvPr>
        </p:nvSpPr>
        <p:spPr>
          <a:xfrm>
            <a:off x="269239" y="1197322"/>
            <a:ext cx="11922762" cy="5087547"/>
          </a:xfrm>
        </p:spPr>
        <p:txBody>
          <a:bodyPr/>
          <a:lstStyle/>
          <a:p>
            <a:r>
              <a:rPr lang="en-US" sz="1800" dirty="0"/>
              <a:t>[{</a:t>
            </a:r>
          </a:p>
          <a:p>
            <a:pPr lvl="1"/>
            <a:r>
              <a:rPr lang="en-US" sz="1800" dirty="0">
                <a:solidFill>
                  <a:srgbClr val="004B1C"/>
                </a:solidFill>
              </a:rPr>
              <a:t>"id"</a:t>
            </a:r>
            <a:r>
              <a:rPr lang="en-US" sz="1800" dirty="0">
                <a:solidFill>
                  <a:schemeClr val="tx1">
                    <a:lumMod val="50000"/>
                  </a:schemeClr>
                </a:solidFill>
              </a:rPr>
              <a:t>:</a:t>
            </a:r>
            <a:r>
              <a:rPr lang="en-US" sz="1800" dirty="0">
                <a:solidFill>
                  <a:srgbClr val="004B1C"/>
                </a:solidFill>
              </a:rPr>
              <a:t> "d81e1cee-cd14-4bf6-8105-13cdc71284b3", </a:t>
            </a:r>
          </a:p>
          <a:p>
            <a:pPr lvl="1"/>
            <a:r>
              <a:rPr lang="en-US" sz="1800" dirty="0">
                <a:solidFill>
                  <a:srgbClr val="004B1C"/>
                </a:solidFill>
              </a:rPr>
              <a:t>"topic"</a:t>
            </a:r>
            <a:r>
              <a:rPr lang="en-US" sz="1800" dirty="0">
                <a:solidFill>
                  <a:schemeClr val="tx1">
                    <a:lumMod val="50000"/>
                  </a:schemeClr>
                </a:solidFill>
              </a:rPr>
              <a:t>:</a:t>
            </a:r>
            <a:r>
              <a:rPr lang="en-US" sz="1800" dirty="0">
                <a:solidFill>
                  <a:srgbClr val="004B1C"/>
                </a:solidFill>
              </a:rPr>
              <a:t> "/subscriptions/</a:t>
            </a:r>
            <a:r>
              <a:rPr lang="en-US" sz="1800" dirty="0" err="1">
                <a:solidFill>
                  <a:srgbClr val="004B1C"/>
                </a:solidFill>
              </a:rPr>
              <a:t>xxxxxxx</a:t>
            </a:r>
            <a:r>
              <a:rPr lang="en-US" sz="1800" dirty="0">
                <a:solidFill>
                  <a:srgbClr val="004B1C"/>
                </a:solidFill>
              </a:rPr>
              <a:t>/</a:t>
            </a:r>
            <a:r>
              <a:rPr lang="en-US" sz="1800" dirty="0" err="1">
                <a:solidFill>
                  <a:srgbClr val="004B1C"/>
                </a:solidFill>
              </a:rPr>
              <a:t>resourceGroups</a:t>
            </a:r>
            <a:r>
              <a:rPr lang="en-US" sz="1800" dirty="0">
                <a:solidFill>
                  <a:srgbClr val="004B1C"/>
                </a:solidFill>
              </a:rPr>
              <a:t>/</a:t>
            </a:r>
            <a:r>
              <a:rPr lang="en-US" sz="1800" dirty="0" err="1">
                <a:solidFill>
                  <a:srgbClr val="004B1C"/>
                </a:solidFill>
              </a:rPr>
              <a:t>cbus-eventgrid</a:t>
            </a:r>
            <a:r>
              <a:rPr lang="en-US" sz="1800" dirty="0">
                <a:solidFill>
                  <a:srgbClr val="004B1C"/>
                </a:solidFill>
              </a:rPr>
              <a:t>/providers/</a:t>
            </a:r>
            <a:r>
              <a:rPr lang="en-US" sz="1800" dirty="0" err="1">
                <a:solidFill>
                  <a:srgbClr val="004B1C"/>
                </a:solidFill>
              </a:rPr>
              <a:t>microsoft.eventgrid</a:t>
            </a:r>
            <a:r>
              <a:rPr lang="en-US" sz="1800" dirty="0">
                <a:solidFill>
                  <a:srgbClr val="004B1C"/>
                </a:solidFill>
              </a:rPr>
              <a:t>/topics/cbus-topic-1", </a:t>
            </a:r>
          </a:p>
          <a:p>
            <a:pPr lvl="1"/>
            <a:r>
              <a:rPr lang="en-US" sz="1800" dirty="0">
                <a:solidFill>
                  <a:srgbClr val="004B1C"/>
                </a:solidFill>
              </a:rPr>
              <a:t>"subject"</a:t>
            </a:r>
            <a:r>
              <a:rPr lang="en-US" sz="1800" dirty="0">
                <a:solidFill>
                  <a:schemeClr val="tx1">
                    <a:lumMod val="50000"/>
                  </a:schemeClr>
                </a:solidFill>
              </a:rPr>
              <a:t>:</a:t>
            </a:r>
            <a:r>
              <a:rPr lang="en-US" sz="1800" dirty="0">
                <a:solidFill>
                  <a:srgbClr val="004B1C"/>
                </a:solidFill>
              </a:rPr>
              <a:t> "", </a:t>
            </a:r>
          </a:p>
          <a:p>
            <a:pPr lvl="1"/>
            <a:r>
              <a:rPr lang="en-US" sz="1800" dirty="0">
                <a:solidFill>
                  <a:srgbClr val="004B1C"/>
                </a:solidFill>
              </a:rPr>
              <a:t>"data"</a:t>
            </a:r>
            <a:r>
              <a:rPr lang="en-US" sz="1800" dirty="0">
                <a:solidFill>
                  <a:schemeClr val="tx1">
                    <a:lumMod val="50000"/>
                  </a:schemeClr>
                </a:solidFill>
              </a:rPr>
              <a:t>:</a:t>
            </a:r>
            <a:r>
              <a:rPr lang="en-US" sz="1800" dirty="0">
                <a:solidFill>
                  <a:srgbClr val="004B1C"/>
                </a:solidFill>
              </a:rPr>
              <a:t> { </a:t>
            </a:r>
          </a:p>
          <a:p>
            <a:pPr lvl="1"/>
            <a:r>
              <a:rPr lang="en-US" sz="1800" dirty="0">
                <a:solidFill>
                  <a:srgbClr val="004B1C"/>
                </a:solidFill>
              </a:rPr>
              <a:t>   "</a:t>
            </a:r>
            <a:r>
              <a:rPr lang="en-US" sz="1800" dirty="0" err="1">
                <a:solidFill>
                  <a:srgbClr val="004B1C"/>
                </a:solidFill>
              </a:rPr>
              <a:t>validationCode</a:t>
            </a:r>
            <a:r>
              <a:rPr lang="en-US" sz="1800" dirty="0">
                <a:solidFill>
                  <a:srgbClr val="004B1C"/>
                </a:solidFill>
              </a:rPr>
              <a:t>"</a:t>
            </a:r>
            <a:r>
              <a:rPr lang="en-US" sz="1800" dirty="0">
                <a:solidFill>
                  <a:schemeClr val="tx1">
                    <a:lumMod val="50000"/>
                  </a:schemeClr>
                </a:solidFill>
              </a:rPr>
              <a:t>:</a:t>
            </a:r>
            <a:r>
              <a:rPr lang="en-US" sz="1800" dirty="0">
                <a:solidFill>
                  <a:srgbClr val="004B1C"/>
                </a:solidFill>
              </a:rPr>
              <a:t> "BDC0D448-74DC-4E4A-B9B4-EFAB111FF10A", </a:t>
            </a:r>
          </a:p>
          <a:p>
            <a:pPr lvl="1"/>
            <a:r>
              <a:rPr lang="en-US" sz="1800" dirty="0">
                <a:solidFill>
                  <a:srgbClr val="004B1C"/>
                </a:solidFill>
              </a:rPr>
              <a:t>   "</a:t>
            </a:r>
            <a:r>
              <a:rPr lang="en-US" sz="1800" dirty="0" err="1">
                <a:solidFill>
                  <a:srgbClr val="004B1C"/>
                </a:solidFill>
              </a:rPr>
              <a:t>validationUrl</a:t>
            </a:r>
            <a:r>
              <a:rPr lang="en-US" sz="1800" dirty="0">
                <a:solidFill>
                  <a:srgbClr val="004B1C"/>
                </a:solidFill>
              </a:rPr>
              <a:t>"</a:t>
            </a:r>
            <a:r>
              <a:rPr lang="en-US" sz="1800" dirty="0">
                <a:solidFill>
                  <a:schemeClr val="tx1">
                    <a:lumMod val="50000"/>
                  </a:schemeClr>
                </a:solidFill>
              </a:rPr>
              <a:t>:</a:t>
            </a:r>
            <a:r>
              <a:rPr lang="en-US" sz="1800" dirty="0">
                <a:solidFill>
                  <a:srgbClr val="004B1C"/>
                </a:solidFill>
              </a:rPr>
              <a:t> </a:t>
            </a:r>
            <a:r>
              <a:rPr lang="en-US" sz="1800" dirty="0">
                <a:solidFill>
                  <a:srgbClr val="004B1C"/>
                </a:solidFill>
                <a:hlinkClick r:id="rId3"/>
              </a:rPr>
              <a:t>https://rp-eastus.eventgrid.azure.net/eventsubscriptions/mysub1/validate?id=BDC0D448-74DC-4E4A-B9B4-EFAB111FF10A&amp;t=2018-05-19T17:42:44.7966715Z&amp;apiVersion=2018-05-01-preview&amp;token=yUW1lFf3PSTWyQruNtQ5vCszJ3SiIcJzBvwYnMlN80A%3d</a:t>
            </a:r>
            <a:endParaRPr lang="en-US" sz="1800" dirty="0">
              <a:solidFill>
                <a:srgbClr val="004B1C"/>
              </a:solidFill>
            </a:endParaRPr>
          </a:p>
          <a:p>
            <a:pPr lvl="1"/>
            <a:r>
              <a:rPr lang="en-US" sz="1800" dirty="0">
                <a:solidFill>
                  <a:srgbClr val="004B1C"/>
                </a:solidFill>
              </a:rPr>
              <a:t>  }, </a:t>
            </a:r>
          </a:p>
          <a:p>
            <a:pPr lvl="1"/>
            <a:r>
              <a:rPr lang="en-US" sz="1800" dirty="0">
                <a:solidFill>
                  <a:srgbClr val="004B1C"/>
                </a:solidFill>
              </a:rPr>
              <a:t>"</a:t>
            </a:r>
            <a:r>
              <a:rPr lang="en-US" sz="1800" dirty="0" err="1">
                <a:solidFill>
                  <a:srgbClr val="004B1C"/>
                </a:solidFill>
              </a:rPr>
              <a:t>eventType</a:t>
            </a:r>
            <a:r>
              <a:rPr lang="en-US" sz="1800" dirty="0">
                <a:solidFill>
                  <a:srgbClr val="004B1C"/>
                </a:solidFill>
              </a:rPr>
              <a:t>": "</a:t>
            </a:r>
            <a:r>
              <a:rPr lang="en-US" sz="1800" dirty="0" err="1">
                <a:solidFill>
                  <a:srgbClr val="004B1C"/>
                </a:solidFill>
              </a:rPr>
              <a:t>Microsoft.EventGrid.SubscriptionValidationEvent</a:t>
            </a:r>
            <a:r>
              <a:rPr lang="en-US" sz="1800" dirty="0">
                <a:solidFill>
                  <a:srgbClr val="004B1C"/>
                </a:solidFill>
              </a:rPr>
              <a:t>", </a:t>
            </a:r>
          </a:p>
          <a:p>
            <a:pPr lvl="1"/>
            <a:r>
              <a:rPr lang="en-US" sz="1800" dirty="0">
                <a:solidFill>
                  <a:srgbClr val="004B1C"/>
                </a:solidFill>
              </a:rPr>
              <a:t>"</a:t>
            </a:r>
            <a:r>
              <a:rPr lang="en-US" sz="1800" dirty="0" err="1">
                <a:solidFill>
                  <a:srgbClr val="004B1C"/>
                </a:solidFill>
              </a:rPr>
              <a:t>eventTime</a:t>
            </a:r>
            <a:r>
              <a:rPr lang="en-US" sz="1800" dirty="0">
                <a:solidFill>
                  <a:srgbClr val="004B1C"/>
                </a:solidFill>
              </a:rPr>
              <a:t>": "2018-05-19T17:42:44.8123163Z", </a:t>
            </a:r>
          </a:p>
          <a:p>
            <a:pPr lvl="1"/>
            <a:r>
              <a:rPr lang="en-US" sz="1800" dirty="0">
                <a:solidFill>
                  <a:srgbClr val="004B1C"/>
                </a:solidFill>
              </a:rPr>
              <a:t>"</a:t>
            </a:r>
            <a:r>
              <a:rPr lang="en-US" sz="1800" dirty="0" err="1">
                <a:solidFill>
                  <a:srgbClr val="004B1C"/>
                </a:solidFill>
              </a:rPr>
              <a:t>metadataVersion</a:t>
            </a:r>
            <a:r>
              <a:rPr lang="en-US" sz="1800" dirty="0">
                <a:solidFill>
                  <a:srgbClr val="004B1C"/>
                </a:solidFill>
              </a:rPr>
              <a:t>"</a:t>
            </a:r>
            <a:r>
              <a:rPr lang="en-US" sz="1800" dirty="0">
                <a:solidFill>
                  <a:schemeClr val="tx1">
                    <a:lumMod val="50000"/>
                  </a:schemeClr>
                </a:solidFill>
              </a:rPr>
              <a:t>:</a:t>
            </a:r>
            <a:r>
              <a:rPr lang="en-US" sz="1800" dirty="0">
                <a:solidFill>
                  <a:srgbClr val="004B1C"/>
                </a:solidFill>
              </a:rPr>
              <a:t> "1", </a:t>
            </a:r>
          </a:p>
          <a:p>
            <a:pPr lvl="1"/>
            <a:r>
              <a:rPr lang="en-US" sz="1800" dirty="0">
                <a:solidFill>
                  <a:srgbClr val="004B1C"/>
                </a:solidFill>
              </a:rPr>
              <a:t>"</a:t>
            </a:r>
            <a:r>
              <a:rPr lang="en-US" sz="1800" dirty="0" err="1">
                <a:solidFill>
                  <a:srgbClr val="004B1C"/>
                </a:solidFill>
              </a:rPr>
              <a:t>dataVersion</a:t>
            </a:r>
            <a:r>
              <a:rPr lang="en-US" sz="1800" dirty="0">
                <a:solidFill>
                  <a:srgbClr val="004B1C"/>
                </a:solidFill>
              </a:rPr>
              <a:t>"</a:t>
            </a:r>
            <a:r>
              <a:rPr lang="en-US" sz="1800" dirty="0">
                <a:solidFill>
                  <a:schemeClr val="tx1">
                    <a:lumMod val="50000"/>
                  </a:schemeClr>
                </a:solidFill>
              </a:rPr>
              <a:t>:</a:t>
            </a:r>
            <a:r>
              <a:rPr lang="en-US" sz="1800" dirty="0">
                <a:solidFill>
                  <a:srgbClr val="004B1C"/>
                </a:solidFill>
              </a:rPr>
              <a:t> "2" </a:t>
            </a:r>
          </a:p>
          <a:p>
            <a:r>
              <a:rPr lang="en-US" sz="1800" dirty="0"/>
              <a:t>}]</a:t>
            </a:r>
          </a:p>
        </p:txBody>
      </p:sp>
      <p:cxnSp>
        <p:nvCxnSpPr>
          <p:cNvPr id="6" name="Straight Arrow Connector 5">
            <a:extLst>
              <a:ext uri="{FF2B5EF4-FFF2-40B4-BE49-F238E27FC236}">
                <a16:creationId xmlns:a16="http://schemas.microsoft.com/office/drawing/2014/main" id="{DE06240B-A6CA-DC46-B80B-1ECF2964D98B}"/>
              </a:ext>
            </a:extLst>
          </p:cNvPr>
          <p:cNvCxnSpPr/>
          <p:nvPr/>
        </p:nvCxnSpPr>
        <p:spPr>
          <a:xfrm flipH="1">
            <a:off x="8122920" y="2103120"/>
            <a:ext cx="1264920" cy="853440"/>
          </a:xfrm>
          <a:prstGeom prst="straightConnector1">
            <a:avLst/>
          </a:prstGeom>
          <a:ln w="66675">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D882660-BFB4-DA44-8C06-BA9DB7CF86A8}"/>
              </a:ext>
            </a:extLst>
          </p:cNvPr>
          <p:cNvSpPr/>
          <p:nvPr/>
        </p:nvSpPr>
        <p:spPr bwMode="auto">
          <a:xfrm>
            <a:off x="548640" y="3307080"/>
            <a:ext cx="11490960" cy="1066800"/>
          </a:xfrm>
          <a:prstGeom prst="rect">
            <a:avLst/>
          </a:prstGeom>
          <a:noFill/>
          <a:ln w="41275">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880D9E4D-8430-DB4B-A8C1-7A4D4C6DED41}"/>
              </a:ext>
            </a:extLst>
          </p:cNvPr>
          <p:cNvSpPr txBox="1"/>
          <p:nvPr/>
        </p:nvSpPr>
        <p:spPr>
          <a:xfrm>
            <a:off x="8976360" y="4258717"/>
            <a:ext cx="32156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New – preview feature</a:t>
            </a:r>
          </a:p>
        </p:txBody>
      </p:sp>
      <p:sp>
        <p:nvSpPr>
          <p:cNvPr id="9" name="TextBox 8">
            <a:extLst>
              <a:ext uri="{FF2B5EF4-FFF2-40B4-BE49-F238E27FC236}">
                <a16:creationId xmlns:a16="http://schemas.microsoft.com/office/drawing/2014/main" id="{99DF4404-0B8E-6F41-84FA-C3BCDE827896}"/>
              </a:ext>
            </a:extLst>
          </p:cNvPr>
          <p:cNvSpPr txBox="1"/>
          <p:nvPr/>
        </p:nvSpPr>
        <p:spPr>
          <a:xfrm>
            <a:off x="269238" y="6468398"/>
            <a:ext cx="11655841"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https://</a:t>
            </a:r>
            <a:r>
              <a:rPr lang="en-US" sz="1600" dirty="0" err="1">
                <a:gradFill>
                  <a:gsLst>
                    <a:gs pos="2917">
                      <a:schemeClr val="tx1"/>
                    </a:gs>
                    <a:gs pos="30000">
                      <a:schemeClr val="tx1"/>
                    </a:gs>
                  </a:gsLst>
                  <a:lin ang="5400000" scaled="0"/>
                </a:gradFill>
              </a:rPr>
              <a:t>docs.microsoft.com</a:t>
            </a:r>
            <a:r>
              <a:rPr lang="en-US" sz="1600" dirty="0">
                <a:gradFill>
                  <a:gsLst>
                    <a:gs pos="2917">
                      <a:schemeClr val="tx1"/>
                    </a:gs>
                    <a:gs pos="30000">
                      <a:schemeClr val="tx1"/>
                    </a:gs>
                  </a:gsLst>
                  <a:lin ang="5400000" scaled="0"/>
                </a:gradFill>
              </a:rPr>
              <a:t>/</a:t>
            </a:r>
            <a:r>
              <a:rPr lang="en-US" sz="1600" dirty="0" err="1">
                <a:gradFill>
                  <a:gsLst>
                    <a:gs pos="2917">
                      <a:schemeClr val="tx1"/>
                    </a:gs>
                    <a:gs pos="30000">
                      <a:schemeClr val="tx1"/>
                    </a:gs>
                  </a:gsLst>
                  <a:lin ang="5400000" scaled="0"/>
                </a:gradFill>
              </a:rPr>
              <a:t>en</a:t>
            </a:r>
            <a:r>
              <a:rPr lang="en-US" sz="1600" dirty="0">
                <a:gradFill>
                  <a:gsLst>
                    <a:gs pos="2917">
                      <a:schemeClr val="tx1"/>
                    </a:gs>
                    <a:gs pos="30000">
                      <a:schemeClr val="tx1"/>
                    </a:gs>
                  </a:gsLst>
                  <a:lin ang="5400000" scaled="0"/>
                </a:gradFill>
              </a:rPr>
              <a:t>-us/azure/event-grid/</a:t>
            </a:r>
            <a:r>
              <a:rPr lang="en-US" sz="1600" dirty="0" err="1">
                <a:gradFill>
                  <a:gsLst>
                    <a:gs pos="2917">
                      <a:schemeClr val="tx1"/>
                    </a:gs>
                    <a:gs pos="30000">
                      <a:schemeClr val="tx1"/>
                    </a:gs>
                  </a:gsLst>
                  <a:lin ang="5400000" scaled="0"/>
                </a:gradFill>
              </a:rPr>
              <a:t>security-authentication#webhook-event-delivery</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7647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4C5626-FD2B-44B1-9716-7C6BA7DEDE9C}"/>
              </a:ext>
            </a:extLst>
          </p:cNvPr>
          <p:cNvSpPr>
            <a:spLocks noGrp="1"/>
          </p:cNvSpPr>
          <p:nvPr>
            <p:ph type="title"/>
          </p:nvPr>
        </p:nvSpPr>
        <p:spPr/>
        <p:txBody>
          <a:bodyPr/>
          <a:lstStyle/>
          <a:p>
            <a:r>
              <a:rPr lang="en-US"/>
              <a:t>Demo</a:t>
            </a:r>
          </a:p>
        </p:txBody>
      </p:sp>
      <p:sp>
        <p:nvSpPr>
          <p:cNvPr id="4" name="Text Placeholder 3">
            <a:extLst>
              <a:ext uri="{FF2B5EF4-FFF2-40B4-BE49-F238E27FC236}">
                <a16:creationId xmlns:a16="http://schemas.microsoft.com/office/drawing/2014/main" id="{3110777D-5173-4BB0-94D6-74776AD3FEAB}"/>
              </a:ext>
            </a:extLst>
          </p:cNvPr>
          <p:cNvSpPr>
            <a:spLocks noGrp="1"/>
          </p:cNvSpPr>
          <p:nvPr>
            <p:ph type="body" sz="quarter" idx="12"/>
          </p:nvPr>
        </p:nvSpPr>
        <p:spPr/>
        <p:txBody>
          <a:bodyPr/>
          <a:lstStyle/>
          <a:p>
            <a:r>
              <a:rPr lang="en-US"/>
              <a:t>Event Grid </a:t>
            </a:r>
          </a:p>
        </p:txBody>
      </p:sp>
    </p:spTree>
    <p:extLst>
      <p:ext uri="{BB962C8B-B14F-4D97-AF65-F5344CB8AC3E}">
        <p14:creationId xmlns:p14="http://schemas.microsoft.com/office/powerpoint/2010/main" val="307067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What’s new in Event Grid</a:t>
            </a:r>
          </a:p>
        </p:txBody>
      </p:sp>
      <p:sp>
        <p:nvSpPr>
          <p:cNvPr id="106" name="Rectangle 105"/>
          <p:cNvSpPr/>
          <p:nvPr/>
        </p:nvSpPr>
        <p:spPr bwMode="auto">
          <a:xfrm>
            <a:off x="394119" y="2227128"/>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Geographic Availability</a:t>
            </a:r>
          </a:p>
        </p:txBody>
      </p:sp>
      <p:sp>
        <p:nvSpPr>
          <p:cNvPr id="104" name="Rectangle 103"/>
          <p:cNvSpPr/>
          <p:nvPr/>
        </p:nvSpPr>
        <p:spPr bwMode="auto">
          <a:xfrm>
            <a:off x="394119" y="4894521"/>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lang="en-US" sz="1567" kern="0" dirty="0">
                <a:gradFill>
                  <a:gsLst>
                    <a:gs pos="0">
                      <a:srgbClr val="FFFFFF"/>
                    </a:gs>
                    <a:gs pos="100000">
                      <a:srgbClr val="FFFFFF"/>
                    </a:gs>
                  </a:gsLst>
                  <a:lin ang="5400000" scaled="0"/>
                </a:gradFill>
                <a:latin typeface="Segoe UI"/>
                <a:cs typeface="Segoe UI" pitchFamily="34" charset="0"/>
              </a:rPr>
              <a:t>Management &amp; Publish SDKs</a:t>
            </a: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 name="TextBox 2">
            <a:extLst>
              <a:ext uri="{FF2B5EF4-FFF2-40B4-BE49-F238E27FC236}">
                <a16:creationId xmlns:a16="http://schemas.microsoft.com/office/drawing/2014/main" id="{C90F2EC7-6F9E-41DA-810C-9C326531E820}"/>
              </a:ext>
            </a:extLst>
          </p:cNvPr>
          <p:cNvSpPr txBox="1"/>
          <p:nvPr/>
        </p:nvSpPr>
        <p:spPr>
          <a:xfrm>
            <a:off x="7928598" y="2062981"/>
            <a:ext cx="1772359" cy="511256"/>
          </a:xfrm>
          <a:prstGeom prst="rect">
            <a:avLst/>
          </a:prstGeom>
          <a:noFill/>
        </p:spPr>
        <p:txBody>
          <a:bodyPr wrap="square" lIns="179285" tIns="143428" rIns="179285" bIns="143428" rtlCol="0">
            <a:spAutoFit/>
          </a:bodyPr>
          <a:lstStyle/>
          <a:p>
            <a:pPr marL="0" marR="0" lvl="0" indent="0"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Cloud Events</a:t>
            </a:r>
          </a:p>
        </p:txBody>
      </p:sp>
      <p:sp>
        <p:nvSpPr>
          <p:cNvPr id="53" name="TextBox 52">
            <a:extLst>
              <a:ext uri="{FF2B5EF4-FFF2-40B4-BE49-F238E27FC236}">
                <a16:creationId xmlns:a16="http://schemas.microsoft.com/office/drawing/2014/main" id="{CC30763B-14AD-4573-B5BB-F899A6A0CD2C}"/>
              </a:ext>
            </a:extLst>
          </p:cNvPr>
          <p:cNvSpPr txBox="1"/>
          <p:nvPr/>
        </p:nvSpPr>
        <p:spPr>
          <a:xfrm>
            <a:off x="8289807" y="3583405"/>
            <a:ext cx="1411150" cy="511256"/>
          </a:xfrm>
          <a:prstGeom prst="rect">
            <a:avLst/>
          </a:prstGeom>
          <a:noFill/>
        </p:spPr>
        <p:txBody>
          <a:bodyPr wrap="square" lIns="179285" tIns="143428" rIns="179285" bIns="143428" rtlCol="0">
            <a:spAutoFit/>
          </a:bodyPr>
          <a:lstStyle/>
          <a:p>
            <a:pPr marL="0" marR="0" lvl="0" indent="0"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Validation</a:t>
            </a:r>
          </a:p>
        </p:txBody>
      </p:sp>
      <p:sp>
        <p:nvSpPr>
          <p:cNvPr id="60" name="TextBox 59">
            <a:extLst>
              <a:ext uri="{FF2B5EF4-FFF2-40B4-BE49-F238E27FC236}">
                <a16:creationId xmlns:a16="http://schemas.microsoft.com/office/drawing/2014/main" id="{96F8E2FD-1110-4817-910F-D8543CDE08E6}"/>
              </a:ext>
            </a:extLst>
          </p:cNvPr>
          <p:cNvSpPr txBox="1"/>
          <p:nvPr/>
        </p:nvSpPr>
        <p:spPr>
          <a:xfrm>
            <a:off x="2655894" y="2169132"/>
            <a:ext cx="1984116"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Added 2 Japan, 2 Australia regions</a:t>
            </a:r>
          </a:p>
        </p:txBody>
      </p:sp>
      <p:sp>
        <p:nvSpPr>
          <p:cNvPr id="63" name="TextBox 62">
            <a:extLst>
              <a:ext uri="{FF2B5EF4-FFF2-40B4-BE49-F238E27FC236}">
                <a16:creationId xmlns:a16="http://schemas.microsoft.com/office/drawing/2014/main" id="{E137874E-F77B-44E7-AB72-4B7CC299E13C}"/>
              </a:ext>
            </a:extLst>
          </p:cNvPr>
          <p:cNvSpPr txBox="1"/>
          <p:nvPr/>
        </p:nvSpPr>
        <p:spPr>
          <a:xfrm>
            <a:off x="2655894" y="4849125"/>
            <a:ext cx="1984116" cy="9544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.NET, Go, Node, Python, Ruby &amp; Java</a:t>
            </a:r>
          </a:p>
        </p:txBody>
      </p:sp>
      <p:pic>
        <p:nvPicPr>
          <p:cNvPr id="6" name="Graphic 5" descr="Star">
            <a:extLst>
              <a:ext uri="{FF2B5EF4-FFF2-40B4-BE49-F238E27FC236}">
                <a16:creationId xmlns:a16="http://schemas.microsoft.com/office/drawing/2014/main" id="{34EE2C3F-8C1E-4329-AF1F-706F0DB793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3101" y="1726750"/>
            <a:ext cx="398089" cy="398089"/>
          </a:xfrm>
          <a:prstGeom prst="rect">
            <a:avLst/>
          </a:prstGeom>
        </p:spPr>
      </p:pic>
      <p:pic>
        <p:nvPicPr>
          <p:cNvPr id="64" name="Graphic 63" descr="Star">
            <a:extLst>
              <a:ext uri="{FF2B5EF4-FFF2-40B4-BE49-F238E27FC236}">
                <a16:creationId xmlns:a16="http://schemas.microsoft.com/office/drawing/2014/main" id="{21621CCC-746F-42F9-9EDF-090A057713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5199" y="4425837"/>
            <a:ext cx="398089" cy="398089"/>
          </a:xfrm>
          <a:prstGeom prst="rect">
            <a:avLst/>
          </a:prstGeom>
        </p:spPr>
      </p:pic>
      <p:pic>
        <p:nvPicPr>
          <p:cNvPr id="65" name="Graphic 64" descr="Star">
            <a:extLst>
              <a:ext uri="{FF2B5EF4-FFF2-40B4-BE49-F238E27FC236}">
                <a16:creationId xmlns:a16="http://schemas.microsoft.com/office/drawing/2014/main" id="{B173E468-3B3F-4F5C-838B-9227E95970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7938" y="1755767"/>
            <a:ext cx="398089" cy="398089"/>
          </a:xfrm>
          <a:prstGeom prst="rect">
            <a:avLst/>
          </a:prstGeom>
        </p:spPr>
      </p:pic>
      <p:pic>
        <p:nvPicPr>
          <p:cNvPr id="69" name="Graphic 68" descr="Star">
            <a:extLst>
              <a:ext uri="{FF2B5EF4-FFF2-40B4-BE49-F238E27FC236}">
                <a16:creationId xmlns:a16="http://schemas.microsoft.com/office/drawing/2014/main" id="{782715FF-3514-481D-A60F-11F8E18E86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2869" y="3281131"/>
            <a:ext cx="398089" cy="398089"/>
          </a:xfrm>
          <a:prstGeom prst="rect">
            <a:avLst/>
          </a:prstGeom>
        </p:spPr>
      </p:pic>
      <p:sp>
        <p:nvSpPr>
          <p:cNvPr id="39" name="Rectangle 38">
            <a:extLst>
              <a:ext uri="{FF2B5EF4-FFF2-40B4-BE49-F238E27FC236}">
                <a16:creationId xmlns:a16="http://schemas.microsoft.com/office/drawing/2014/main" id="{F3443C66-B673-44C7-9EFE-7548DDA24F5E}"/>
              </a:ext>
            </a:extLst>
          </p:cNvPr>
          <p:cNvSpPr/>
          <p:nvPr/>
        </p:nvSpPr>
        <p:spPr bwMode="auto">
          <a:xfrm>
            <a:off x="394119" y="3491053"/>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lang="en-US" sz="1567" kern="0" dirty="0">
                <a:gradFill>
                  <a:gsLst>
                    <a:gs pos="0">
                      <a:srgbClr val="FFFFFF"/>
                    </a:gs>
                    <a:gs pos="100000">
                      <a:srgbClr val="FFFFFF"/>
                    </a:gs>
                  </a:gsLst>
                  <a:lin ang="5400000" scaled="0"/>
                </a:gradFill>
                <a:latin typeface="Segoe UI"/>
                <a:cs typeface="Segoe UI" pitchFamily="34" charset="0"/>
              </a:rPr>
              <a:t>Financial Backed SLA</a:t>
            </a: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 name="TextBox 39">
            <a:extLst>
              <a:ext uri="{FF2B5EF4-FFF2-40B4-BE49-F238E27FC236}">
                <a16:creationId xmlns:a16="http://schemas.microsoft.com/office/drawing/2014/main" id="{3AA296F0-7E41-44FB-81D9-BFBB9C83FF5C}"/>
              </a:ext>
            </a:extLst>
          </p:cNvPr>
          <p:cNvSpPr txBox="1"/>
          <p:nvPr/>
        </p:nvSpPr>
        <p:spPr>
          <a:xfrm>
            <a:off x="2794843" y="3433057"/>
            <a:ext cx="1984116"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99.99% publish availability</a:t>
            </a:r>
          </a:p>
        </p:txBody>
      </p:sp>
      <p:pic>
        <p:nvPicPr>
          <p:cNvPr id="41" name="Graphic 40" descr="Star">
            <a:extLst>
              <a:ext uri="{FF2B5EF4-FFF2-40B4-BE49-F238E27FC236}">
                <a16:creationId xmlns:a16="http://schemas.microsoft.com/office/drawing/2014/main" id="{F78D4252-4A67-44EE-B775-7121662EC6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3102" y="2997536"/>
            <a:ext cx="398089" cy="398089"/>
          </a:xfrm>
          <a:prstGeom prst="rect">
            <a:avLst/>
          </a:prstGeom>
        </p:spPr>
      </p:pic>
      <p:grpSp>
        <p:nvGrpSpPr>
          <p:cNvPr id="37" name="Group 36">
            <a:extLst>
              <a:ext uri="{FF2B5EF4-FFF2-40B4-BE49-F238E27FC236}">
                <a16:creationId xmlns:a16="http://schemas.microsoft.com/office/drawing/2014/main" id="{7112B08A-4BEE-4EDF-9620-D83621A2E334}"/>
              </a:ext>
            </a:extLst>
          </p:cNvPr>
          <p:cNvGrpSpPr/>
          <p:nvPr/>
        </p:nvGrpSpPr>
        <p:grpSpPr>
          <a:xfrm>
            <a:off x="4917907" y="2838893"/>
            <a:ext cx="2738449" cy="1971214"/>
            <a:chOff x="9093048" y="2389036"/>
            <a:chExt cx="2794153" cy="2011312"/>
          </a:xfrm>
        </p:grpSpPr>
        <p:sp>
          <p:nvSpPr>
            <p:cNvPr id="38" name="Rectangle 37">
              <a:extLst>
                <a:ext uri="{FF2B5EF4-FFF2-40B4-BE49-F238E27FC236}">
                  <a16:creationId xmlns:a16="http://schemas.microsoft.com/office/drawing/2014/main" id="{51008748-85A1-483C-8FC4-99120951C4D7}"/>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1"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Event Grid</a:t>
              </a:r>
            </a:p>
          </p:txBody>
        </p:sp>
        <p:sp>
          <p:nvSpPr>
            <p:cNvPr id="42" name="Rectangle 41">
              <a:extLst>
                <a:ext uri="{FF2B5EF4-FFF2-40B4-BE49-F238E27FC236}">
                  <a16:creationId xmlns:a16="http://schemas.microsoft.com/office/drawing/2014/main" id="{0402FA2C-4724-49A9-A710-33FBB691FB78}"/>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1250">
                        <a:srgbClr val="353535"/>
                      </a:gs>
                      <a:gs pos="100000">
                        <a:srgbClr val="353535"/>
                      </a:gs>
                    </a:gsLst>
                    <a:lin ang="5400000" scaled="0"/>
                  </a:gradFill>
                  <a:latin typeface="Segoe UI Semilight"/>
                  <a:ea typeface="Times New Roman" panose="02020603050405020304" pitchFamily="18" charset="0"/>
                </a:rPr>
                <a:t>Manage all events that can trigger code or logic</a:t>
              </a:r>
              <a:endParaRPr lang="en-US" sz="1567">
                <a:gradFill>
                  <a:gsLst>
                    <a:gs pos="1250">
                      <a:srgbClr val="353535"/>
                    </a:gs>
                    <a:gs pos="100000">
                      <a:srgbClr val="353535"/>
                    </a:gs>
                  </a:gsLst>
                  <a:lin ang="5400000" scaled="0"/>
                </a:gradFill>
                <a:latin typeface="Segoe UI Semilight"/>
                <a:ea typeface="Calibri" panose="020F0502020204030204" pitchFamily="34" charset="0"/>
              </a:endParaRPr>
            </a:p>
          </p:txBody>
        </p:sp>
        <p:pic>
          <p:nvPicPr>
            <p:cNvPr id="43" name="Picture 14" descr="Image result for azure event grid">
              <a:extLst>
                <a:ext uri="{FF2B5EF4-FFF2-40B4-BE49-F238E27FC236}">
                  <a16:creationId xmlns:a16="http://schemas.microsoft.com/office/drawing/2014/main" id="{B242B4F8-7356-40BB-8AD2-4E3B586BB656}"/>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ectangle 43">
            <a:extLst>
              <a:ext uri="{FF2B5EF4-FFF2-40B4-BE49-F238E27FC236}">
                <a16:creationId xmlns:a16="http://schemas.microsoft.com/office/drawing/2014/main" id="{FB83EA8B-F513-45D3-9D7E-3ED03A62914C}"/>
              </a:ext>
            </a:extLst>
          </p:cNvPr>
          <p:cNvSpPr/>
          <p:nvPr/>
        </p:nvSpPr>
        <p:spPr bwMode="auto">
          <a:xfrm>
            <a:off x="9700958" y="3440944"/>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lang="en-US" sz="1567" kern="0" dirty="0">
                <a:gradFill>
                  <a:gsLst>
                    <a:gs pos="0">
                      <a:srgbClr val="FFFFFF"/>
                    </a:gs>
                    <a:gs pos="100000">
                      <a:srgbClr val="FFFFFF"/>
                    </a:gs>
                  </a:gsLst>
                  <a:lin ang="5400000" scaled="0"/>
                </a:gradFill>
                <a:latin typeface="Segoe UI"/>
                <a:cs typeface="Segoe UI" pitchFamily="34" charset="0"/>
              </a:rPr>
              <a:t>Validation URL</a:t>
            </a: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B99F20DC-5C83-48AD-A39B-A9DDB8B10CCF}"/>
              </a:ext>
            </a:extLst>
          </p:cNvPr>
          <p:cNvSpPr/>
          <p:nvPr/>
        </p:nvSpPr>
        <p:spPr bwMode="auto">
          <a:xfrm>
            <a:off x="9700958" y="2138421"/>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lang="en-US" sz="1567" kern="0" dirty="0">
                <a:gradFill>
                  <a:gsLst>
                    <a:gs pos="0">
                      <a:srgbClr val="FFFFFF"/>
                    </a:gs>
                    <a:gs pos="100000">
                      <a:srgbClr val="FFFFFF"/>
                    </a:gs>
                  </a:gsLst>
                  <a:lin ang="5400000" scaled="0"/>
                </a:gradFill>
                <a:latin typeface="Segoe UI"/>
                <a:cs typeface="Segoe UI" pitchFamily="34" charset="0"/>
              </a:rPr>
              <a:t>Cloud Events</a:t>
            </a: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898D577A-3E33-4AF6-B897-469B6F1D94F2}"/>
              </a:ext>
            </a:extLst>
          </p:cNvPr>
          <p:cNvSpPr txBox="1"/>
          <p:nvPr/>
        </p:nvSpPr>
        <p:spPr>
          <a:xfrm>
            <a:off x="451505" y="4965099"/>
            <a:ext cx="69240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 }</a:t>
            </a:r>
          </a:p>
        </p:txBody>
      </p:sp>
      <p:sp>
        <p:nvSpPr>
          <p:cNvPr id="46" name="TextBox 45">
            <a:extLst>
              <a:ext uri="{FF2B5EF4-FFF2-40B4-BE49-F238E27FC236}">
                <a16:creationId xmlns:a16="http://schemas.microsoft.com/office/drawing/2014/main" id="{6115ADE9-F9ED-4858-A5F3-318EBCCA3C8E}"/>
              </a:ext>
            </a:extLst>
          </p:cNvPr>
          <p:cNvSpPr txBox="1"/>
          <p:nvPr/>
        </p:nvSpPr>
        <p:spPr>
          <a:xfrm>
            <a:off x="451460" y="3549085"/>
            <a:ext cx="69240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a:t>
            </a:r>
          </a:p>
        </p:txBody>
      </p:sp>
      <p:pic>
        <p:nvPicPr>
          <p:cNvPr id="9" name="Picture 8" descr="A picture containing vector graphics&#10;&#10;Description generated with high confidence">
            <a:extLst>
              <a:ext uri="{FF2B5EF4-FFF2-40B4-BE49-F238E27FC236}">
                <a16:creationId xmlns:a16="http://schemas.microsoft.com/office/drawing/2014/main" id="{062A829D-0DC3-4FDA-8BC6-924C5DA85586}"/>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892243" y="3630556"/>
            <a:ext cx="420624" cy="420624"/>
          </a:xfrm>
          <a:prstGeom prst="rect">
            <a:avLst/>
          </a:prstGeom>
        </p:spPr>
      </p:pic>
      <p:pic>
        <p:nvPicPr>
          <p:cNvPr id="11" name="Graphic 10">
            <a:extLst>
              <a:ext uri="{FF2B5EF4-FFF2-40B4-BE49-F238E27FC236}">
                <a16:creationId xmlns:a16="http://schemas.microsoft.com/office/drawing/2014/main" id="{58E1D766-57DA-46FA-B50F-90305B9E6B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9243" y="2385260"/>
            <a:ext cx="476250" cy="476250"/>
          </a:xfrm>
          <a:prstGeom prst="rect">
            <a:avLst/>
          </a:prstGeom>
        </p:spPr>
      </p:pic>
      <p:sp>
        <p:nvSpPr>
          <p:cNvPr id="27" name="TextBox 26">
            <a:extLst>
              <a:ext uri="{FF2B5EF4-FFF2-40B4-BE49-F238E27FC236}">
                <a16:creationId xmlns:a16="http://schemas.microsoft.com/office/drawing/2014/main" id="{32E7073C-F531-4677-B305-9E779B6CD80A}"/>
              </a:ext>
            </a:extLst>
          </p:cNvPr>
          <p:cNvSpPr txBox="1"/>
          <p:nvPr/>
        </p:nvSpPr>
        <p:spPr>
          <a:xfrm>
            <a:off x="8410591" y="4912603"/>
            <a:ext cx="1411150" cy="954455"/>
          </a:xfrm>
          <a:prstGeom prst="rect">
            <a:avLst/>
          </a:prstGeom>
          <a:noFill/>
        </p:spPr>
        <p:txBody>
          <a:bodyPr wrap="square" lIns="179285" tIns="143428" rIns="179285" bIns="143428" rtlCol="0">
            <a:spAutoFit/>
          </a:bodyPr>
          <a:lstStyle/>
          <a:p>
            <a:pPr marL="0" marR="0" lvl="0" indent="0"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24 hr. exponential back off</a:t>
            </a:r>
          </a:p>
        </p:txBody>
      </p:sp>
      <p:pic>
        <p:nvPicPr>
          <p:cNvPr id="28" name="Graphic 27" descr="Star">
            <a:extLst>
              <a:ext uri="{FF2B5EF4-FFF2-40B4-BE49-F238E27FC236}">
                <a16:creationId xmlns:a16="http://schemas.microsoft.com/office/drawing/2014/main" id="{4BB4CCED-AF42-4262-94AD-22FD27DADB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2868" y="4419297"/>
            <a:ext cx="398089" cy="398089"/>
          </a:xfrm>
          <a:prstGeom prst="rect">
            <a:avLst/>
          </a:prstGeom>
        </p:spPr>
      </p:pic>
      <p:sp>
        <p:nvSpPr>
          <p:cNvPr id="29" name="Rectangle 28">
            <a:extLst>
              <a:ext uri="{FF2B5EF4-FFF2-40B4-BE49-F238E27FC236}">
                <a16:creationId xmlns:a16="http://schemas.microsoft.com/office/drawing/2014/main" id="{C7293974-0A67-4541-ADA1-D6EFEDA36FF6}"/>
              </a:ext>
            </a:extLst>
          </p:cNvPr>
          <p:cNvSpPr/>
          <p:nvPr/>
        </p:nvSpPr>
        <p:spPr bwMode="auto">
          <a:xfrm>
            <a:off x="9700958" y="4849125"/>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Retry Policy</a:t>
            </a:r>
          </a:p>
        </p:txBody>
      </p:sp>
      <p:sp>
        <p:nvSpPr>
          <p:cNvPr id="22" name="Arrow: Circular 21">
            <a:extLst>
              <a:ext uri="{FF2B5EF4-FFF2-40B4-BE49-F238E27FC236}">
                <a16:creationId xmlns:a16="http://schemas.microsoft.com/office/drawing/2014/main" id="{BF913488-7C13-4076-8E00-A3F9FF9EFFE0}"/>
              </a:ext>
            </a:extLst>
          </p:cNvPr>
          <p:cNvSpPr/>
          <p:nvPr/>
        </p:nvSpPr>
        <p:spPr bwMode="auto">
          <a:xfrm rot="13543124">
            <a:off x="9906595" y="5012902"/>
            <a:ext cx="282327" cy="465274"/>
          </a:xfrm>
          <a:prstGeom prst="circularArrow">
            <a:avLst>
              <a:gd name="adj1" fmla="val 12500"/>
              <a:gd name="adj2" fmla="val 1142319"/>
              <a:gd name="adj3" fmla="val 20457681"/>
              <a:gd name="adj4" fmla="val 3108440"/>
              <a:gd name="adj5" fmla="val 12500"/>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CF8E7A12-A13A-5F40-8C32-CBC1174ED3A0}"/>
              </a:ext>
            </a:extLst>
          </p:cNvPr>
          <p:cNvPicPr>
            <a:picLocks noChangeAspect="1"/>
          </p:cNvPicPr>
          <p:nvPr/>
        </p:nvPicPr>
        <p:blipFill rotWithShape="1">
          <a:blip r:embed="rId9">
            <a:biLevel thresh="25000"/>
          </a:blip>
          <a:srcRect l="33362" r="32882" b="37111"/>
          <a:stretch/>
        </p:blipFill>
        <p:spPr>
          <a:xfrm>
            <a:off x="9782651" y="2307301"/>
            <a:ext cx="530373" cy="391210"/>
          </a:xfrm>
          <a:prstGeom prst="rect">
            <a:avLst/>
          </a:prstGeom>
        </p:spPr>
      </p:pic>
    </p:spTree>
    <p:extLst>
      <p:ext uri="{BB962C8B-B14F-4D97-AF65-F5344CB8AC3E}">
        <p14:creationId xmlns:p14="http://schemas.microsoft.com/office/powerpoint/2010/main" val="3043514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a:t>
            </a:r>
            <a:r>
              <a:rPr lang="mr-IN" dirty="0"/>
              <a:t>–</a:t>
            </a:r>
            <a:r>
              <a:rPr lang="en-US" dirty="0"/>
              <a:t> Altogether</a:t>
            </a:r>
          </a:p>
        </p:txBody>
      </p:sp>
      <p:grpSp>
        <p:nvGrpSpPr>
          <p:cNvPr id="17" name="Group 16"/>
          <p:cNvGrpSpPr/>
          <p:nvPr/>
        </p:nvGrpSpPr>
        <p:grpSpPr>
          <a:xfrm>
            <a:off x="1380348" y="1859937"/>
            <a:ext cx="1082577" cy="590667"/>
            <a:chOff x="1644059" y="1757120"/>
            <a:chExt cx="1502732" cy="819909"/>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501" y="1757120"/>
              <a:ext cx="780290" cy="780290"/>
            </a:xfrm>
            <a:prstGeom prst="rect">
              <a:avLst/>
            </a:prstGeom>
          </p:spPr>
        </p:pic>
        <p:sp>
          <p:nvSpPr>
            <p:cNvPr id="19" name="TextBox 18"/>
            <p:cNvSpPr txBox="1"/>
            <p:nvPr/>
          </p:nvSpPr>
          <p:spPr>
            <a:xfrm>
              <a:off x="1644059" y="1916326"/>
              <a:ext cx="962869" cy="660703"/>
            </a:xfrm>
            <a:prstGeom prst="rect">
              <a:avLst/>
            </a:prstGeom>
            <a:noFill/>
          </p:spPr>
          <p:txBody>
            <a:bodyPr wrap="none" lIns="179285" tIns="143428" rIns="179285" bIns="143428" rtlCol="0">
              <a:spAutoFit/>
            </a:bodyPr>
            <a:lstStyle/>
            <a:p>
              <a:pPr defTabSz="914367">
                <a:lnSpc>
                  <a:spcPct val="90000"/>
                </a:lnSpc>
                <a:spcAft>
                  <a:spcPts val="588"/>
                </a:spcAft>
              </a:pPr>
              <a:r>
                <a:rPr lang="pl-PL" sz="1372">
                  <a:gradFill>
                    <a:gsLst>
                      <a:gs pos="2917">
                        <a:srgbClr val="282828"/>
                      </a:gs>
                      <a:gs pos="30000">
                        <a:srgbClr val="282828"/>
                      </a:gs>
                    </a:gsLst>
                    <a:lin ang="5400000" scaled="0"/>
                  </a:gradFill>
                  <a:latin typeface="Segoe UI Semilight"/>
                </a:rPr>
                <a:t>User</a:t>
              </a:r>
            </a:p>
          </p:txBody>
        </p:sp>
      </p:grpSp>
      <p:cxnSp>
        <p:nvCxnSpPr>
          <p:cNvPr id="64" name="Straight Arrow Connector 63">
            <a:extLst>
              <a:ext uri="{FF2B5EF4-FFF2-40B4-BE49-F238E27FC236}">
                <a16:creationId xmlns:a16="http://schemas.microsoft.com/office/drawing/2014/main" id="{39026434-60F5-1A46-BD9C-423AB464F143}"/>
              </a:ext>
            </a:extLst>
          </p:cNvPr>
          <p:cNvCxnSpPr>
            <a:cxnSpLocks/>
          </p:cNvCxnSpPr>
          <p:nvPr/>
        </p:nvCxnSpPr>
        <p:spPr>
          <a:xfrm>
            <a:off x="2574627" y="2150901"/>
            <a:ext cx="1829017" cy="0"/>
          </a:xfrm>
          <a:prstGeom prst="straightConnector1">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48F1ACA-40C3-D144-B01F-6BB2565739E2}"/>
              </a:ext>
            </a:extLst>
          </p:cNvPr>
          <p:cNvSpPr txBox="1"/>
          <p:nvPr/>
        </p:nvSpPr>
        <p:spPr>
          <a:xfrm>
            <a:off x="2481719" y="1688236"/>
            <a:ext cx="1627586"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Car Review</a:t>
            </a:r>
          </a:p>
        </p:txBody>
      </p:sp>
      <p:sp>
        <p:nvSpPr>
          <p:cNvPr id="7" name="Rectangle 6">
            <a:extLst>
              <a:ext uri="{FF2B5EF4-FFF2-40B4-BE49-F238E27FC236}">
                <a16:creationId xmlns:a16="http://schemas.microsoft.com/office/drawing/2014/main" id="{67C80AF1-19E0-CC4C-9716-A6C9C1AC0868}"/>
              </a:ext>
            </a:extLst>
          </p:cNvPr>
          <p:cNvSpPr/>
          <p:nvPr/>
        </p:nvSpPr>
        <p:spPr bwMode="auto">
          <a:xfrm>
            <a:off x="3688416" y="1278617"/>
            <a:ext cx="2212695" cy="172476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TextBox 70">
            <a:extLst>
              <a:ext uri="{FF2B5EF4-FFF2-40B4-BE49-F238E27FC236}">
                <a16:creationId xmlns:a16="http://schemas.microsoft.com/office/drawing/2014/main" id="{37D23F01-CF7A-714A-B793-3F57DEFA37EE}"/>
              </a:ext>
            </a:extLst>
          </p:cNvPr>
          <p:cNvSpPr txBox="1"/>
          <p:nvPr/>
        </p:nvSpPr>
        <p:spPr>
          <a:xfrm>
            <a:off x="4181292" y="1166839"/>
            <a:ext cx="1627586"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b="1" dirty="0">
                <a:gradFill>
                  <a:gsLst>
                    <a:gs pos="2917">
                      <a:srgbClr val="282828"/>
                    </a:gs>
                    <a:gs pos="30000">
                      <a:srgbClr val="282828"/>
                    </a:gs>
                  </a:gsLst>
                  <a:lin ang="5400000" scaled="0"/>
                </a:gradFill>
                <a:latin typeface="Segoe UI Semilight"/>
              </a:rPr>
              <a:t>Website - SPA</a:t>
            </a:r>
          </a:p>
        </p:txBody>
      </p:sp>
      <p:grpSp>
        <p:nvGrpSpPr>
          <p:cNvPr id="72" name="Group 71">
            <a:extLst>
              <a:ext uri="{FF2B5EF4-FFF2-40B4-BE49-F238E27FC236}">
                <a16:creationId xmlns:a16="http://schemas.microsoft.com/office/drawing/2014/main" id="{DE2991B0-C9F9-3349-ABD4-902A6532DD04}"/>
              </a:ext>
            </a:extLst>
          </p:cNvPr>
          <p:cNvGrpSpPr/>
          <p:nvPr/>
        </p:nvGrpSpPr>
        <p:grpSpPr>
          <a:xfrm>
            <a:off x="4403644" y="1352341"/>
            <a:ext cx="774054" cy="1174544"/>
            <a:chOff x="3265427" y="4382108"/>
            <a:chExt cx="789575" cy="1198096"/>
          </a:xfrm>
        </p:grpSpPr>
        <p:pic>
          <p:nvPicPr>
            <p:cNvPr id="73" name="Picture 72">
              <a:extLst>
                <a:ext uri="{FF2B5EF4-FFF2-40B4-BE49-F238E27FC236}">
                  <a16:creationId xmlns:a16="http://schemas.microsoft.com/office/drawing/2014/main" id="{E4A9AF3D-A041-704A-B681-A0ED349BA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3084" y="4877597"/>
              <a:ext cx="702607" cy="702607"/>
            </a:xfrm>
            <a:prstGeom prst="rect">
              <a:avLst/>
            </a:prstGeom>
          </p:spPr>
        </p:pic>
        <p:sp>
          <p:nvSpPr>
            <p:cNvPr id="74" name="TextBox 73">
              <a:extLst>
                <a:ext uri="{FF2B5EF4-FFF2-40B4-BE49-F238E27FC236}">
                  <a16:creationId xmlns:a16="http://schemas.microsoft.com/office/drawing/2014/main" id="{BDB56C3C-694C-E448-82D4-64D75E71DD25}"/>
                </a:ext>
              </a:extLst>
            </p:cNvPr>
            <p:cNvSpPr txBox="1"/>
            <p:nvPr/>
          </p:nvSpPr>
          <p:spPr>
            <a:xfrm>
              <a:off x="3265427" y="4382108"/>
              <a:ext cx="789575" cy="489365"/>
            </a:xfrm>
            <a:prstGeom prst="rect">
              <a:avLst/>
            </a:prstGeom>
            <a:noFill/>
          </p:spPr>
          <p:txBody>
            <a:bodyPr wrap="none" lIns="179285" tIns="143428" rIns="179285" bIns="143428" rtlCol="0">
              <a:spAutoFit/>
            </a:bodyPr>
            <a:lstStyle/>
            <a:p>
              <a:pPr defTabSz="914367">
                <a:lnSpc>
                  <a:spcPct val="90000"/>
                </a:lnSpc>
                <a:spcAft>
                  <a:spcPts val="588"/>
                </a:spcAft>
              </a:pPr>
              <a:r>
                <a:rPr lang="en-US" sz="1372" b="1" dirty="0">
                  <a:gradFill>
                    <a:gsLst>
                      <a:gs pos="2917">
                        <a:srgbClr val="282828"/>
                      </a:gs>
                      <a:gs pos="30000">
                        <a:srgbClr val="282828"/>
                      </a:gs>
                    </a:gsLst>
                    <a:lin ang="5400000" scaled="0"/>
                  </a:gradFill>
                  <a:latin typeface="Segoe UI Semilight"/>
                </a:rPr>
                <a:t>Proxy</a:t>
              </a:r>
              <a:endParaRPr lang="pl-PL" sz="1372" b="1" dirty="0">
                <a:gradFill>
                  <a:gsLst>
                    <a:gs pos="2917">
                      <a:srgbClr val="282828"/>
                    </a:gs>
                    <a:gs pos="30000">
                      <a:srgbClr val="282828"/>
                    </a:gs>
                  </a:gsLst>
                  <a:lin ang="5400000" scaled="0"/>
                </a:gradFill>
                <a:latin typeface="Segoe UI Semilight"/>
              </a:endParaRPr>
            </a:p>
          </p:txBody>
        </p:sp>
      </p:grpSp>
      <p:pic>
        <p:nvPicPr>
          <p:cNvPr id="76" name="Picture 75">
            <a:extLst>
              <a:ext uri="{FF2B5EF4-FFF2-40B4-BE49-F238E27FC236}">
                <a16:creationId xmlns:a16="http://schemas.microsoft.com/office/drawing/2014/main" id="{64FA0916-E6F8-A54F-B1A3-9D67CCCB1E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8634" y="3612117"/>
            <a:ext cx="618533" cy="618533"/>
          </a:xfrm>
          <a:prstGeom prst="rect">
            <a:avLst/>
          </a:prstGeom>
        </p:spPr>
      </p:pic>
      <p:sp>
        <p:nvSpPr>
          <p:cNvPr id="78" name="TextBox 77">
            <a:extLst>
              <a:ext uri="{FF2B5EF4-FFF2-40B4-BE49-F238E27FC236}">
                <a16:creationId xmlns:a16="http://schemas.microsoft.com/office/drawing/2014/main" id="{FE35F858-B8BB-8145-B9BF-3D2A12240DDF}"/>
              </a:ext>
            </a:extLst>
          </p:cNvPr>
          <p:cNvSpPr txBox="1"/>
          <p:nvPr/>
        </p:nvSpPr>
        <p:spPr>
          <a:xfrm>
            <a:off x="5251549" y="4247352"/>
            <a:ext cx="1330928"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Blob Storage</a:t>
            </a:r>
            <a:endParaRPr lang="pl-PL" sz="1372" dirty="0">
              <a:gradFill>
                <a:gsLst>
                  <a:gs pos="2917">
                    <a:srgbClr val="282828"/>
                  </a:gs>
                  <a:gs pos="30000">
                    <a:srgbClr val="282828"/>
                  </a:gs>
                </a:gsLst>
                <a:lin ang="5400000" scaled="0"/>
              </a:gradFill>
              <a:latin typeface="Segoe UI Semilight"/>
            </a:endParaRPr>
          </a:p>
        </p:txBody>
      </p:sp>
      <p:cxnSp>
        <p:nvCxnSpPr>
          <p:cNvPr id="80" name="Straight Arrow Connector 79">
            <a:extLst>
              <a:ext uri="{FF2B5EF4-FFF2-40B4-BE49-F238E27FC236}">
                <a16:creationId xmlns:a16="http://schemas.microsoft.com/office/drawing/2014/main" id="{CA91A838-274B-9A4D-9EC5-BAAE523D9E48}"/>
              </a:ext>
            </a:extLst>
          </p:cNvPr>
          <p:cNvCxnSpPr>
            <a:cxnSpLocks/>
          </p:cNvCxnSpPr>
          <p:nvPr/>
        </p:nvCxnSpPr>
        <p:spPr>
          <a:xfrm>
            <a:off x="5012401" y="2646487"/>
            <a:ext cx="506234" cy="776015"/>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319A3E6F-A1E2-4D49-B358-B0B307D30A80}"/>
              </a:ext>
            </a:extLst>
          </p:cNvPr>
          <p:cNvSpPr/>
          <p:nvPr/>
        </p:nvSpPr>
        <p:spPr bwMode="auto">
          <a:xfrm>
            <a:off x="7126602" y="1253561"/>
            <a:ext cx="2212695" cy="172476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TextBox 82">
            <a:extLst>
              <a:ext uri="{FF2B5EF4-FFF2-40B4-BE49-F238E27FC236}">
                <a16:creationId xmlns:a16="http://schemas.microsoft.com/office/drawing/2014/main" id="{AA5E4719-BF10-3449-A02D-E29137B71D04}"/>
              </a:ext>
            </a:extLst>
          </p:cNvPr>
          <p:cNvSpPr txBox="1"/>
          <p:nvPr/>
        </p:nvSpPr>
        <p:spPr>
          <a:xfrm>
            <a:off x="7352816" y="1157955"/>
            <a:ext cx="1760262"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b="1" dirty="0">
                <a:gradFill>
                  <a:gsLst>
                    <a:gs pos="2917">
                      <a:srgbClr val="282828"/>
                    </a:gs>
                    <a:gs pos="30000">
                      <a:srgbClr val="282828"/>
                    </a:gs>
                  </a:gsLst>
                  <a:lin ang="5400000" scaled="0"/>
                </a:gradFill>
                <a:latin typeface="Segoe UI Semilight"/>
              </a:rPr>
              <a:t>Website Backend</a:t>
            </a:r>
          </a:p>
        </p:txBody>
      </p:sp>
      <p:grpSp>
        <p:nvGrpSpPr>
          <p:cNvPr id="84" name="Group 83">
            <a:extLst>
              <a:ext uri="{FF2B5EF4-FFF2-40B4-BE49-F238E27FC236}">
                <a16:creationId xmlns:a16="http://schemas.microsoft.com/office/drawing/2014/main" id="{DAE1D434-E1E0-2D4A-8BC1-6DF225B2523C}"/>
              </a:ext>
            </a:extLst>
          </p:cNvPr>
          <p:cNvGrpSpPr/>
          <p:nvPr/>
        </p:nvGrpSpPr>
        <p:grpSpPr>
          <a:xfrm>
            <a:off x="7888550" y="1696708"/>
            <a:ext cx="1565892" cy="888584"/>
            <a:chOff x="3313084" y="4761691"/>
            <a:chExt cx="1597291" cy="906402"/>
          </a:xfrm>
        </p:grpSpPr>
        <p:pic>
          <p:nvPicPr>
            <p:cNvPr id="85" name="Picture 84">
              <a:extLst>
                <a:ext uri="{FF2B5EF4-FFF2-40B4-BE49-F238E27FC236}">
                  <a16:creationId xmlns:a16="http://schemas.microsoft.com/office/drawing/2014/main" id="{FD3F34BE-2DEE-CE42-A0A6-682406B467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3084" y="4877597"/>
              <a:ext cx="702607" cy="702607"/>
            </a:xfrm>
            <a:prstGeom prst="rect">
              <a:avLst/>
            </a:prstGeom>
          </p:spPr>
        </p:pic>
        <p:sp>
          <p:nvSpPr>
            <p:cNvPr id="86" name="TextBox 85">
              <a:extLst>
                <a:ext uri="{FF2B5EF4-FFF2-40B4-BE49-F238E27FC236}">
                  <a16:creationId xmlns:a16="http://schemas.microsoft.com/office/drawing/2014/main" id="{FF66DD2E-5A8F-E943-9E76-7D665687C28F}"/>
                </a:ext>
              </a:extLst>
            </p:cNvPr>
            <p:cNvSpPr txBox="1"/>
            <p:nvPr/>
          </p:nvSpPr>
          <p:spPr>
            <a:xfrm>
              <a:off x="3898238" y="4761691"/>
              <a:ext cx="1012137" cy="906402"/>
            </a:xfrm>
            <a:prstGeom prst="rect">
              <a:avLst/>
            </a:prstGeom>
            <a:noFill/>
          </p:spPr>
          <p:txBody>
            <a:bodyPr wrap="none" lIns="179285" tIns="143428" rIns="179285" bIns="143428" rtlCol="0">
              <a:spAutoFit/>
            </a:bodyPr>
            <a:lstStyle/>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GetCars</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CreateCar</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UploadFile</a:t>
              </a:r>
              <a:endParaRPr lang="pl-PL" sz="1078" dirty="0">
                <a:gradFill>
                  <a:gsLst>
                    <a:gs pos="2917">
                      <a:srgbClr val="282828"/>
                    </a:gs>
                    <a:gs pos="30000">
                      <a:srgbClr val="282828"/>
                    </a:gs>
                  </a:gsLst>
                  <a:lin ang="5400000" scaled="0"/>
                </a:gradFill>
                <a:latin typeface="Segoe UI Semilight"/>
              </a:endParaRPr>
            </a:p>
          </p:txBody>
        </p:sp>
      </p:grpSp>
      <p:pic>
        <p:nvPicPr>
          <p:cNvPr id="87" name="Picture 86">
            <a:extLst>
              <a:ext uri="{FF2B5EF4-FFF2-40B4-BE49-F238E27FC236}">
                <a16:creationId xmlns:a16="http://schemas.microsoft.com/office/drawing/2014/main" id="{5397DF6D-7520-584B-BD46-117350921D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4127" y="3612117"/>
            <a:ext cx="618533" cy="618533"/>
          </a:xfrm>
          <a:prstGeom prst="rect">
            <a:avLst/>
          </a:prstGeom>
        </p:spPr>
      </p:pic>
      <p:cxnSp>
        <p:nvCxnSpPr>
          <p:cNvPr id="88" name="Straight Arrow Connector 87">
            <a:extLst>
              <a:ext uri="{FF2B5EF4-FFF2-40B4-BE49-F238E27FC236}">
                <a16:creationId xmlns:a16="http://schemas.microsoft.com/office/drawing/2014/main" id="{9FDC8EC9-E811-8D4E-B8B0-35146B87557D}"/>
              </a:ext>
            </a:extLst>
          </p:cNvPr>
          <p:cNvCxnSpPr>
            <a:cxnSpLocks/>
          </p:cNvCxnSpPr>
          <p:nvPr/>
        </p:nvCxnSpPr>
        <p:spPr>
          <a:xfrm flipH="1">
            <a:off x="7379982" y="2526885"/>
            <a:ext cx="619563" cy="895617"/>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0297CA40-33EB-3E46-B3A4-1709D8309C2C}"/>
              </a:ext>
            </a:extLst>
          </p:cNvPr>
          <p:cNvCxnSpPr>
            <a:cxnSpLocks/>
          </p:cNvCxnSpPr>
          <p:nvPr/>
        </p:nvCxnSpPr>
        <p:spPr>
          <a:xfrm flipH="1">
            <a:off x="6294015" y="2526886"/>
            <a:ext cx="1705531" cy="1013094"/>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89A87C1-0E49-5543-ADEA-F05F860F4D02}"/>
              </a:ext>
            </a:extLst>
          </p:cNvPr>
          <p:cNvCxnSpPr>
            <a:cxnSpLocks/>
          </p:cNvCxnSpPr>
          <p:nvPr/>
        </p:nvCxnSpPr>
        <p:spPr>
          <a:xfrm>
            <a:off x="5277838" y="2154733"/>
            <a:ext cx="2475869" cy="0"/>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F3EF6FA2-3DA4-6142-BBE5-B78C2CCA8EF8}"/>
              </a:ext>
            </a:extLst>
          </p:cNvPr>
          <p:cNvSpPr txBox="1"/>
          <p:nvPr/>
        </p:nvSpPr>
        <p:spPr>
          <a:xfrm>
            <a:off x="6578511" y="4247352"/>
            <a:ext cx="1232677"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Cosmos DB</a:t>
            </a:r>
            <a:endParaRPr lang="pl-PL" sz="1372" dirty="0">
              <a:gradFill>
                <a:gsLst>
                  <a:gs pos="2917">
                    <a:srgbClr val="282828"/>
                  </a:gs>
                  <a:gs pos="30000">
                    <a:srgbClr val="282828"/>
                  </a:gs>
                </a:gsLst>
                <a:lin ang="5400000" scaled="0"/>
              </a:gradFill>
              <a:latin typeface="Segoe UI Semilight"/>
            </a:endParaRPr>
          </a:p>
        </p:txBody>
      </p:sp>
      <p:sp>
        <p:nvSpPr>
          <p:cNvPr id="100" name="Rectangle 99">
            <a:extLst>
              <a:ext uri="{FF2B5EF4-FFF2-40B4-BE49-F238E27FC236}">
                <a16:creationId xmlns:a16="http://schemas.microsoft.com/office/drawing/2014/main" id="{1A93EC03-2D9E-184E-BE5F-2DB47AF1CB10}"/>
              </a:ext>
            </a:extLst>
          </p:cNvPr>
          <p:cNvSpPr/>
          <p:nvPr/>
        </p:nvSpPr>
        <p:spPr bwMode="auto">
          <a:xfrm>
            <a:off x="3688416" y="4829222"/>
            <a:ext cx="5650880" cy="172476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TextBox 100">
            <a:extLst>
              <a:ext uri="{FF2B5EF4-FFF2-40B4-BE49-F238E27FC236}">
                <a16:creationId xmlns:a16="http://schemas.microsoft.com/office/drawing/2014/main" id="{BFC3EBBC-5D85-0447-8929-0E8BCBCDD5D6}"/>
              </a:ext>
            </a:extLst>
          </p:cNvPr>
          <p:cNvSpPr txBox="1"/>
          <p:nvPr/>
        </p:nvSpPr>
        <p:spPr>
          <a:xfrm>
            <a:off x="5881492" y="4799235"/>
            <a:ext cx="1627586"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b="1" dirty="0">
                <a:gradFill>
                  <a:gsLst>
                    <a:gs pos="2917">
                      <a:srgbClr val="282828"/>
                    </a:gs>
                    <a:gs pos="30000">
                      <a:srgbClr val="282828"/>
                    </a:gs>
                  </a:gsLst>
                  <a:lin ang="5400000" scaled="0"/>
                </a:gradFill>
                <a:latin typeface="Segoe UI Semilight"/>
              </a:rPr>
              <a:t>Reviews Service</a:t>
            </a:r>
          </a:p>
        </p:txBody>
      </p:sp>
      <p:pic>
        <p:nvPicPr>
          <p:cNvPr id="102" name="Picture 101">
            <a:extLst>
              <a:ext uri="{FF2B5EF4-FFF2-40B4-BE49-F238E27FC236}">
                <a16:creationId xmlns:a16="http://schemas.microsoft.com/office/drawing/2014/main" id="{F9DA115E-A727-6D41-B38B-C09B1C8F53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3338" y="5647728"/>
            <a:ext cx="688795" cy="688795"/>
          </a:xfrm>
          <a:prstGeom prst="rect">
            <a:avLst/>
          </a:prstGeom>
        </p:spPr>
      </p:pic>
      <p:sp>
        <p:nvSpPr>
          <p:cNvPr id="104" name="TextBox 103">
            <a:extLst>
              <a:ext uri="{FF2B5EF4-FFF2-40B4-BE49-F238E27FC236}">
                <a16:creationId xmlns:a16="http://schemas.microsoft.com/office/drawing/2014/main" id="{DA7983C5-E664-6A4B-A03E-D25F97D76703}"/>
              </a:ext>
            </a:extLst>
          </p:cNvPr>
          <p:cNvSpPr txBox="1"/>
          <p:nvPr/>
        </p:nvSpPr>
        <p:spPr>
          <a:xfrm>
            <a:off x="4705247" y="5368654"/>
            <a:ext cx="1106958" cy="1113371"/>
          </a:xfrm>
          <a:prstGeom prst="rect">
            <a:avLst/>
          </a:prstGeom>
          <a:noFill/>
        </p:spPr>
        <p:txBody>
          <a:bodyPr wrap="none" lIns="179285" tIns="143428" rIns="179285" bIns="143428" rtlCol="0">
            <a:spAutoFit/>
          </a:bodyPr>
          <a:lstStyle/>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ChangeFeed</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CheckImage</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CheckText</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SendEvent</a:t>
            </a:r>
            <a:endParaRPr lang="pl-PL" sz="1078" dirty="0">
              <a:gradFill>
                <a:gsLst>
                  <a:gs pos="2917">
                    <a:srgbClr val="282828"/>
                  </a:gs>
                  <a:gs pos="30000">
                    <a:srgbClr val="282828"/>
                  </a:gs>
                </a:gsLst>
                <a:lin ang="5400000" scaled="0"/>
              </a:gradFill>
              <a:latin typeface="Segoe UI Semilight"/>
            </a:endParaRPr>
          </a:p>
        </p:txBody>
      </p:sp>
      <p:pic>
        <p:nvPicPr>
          <p:cNvPr id="105" name="Picture 104">
            <a:extLst>
              <a:ext uri="{FF2B5EF4-FFF2-40B4-BE49-F238E27FC236}">
                <a16:creationId xmlns:a16="http://schemas.microsoft.com/office/drawing/2014/main" id="{51B3B04C-3E7F-CB48-9EB3-C33D20121985}"/>
              </a:ext>
            </a:extLst>
          </p:cNvPr>
          <p:cNvPicPr>
            <a:picLocks noChangeAspect="1"/>
          </p:cNvPicPr>
          <p:nvPr/>
        </p:nvPicPr>
        <p:blipFill>
          <a:blip r:embed="rId7"/>
          <a:stretch>
            <a:fillRect/>
          </a:stretch>
        </p:blipFill>
        <p:spPr>
          <a:xfrm>
            <a:off x="6294015" y="5647728"/>
            <a:ext cx="568991" cy="562712"/>
          </a:xfrm>
          <a:prstGeom prst="rect">
            <a:avLst/>
          </a:prstGeom>
        </p:spPr>
      </p:pic>
      <p:cxnSp>
        <p:nvCxnSpPr>
          <p:cNvPr id="106" name="Straight Arrow Connector 105">
            <a:extLst>
              <a:ext uri="{FF2B5EF4-FFF2-40B4-BE49-F238E27FC236}">
                <a16:creationId xmlns:a16="http://schemas.microsoft.com/office/drawing/2014/main" id="{83460832-24DA-1B45-B431-15478CD37CAB}"/>
              </a:ext>
            </a:extLst>
          </p:cNvPr>
          <p:cNvCxnSpPr>
            <a:cxnSpLocks/>
          </p:cNvCxnSpPr>
          <p:nvPr/>
        </p:nvCxnSpPr>
        <p:spPr>
          <a:xfrm flipH="1">
            <a:off x="5747059" y="5925339"/>
            <a:ext cx="482770" cy="3762"/>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AA343E85-37F7-6C48-9225-44765CF87B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44152" y="5590127"/>
            <a:ext cx="688795" cy="688795"/>
          </a:xfrm>
          <a:prstGeom prst="rect">
            <a:avLst/>
          </a:prstGeom>
        </p:spPr>
      </p:pic>
      <p:cxnSp>
        <p:nvCxnSpPr>
          <p:cNvPr id="109" name="Straight Arrow Connector 108">
            <a:extLst>
              <a:ext uri="{FF2B5EF4-FFF2-40B4-BE49-F238E27FC236}">
                <a16:creationId xmlns:a16="http://schemas.microsoft.com/office/drawing/2014/main" id="{632A79F0-D0EC-6345-9A30-D0BF46CCBA23}"/>
              </a:ext>
            </a:extLst>
          </p:cNvPr>
          <p:cNvCxnSpPr>
            <a:cxnSpLocks/>
          </p:cNvCxnSpPr>
          <p:nvPr/>
        </p:nvCxnSpPr>
        <p:spPr>
          <a:xfrm flipH="1">
            <a:off x="6983369" y="5934524"/>
            <a:ext cx="482770" cy="3762"/>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CD956C0D-F517-BA46-B97E-A64AB247299F}"/>
              </a:ext>
            </a:extLst>
          </p:cNvPr>
          <p:cNvSpPr txBox="1"/>
          <p:nvPr/>
        </p:nvSpPr>
        <p:spPr>
          <a:xfrm>
            <a:off x="6012714" y="5200422"/>
            <a:ext cx="1143668"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Event Grid</a:t>
            </a:r>
            <a:endParaRPr lang="pl-PL" sz="1372" dirty="0">
              <a:gradFill>
                <a:gsLst>
                  <a:gs pos="2917">
                    <a:srgbClr val="282828"/>
                  </a:gs>
                  <a:gs pos="30000">
                    <a:srgbClr val="282828"/>
                  </a:gs>
                </a:gsLst>
                <a:lin ang="5400000" scaled="0"/>
              </a:gradFill>
              <a:latin typeface="Segoe UI Semilight"/>
            </a:endParaRPr>
          </a:p>
        </p:txBody>
      </p:sp>
      <p:sp>
        <p:nvSpPr>
          <p:cNvPr id="113" name="TextBox 112">
            <a:extLst>
              <a:ext uri="{FF2B5EF4-FFF2-40B4-BE49-F238E27FC236}">
                <a16:creationId xmlns:a16="http://schemas.microsoft.com/office/drawing/2014/main" id="{6952136E-C77B-4B40-AD00-A600D9F7D1EA}"/>
              </a:ext>
            </a:extLst>
          </p:cNvPr>
          <p:cNvSpPr txBox="1"/>
          <p:nvPr/>
        </p:nvSpPr>
        <p:spPr>
          <a:xfrm>
            <a:off x="7379982" y="5223481"/>
            <a:ext cx="1125816"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Logic App</a:t>
            </a:r>
            <a:endParaRPr lang="pl-PL" sz="1372" dirty="0">
              <a:gradFill>
                <a:gsLst>
                  <a:gs pos="2917">
                    <a:srgbClr val="282828"/>
                  </a:gs>
                  <a:gs pos="30000">
                    <a:srgbClr val="282828"/>
                  </a:gs>
                </a:gsLst>
                <a:lin ang="5400000" scaled="0"/>
              </a:gradFill>
              <a:latin typeface="Segoe UI Semilight"/>
            </a:endParaRPr>
          </a:p>
        </p:txBody>
      </p:sp>
      <p:cxnSp>
        <p:nvCxnSpPr>
          <p:cNvPr id="114" name="Straight Arrow Connector 113">
            <a:extLst>
              <a:ext uri="{FF2B5EF4-FFF2-40B4-BE49-F238E27FC236}">
                <a16:creationId xmlns:a16="http://schemas.microsoft.com/office/drawing/2014/main" id="{1D3AABA4-799C-FC40-9A5C-5B92C37FD572}"/>
              </a:ext>
            </a:extLst>
          </p:cNvPr>
          <p:cNvCxnSpPr>
            <a:cxnSpLocks/>
          </p:cNvCxnSpPr>
          <p:nvPr/>
        </p:nvCxnSpPr>
        <p:spPr>
          <a:xfrm flipH="1">
            <a:off x="8450124" y="5929101"/>
            <a:ext cx="1370983" cy="0"/>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5" name="Picture 114">
            <a:extLst>
              <a:ext uri="{FF2B5EF4-FFF2-40B4-BE49-F238E27FC236}">
                <a16:creationId xmlns:a16="http://schemas.microsoft.com/office/drawing/2014/main" id="{337011F6-6EBF-CD47-895D-9DCD6300406F}"/>
              </a:ext>
            </a:extLst>
          </p:cNvPr>
          <p:cNvPicPr>
            <a:picLocks noChangeAspect="1"/>
          </p:cNvPicPr>
          <p:nvPr/>
        </p:nvPicPr>
        <p:blipFill>
          <a:blip r:embed="rId9"/>
          <a:stretch>
            <a:fillRect/>
          </a:stretch>
        </p:blipFill>
        <p:spPr>
          <a:xfrm>
            <a:off x="9984147" y="5671742"/>
            <a:ext cx="507194" cy="507194"/>
          </a:xfrm>
          <a:prstGeom prst="rect">
            <a:avLst/>
          </a:prstGeom>
        </p:spPr>
      </p:pic>
      <p:sp>
        <p:nvSpPr>
          <p:cNvPr id="117" name="TextBox 116">
            <a:extLst>
              <a:ext uri="{FF2B5EF4-FFF2-40B4-BE49-F238E27FC236}">
                <a16:creationId xmlns:a16="http://schemas.microsoft.com/office/drawing/2014/main" id="{CE925041-64FC-C047-997D-1171E1AB5A67}"/>
              </a:ext>
            </a:extLst>
          </p:cNvPr>
          <p:cNvSpPr txBox="1"/>
          <p:nvPr/>
        </p:nvSpPr>
        <p:spPr>
          <a:xfrm>
            <a:off x="9674837" y="5223481"/>
            <a:ext cx="1136817"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Office 365</a:t>
            </a:r>
            <a:endParaRPr lang="pl-PL" sz="1372" dirty="0">
              <a:gradFill>
                <a:gsLst>
                  <a:gs pos="2917">
                    <a:srgbClr val="282828"/>
                  </a:gs>
                  <a:gs pos="30000">
                    <a:srgbClr val="282828"/>
                  </a:gs>
                </a:gsLst>
                <a:lin ang="5400000" scaled="0"/>
              </a:gradFill>
              <a:latin typeface="Segoe UI Semilight"/>
            </a:endParaRPr>
          </a:p>
        </p:txBody>
      </p:sp>
      <p:cxnSp>
        <p:nvCxnSpPr>
          <p:cNvPr id="121" name="Straight Arrow Connector 120">
            <a:extLst>
              <a:ext uri="{FF2B5EF4-FFF2-40B4-BE49-F238E27FC236}">
                <a16:creationId xmlns:a16="http://schemas.microsoft.com/office/drawing/2014/main" id="{5F933009-B4ED-C246-BBD8-E7BA89ACB8A8}"/>
              </a:ext>
            </a:extLst>
          </p:cNvPr>
          <p:cNvCxnSpPr>
            <a:cxnSpLocks/>
          </p:cNvCxnSpPr>
          <p:nvPr/>
        </p:nvCxnSpPr>
        <p:spPr>
          <a:xfrm flipH="1" flipV="1">
            <a:off x="7414127" y="4581018"/>
            <a:ext cx="275636" cy="642463"/>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E1EE541E-185E-8B4C-9CC5-D940892C5A20}"/>
              </a:ext>
            </a:extLst>
          </p:cNvPr>
          <p:cNvCxnSpPr>
            <a:cxnSpLocks/>
          </p:cNvCxnSpPr>
          <p:nvPr/>
        </p:nvCxnSpPr>
        <p:spPr>
          <a:xfrm flipV="1">
            <a:off x="4828948" y="4666471"/>
            <a:ext cx="673821" cy="767999"/>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C73A83F-1ECD-EE4A-8CCA-DAAD80488EE0}"/>
              </a:ext>
            </a:extLst>
          </p:cNvPr>
          <p:cNvCxnSpPr>
            <a:cxnSpLocks/>
          </p:cNvCxnSpPr>
          <p:nvPr/>
        </p:nvCxnSpPr>
        <p:spPr>
          <a:xfrm flipV="1">
            <a:off x="4974153" y="4630543"/>
            <a:ext cx="1572330" cy="803927"/>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5" name="Picture 134">
            <a:extLst>
              <a:ext uri="{FF2B5EF4-FFF2-40B4-BE49-F238E27FC236}">
                <a16:creationId xmlns:a16="http://schemas.microsoft.com/office/drawing/2014/main" id="{744BAFFB-47C2-AF4E-989F-0B569B40BB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31254" y="5834839"/>
            <a:ext cx="501685" cy="501685"/>
          </a:xfrm>
          <a:prstGeom prst="rect">
            <a:avLst/>
          </a:prstGeom>
        </p:spPr>
      </p:pic>
      <p:pic>
        <p:nvPicPr>
          <p:cNvPr id="137" name="Picture 136">
            <a:extLst>
              <a:ext uri="{FF2B5EF4-FFF2-40B4-BE49-F238E27FC236}">
                <a16:creationId xmlns:a16="http://schemas.microsoft.com/office/drawing/2014/main" id="{2ED5C99D-66F3-4A4F-892C-EA3C8526EE0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52020" y="4942005"/>
            <a:ext cx="501685" cy="501685"/>
          </a:xfrm>
          <a:prstGeom prst="rect">
            <a:avLst/>
          </a:prstGeom>
        </p:spPr>
      </p:pic>
      <p:sp>
        <p:nvSpPr>
          <p:cNvPr id="42" name="Rectangle 41">
            <a:extLst>
              <a:ext uri="{FF2B5EF4-FFF2-40B4-BE49-F238E27FC236}">
                <a16:creationId xmlns:a16="http://schemas.microsoft.com/office/drawing/2014/main" id="{310B0DCD-D6EB-BA4A-BE74-7564B08DEFCF}"/>
              </a:ext>
            </a:extLst>
          </p:cNvPr>
          <p:cNvSpPr/>
          <p:nvPr/>
        </p:nvSpPr>
        <p:spPr>
          <a:xfrm>
            <a:off x="1626962" y="5356689"/>
            <a:ext cx="1351798" cy="334916"/>
          </a:xfrm>
          <a:prstGeom prst="rect">
            <a:avLst/>
          </a:prstGeom>
        </p:spPr>
        <p:txBody>
          <a:bodyPr wrap="none">
            <a:spAutoFit/>
          </a:bodyPr>
          <a:lstStyle/>
          <a:p>
            <a:pPr defTabSz="914367">
              <a:lnSpc>
                <a:spcPct val="90000"/>
              </a:lnSpc>
              <a:spcAft>
                <a:spcPts val="588"/>
              </a:spcAft>
            </a:pPr>
            <a:r>
              <a:rPr lang="pl-PL" sz="1078" dirty="0">
                <a:gradFill>
                  <a:gsLst>
                    <a:gs pos="2917">
                      <a:srgbClr val="282828"/>
                    </a:gs>
                    <a:gs pos="30000">
                      <a:srgbClr val="282828"/>
                    </a:gs>
                  </a:gsLst>
                  <a:lin ang="5400000" scaled="0"/>
                </a:gradFill>
                <a:latin typeface="Segoe UI Semilight"/>
              </a:rPr>
              <a:t>Content</a:t>
            </a:r>
            <a:r>
              <a:rPr lang="pl-PL" sz="1765" dirty="0">
                <a:gradFill>
                  <a:gsLst>
                    <a:gs pos="2917">
                      <a:srgbClr val="282828"/>
                    </a:gs>
                    <a:gs pos="30000">
                      <a:srgbClr val="282828"/>
                    </a:gs>
                  </a:gsLst>
                  <a:lin ang="5400000" scaled="0"/>
                </a:gradFill>
                <a:latin typeface="Segoe UI Semilight"/>
              </a:rPr>
              <a:t> </a:t>
            </a:r>
            <a:r>
              <a:rPr lang="pl-PL" sz="1078" dirty="0">
                <a:gradFill>
                  <a:gsLst>
                    <a:gs pos="2917">
                      <a:srgbClr val="282828"/>
                    </a:gs>
                    <a:gs pos="30000">
                      <a:srgbClr val="282828"/>
                    </a:gs>
                  </a:gsLst>
                  <a:lin ang="5400000" scaled="0"/>
                </a:gradFill>
                <a:latin typeface="Segoe UI Semilight"/>
              </a:rPr>
              <a:t>Moderator</a:t>
            </a:r>
          </a:p>
        </p:txBody>
      </p:sp>
      <p:sp>
        <p:nvSpPr>
          <p:cNvPr id="167" name="TextBox 166">
            <a:extLst>
              <a:ext uri="{FF2B5EF4-FFF2-40B4-BE49-F238E27FC236}">
                <a16:creationId xmlns:a16="http://schemas.microsoft.com/office/drawing/2014/main" id="{BFCBB35E-92B6-8941-ACE2-0BBB248EACC3}"/>
              </a:ext>
            </a:extLst>
          </p:cNvPr>
          <p:cNvSpPr txBox="1"/>
          <p:nvPr/>
        </p:nvSpPr>
        <p:spPr>
          <a:xfrm>
            <a:off x="1684044" y="6186283"/>
            <a:ext cx="1355254" cy="439012"/>
          </a:xfrm>
          <a:prstGeom prst="rect">
            <a:avLst/>
          </a:prstGeom>
          <a:noFill/>
        </p:spPr>
        <p:txBody>
          <a:bodyPr wrap="none" lIns="179285" tIns="143428" rIns="179285" bIns="143428" rtlCol="0">
            <a:spAutoFit/>
          </a:bodyPr>
          <a:lstStyle>
            <a:defPPr>
              <a:defRPr lang="en-US"/>
            </a:defPPr>
            <a:lvl1pPr>
              <a:lnSpc>
                <a:spcPct val="90000"/>
              </a:lnSpc>
              <a:spcAft>
                <a:spcPts val="600"/>
              </a:spcAft>
              <a:defRPr sz="1100">
                <a:gradFill>
                  <a:gsLst>
                    <a:gs pos="2917">
                      <a:schemeClr val="tx1"/>
                    </a:gs>
                    <a:gs pos="30000">
                      <a:schemeClr val="tx1"/>
                    </a:gs>
                  </a:gsLst>
                  <a:lin ang="5400000" scaled="0"/>
                </a:gradFill>
              </a:defRPr>
            </a:lvl1pPr>
          </a:lstStyle>
          <a:p>
            <a:pPr defTabSz="914367">
              <a:spcAft>
                <a:spcPts val="588"/>
              </a:spcAft>
            </a:pPr>
            <a:r>
              <a:rPr lang="pl-PL" sz="1078" dirty="0" err="1">
                <a:gradFill>
                  <a:gsLst>
                    <a:gs pos="2917">
                      <a:srgbClr val="282828"/>
                    </a:gs>
                    <a:gs pos="30000">
                      <a:srgbClr val="282828"/>
                    </a:gs>
                  </a:gsLst>
                  <a:lin ang="5400000" scaled="0"/>
                </a:gradFill>
                <a:latin typeface="Segoe UI Semilight"/>
              </a:rPr>
              <a:t>Computer</a:t>
            </a:r>
            <a:r>
              <a:rPr lang="pl-PL" sz="1078" dirty="0">
                <a:gradFill>
                  <a:gsLst>
                    <a:gs pos="2917">
                      <a:srgbClr val="282828"/>
                    </a:gs>
                    <a:gs pos="30000">
                      <a:srgbClr val="282828"/>
                    </a:gs>
                  </a:gsLst>
                  <a:lin ang="5400000" scaled="0"/>
                </a:gradFill>
                <a:latin typeface="Segoe UI Semilight"/>
              </a:rPr>
              <a:t> </a:t>
            </a:r>
            <a:r>
              <a:rPr lang="pl-PL" sz="1078" dirty="0" err="1">
                <a:gradFill>
                  <a:gsLst>
                    <a:gs pos="2917">
                      <a:srgbClr val="282828"/>
                    </a:gs>
                    <a:gs pos="30000">
                      <a:srgbClr val="282828"/>
                    </a:gs>
                  </a:gsLst>
                  <a:lin ang="5400000" scaled="0"/>
                </a:gradFill>
                <a:latin typeface="Segoe UI Semilight"/>
              </a:rPr>
              <a:t>Vision</a:t>
            </a:r>
            <a:endParaRPr lang="pl-PL" sz="1078" dirty="0">
              <a:gradFill>
                <a:gsLst>
                  <a:gs pos="2917">
                    <a:srgbClr val="282828"/>
                  </a:gs>
                  <a:gs pos="30000">
                    <a:srgbClr val="282828"/>
                  </a:gs>
                </a:gsLst>
                <a:lin ang="5400000" scaled="0"/>
              </a:gradFill>
              <a:latin typeface="Segoe UI Semilight"/>
            </a:endParaRPr>
          </a:p>
        </p:txBody>
      </p:sp>
      <p:cxnSp>
        <p:nvCxnSpPr>
          <p:cNvPr id="168" name="Straight Arrow Connector 167">
            <a:extLst>
              <a:ext uri="{FF2B5EF4-FFF2-40B4-BE49-F238E27FC236}">
                <a16:creationId xmlns:a16="http://schemas.microsoft.com/office/drawing/2014/main" id="{3DFA6C35-62BF-C945-9171-8BE28C113C1E}"/>
              </a:ext>
            </a:extLst>
          </p:cNvPr>
          <p:cNvCxnSpPr>
            <a:cxnSpLocks/>
          </p:cNvCxnSpPr>
          <p:nvPr/>
        </p:nvCxnSpPr>
        <p:spPr>
          <a:xfrm>
            <a:off x="2799245" y="5246012"/>
            <a:ext cx="1162058" cy="445594"/>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A8B0D75B-0B26-6744-858E-2E2658C63860}"/>
              </a:ext>
            </a:extLst>
          </p:cNvPr>
          <p:cNvCxnSpPr>
            <a:cxnSpLocks/>
          </p:cNvCxnSpPr>
          <p:nvPr/>
        </p:nvCxnSpPr>
        <p:spPr>
          <a:xfrm flipV="1">
            <a:off x="2655826" y="6020613"/>
            <a:ext cx="1232968" cy="158323"/>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B86F878-DDB6-4184-9CB3-AF491AB336C9}"/>
              </a:ext>
            </a:extLst>
          </p:cNvPr>
          <p:cNvSpPr txBox="1"/>
          <p:nvPr/>
        </p:nvSpPr>
        <p:spPr>
          <a:xfrm>
            <a:off x="0" y="3351428"/>
            <a:ext cx="12192000" cy="1425005"/>
          </a:xfrm>
          <a:prstGeom prst="rect">
            <a:avLst/>
          </a:prstGeom>
          <a:solidFill>
            <a:srgbClr val="0078D7">
              <a:alpha val="78039"/>
            </a:srgbClr>
          </a:solidFill>
        </p:spPr>
        <p:txBody>
          <a:bodyPr wrap="square" lIns="182880" tIns="146304" rIns="182880" bIns="146304" rtlCol="0">
            <a:spAutoFit/>
          </a:bodyPr>
          <a:lstStyle/>
          <a:p>
            <a:pPr algn="ctr">
              <a:lnSpc>
                <a:spcPct val="90000"/>
              </a:lnSpc>
              <a:spcAft>
                <a:spcPts val="600"/>
              </a:spcAft>
            </a:pPr>
            <a:r>
              <a:rPr lang="en-US" sz="4000" dirty="0">
                <a:solidFill>
                  <a:schemeClr val="bg1"/>
                </a:solidFill>
              </a:rPr>
              <a:t>Try it at</a:t>
            </a:r>
          </a:p>
          <a:p>
            <a:pPr algn="ctr">
              <a:lnSpc>
                <a:spcPct val="90000"/>
              </a:lnSpc>
              <a:spcAft>
                <a:spcPts val="600"/>
              </a:spcAft>
            </a:pPr>
            <a:r>
              <a:rPr lang="en-US" sz="3600" b="1" u="sng" dirty="0">
                <a:solidFill>
                  <a:schemeClr val="bg1"/>
                </a:solidFill>
                <a:latin typeface="Segoe UI Semilight"/>
              </a:rPr>
              <a:t>http://github.com/Azure-Samples/customer-car-reviews</a:t>
            </a:r>
          </a:p>
        </p:txBody>
      </p:sp>
    </p:spTree>
    <p:extLst>
      <p:ext uri="{BB962C8B-B14F-4D97-AF65-F5344CB8AC3E}">
        <p14:creationId xmlns:p14="http://schemas.microsoft.com/office/powerpoint/2010/main" val="24118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160A36-6AD1-4FA2-8CFB-94615FD38171}"/>
              </a:ext>
            </a:extLst>
          </p:cNvPr>
          <p:cNvSpPr>
            <a:spLocks noGrp="1"/>
          </p:cNvSpPr>
          <p:nvPr>
            <p:ph type="title"/>
          </p:nvPr>
        </p:nvSpPr>
        <p:spPr/>
        <p:txBody>
          <a:bodyPr/>
          <a:lstStyle/>
          <a:p>
            <a:r>
              <a:rPr lang="en-US" dirty="0"/>
              <a:t>Resources</a:t>
            </a:r>
          </a:p>
        </p:txBody>
      </p:sp>
      <p:sp>
        <p:nvSpPr>
          <p:cNvPr id="4" name="Text Placeholder 3">
            <a:extLst>
              <a:ext uri="{FF2B5EF4-FFF2-40B4-BE49-F238E27FC236}">
                <a16:creationId xmlns:a16="http://schemas.microsoft.com/office/drawing/2014/main" id="{FB1C65E1-843B-4EF5-9A54-C9B7F8515418}"/>
              </a:ext>
            </a:extLst>
          </p:cNvPr>
          <p:cNvSpPr>
            <a:spLocks noGrp="1"/>
          </p:cNvSpPr>
          <p:nvPr>
            <p:ph type="body" sz="quarter" idx="10"/>
          </p:nvPr>
        </p:nvSpPr>
        <p:spPr>
          <a:xfrm>
            <a:off x="269303" y="1187644"/>
            <a:ext cx="11655078" cy="6315575"/>
          </a:xfrm>
        </p:spPr>
        <p:txBody>
          <a:bodyPr/>
          <a:lstStyle/>
          <a:p>
            <a:r>
              <a:rPr lang="en-US" sz="3200" dirty="0"/>
              <a:t>https://aka.ms/serverless-demos</a:t>
            </a:r>
          </a:p>
          <a:p>
            <a:pPr lvl="1"/>
            <a:endParaRPr lang="en-US" sz="2000" dirty="0"/>
          </a:p>
          <a:p>
            <a:r>
              <a:rPr lang="en-US" sz="3200" dirty="0"/>
              <a:t>Event Grid</a:t>
            </a:r>
          </a:p>
          <a:p>
            <a:pPr lvl="1"/>
            <a:r>
              <a:rPr lang="en-US" sz="2000" dirty="0"/>
              <a:t>http://azure.com/EventGrid </a:t>
            </a:r>
          </a:p>
          <a:p>
            <a:pPr lvl="1"/>
            <a:endParaRPr lang="en-US" sz="2000" dirty="0"/>
          </a:p>
          <a:p>
            <a:r>
              <a:rPr lang="en-US" sz="3200" dirty="0"/>
              <a:t>Functions</a:t>
            </a:r>
          </a:p>
          <a:p>
            <a:pPr lvl="1"/>
            <a:r>
              <a:rPr lang="en-US" sz="2000" dirty="0"/>
              <a:t>https://docs.microsoft.com/en-us/sandbox/functions-recipes/</a:t>
            </a:r>
          </a:p>
          <a:p>
            <a:pPr lvl="1"/>
            <a:r>
              <a:rPr lang="en-US" sz="2000" dirty="0"/>
              <a:t>https://github.com/Azure/Azure-Functions</a:t>
            </a:r>
          </a:p>
          <a:p>
            <a:pPr lvl="1"/>
            <a:r>
              <a:rPr lang="en-US" sz="2000" dirty="0"/>
              <a:t>https://github.com/Azure/Azure-Functions/wiki/Consumption-Plan-Cost-Billing-FAQ</a:t>
            </a:r>
          </a:p>
          <a:p>
            <a:pPr lvl="1"/>
            <a:r>
              <a:rPr lang="en-US" sz="2000" dirty="0"/>
              <a:t>https://github.com/Azure/azure-functions-host/wiki/Assembly-Resolution-in-Azure-Functions</a:t>
            </a:r>
          </a:p>
          <a:p>
            <a:pPr lvl="1"/>
            <a:r>
              <a:rPr lang="en-US" sz="2000" dirty="0"/>
              <a:t>http://markheath.net/post/azure-functions-choices</a:t>
            </a:r>
          </a:p>
          <a:p>
            <a:pPr lvl="1"/>
            <a:endParaRPr lang="en-US" sz="2000" dirty="0"/>
          </a:p>
          <a:p>
            <a:pPr marL="0" indent="0" algn="ctr">
              <a:buNone/>
            </a:pPr>
            <a:r>
              <a:rPr lang="en-US" sz="2800" b="1" dirty="0">
                <a:solidFill>
                  <a:schemeClr val="tx2"/>
                </a:solidFill>
              </a:rPr>
              <a:t>https://github.com/mcollier/PRESENTATION-WhatsNewInAzureServerless </a:t>
            </a:r>
          </a:p>
          <a:p>
            <a:endParaRPr lang="en-US" sz="3200" dirty="0"/>
          </a:p>
          <a:p>
            <a:endParaRPr lang="en-US" sz="3200" dirty="0"/>
          </a:p>
        </p:txBody>
      </p:sp>
    </p:spTree>
    <p:extLst>
      <p:ext uri="{BB962C8B-B14F-4D97-AF65-F5344CB8AC3E}">
        <p14:creationId xmlns:p14="http://schemas.microsoft.com/office/powerpoint/2010/main" val="158165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7BD51-17A8-D547-BD1E-ADEBA9C1E58C}"/>
              </a:ext>
            </a:extLst>
          </p:cNvPr>
          <p:cNvSpPr>
            <a:spLocks noGrp="1"/>
          </p:cNvSpPr>
          <p:nvPr>
            <p:ph type="title"/>
          </p:nvPr>
        </p:nvSpPr>
        <p:spPr/>
        <p:txBody>
          <a:bodyPr/>
          <a:lstStyle/>
          <a:p>
            <a:r>
              <a:rPr lang="en-US" dirty="0"/>
              <a:t>BUILD 2018 – Serverless Sessions</a:t>
            </a:r>
          </a:p>
        </p:txBody>
      </p:sp>
      <p:sp>
        <p:nvSpPr>
          <p:cNvPr id="3" name="Text Placeholder 2">
            <a:extLst>
              <a:ext uri="{FF2B5EF4-FFF2-40B4-BE49-F238E27FC236}">
                <a16:creationId xmlns:a16="http://schemas.microsoft.com/office/drawing/2014/main" id="{B05F236B-E84B-9148-8D5D-EBA997AE6440}"/>
              </a:ext>
            </a:extLst>
          </p:cNvPr>
          <p:cNvSpPr>
            <a:spLocks noGrp="1"/>
          </p:cNvSpPr>
          <p:nvPr>
            <p:ph type="body" sz="quarter" idx="10"/>
          </p:nvPr>
        </p:nvSpPr>
        <p:spPr/>
        <p:txBody>
          <a:bodyPr/>
          <a:lstStyle/>
          <a:p>
            <a:endParaRPr lang="en-US" dirty="0"/>
          </a:p>
        </p:txBody>
      </p:sp>
      <p:graphicFrame>
        <p:nvGraphicFramePr>
          <p:cNvPr id="8" name="Table 7">
            <a:extLst>
              <a:ext uri="{FF2B5EF4-FFF2-40B4-BE49-F238E27FC236}">
                <a16:creationId xmlns:a16="http://schemas.microsoft.com/office/drawing/2014/main" id="{9B341B3D-D31C-324D-839F-9195D421DDFD}"/>
              </a:ext>
            </a:extLst>
          </p:cNvPr>
          <p:cNvGraphicFramePr>
            <a:graphicFrameLocks noGrp="1"/>
          </p:cNvGraphicFramePr>
          <p:nvPr>
            <p:extLst>
              <p:ext uri="{D42A27DB-BD31-4B8C-83A1-F6EECF244321}">
                <p14:modId xmlns:p14="http://schemas.microsoft.com/office/powerpoint/2010/main" val="156223104"/>
              </p:ext>
            </p:extLst>
          </p:nvPr>
        </p:nvGraphicFramePr>
        <p:xfrm>
          <a:off x="269239" y="1187644"/>
          <a:ext cx="11655141" cy="5391960"/>
        </p:xfrm>
        <a:graphic>
          <a:graphicData uri="http://schemas.openxmlformats.org/drawingml/2006/table">
            <a:tbl>
              <a:tblPr firstRow="1" bandRow="1">
                <a:tableStyleId>{5C22544A-7EE6-4342-B048-85BDC9FD1C3A}</a:tableStyleId>
              </a:tblPr>
              <a:tblGrid>
                <a:gridCol w="4785361">
                  <a:extLst>
                    <a:ext uri="{9D8B030D-6E8A-4147-A177-3AD203B41FA5}">
                      <a16:colId xmlns:a16="http://schemas.microsoft.com/office/drawing/2014/main" val="3076217476"/>
                    </a:ext>
                  </a:extLst>
                </a:gridCol>
                <a:gridCol w="1155700">
                  <a:extLst>
                    <a:ext uri="{9D8B030D-6E8A-4147-A177-3AD203B41FA5}">
                      <a16:colId xmlns:a16="http://schemas.microsoft.com/office/drawing/2014/main" val="1806279702"/>
                    </a:ext>
                  </a:extLst>
                </a:gridCol>
                <a:gridCol w="2762869">
                  <a:extLst>
                    <a:ext uri="{9D8B030D-6E8A-4147-A177-3AD203B41FA5}">
                      <a16:colId xmlns:a16="http://schemas.microsoft.com/office/drawing/2014/main" val="4060397381"/>
                    </a:ext>
                  </a:extLst>
                </a:gridCol>
                <a:gridCol w="2951211">
                  <a:extLst>
                    <a:ext uri="{9D8B030D-6E8A-4147-A177-3AD203B41FA5}">
                      <a16:colId xmlns:a16="http://schemas.microsoft.com/office/drawing/2014/main" val="1169686916"/>
                    </a:ext>
                  </a:extLst>
                </a:gridCol>
              </a:tblGrid>
              <a:tr h="308572">
                <a:tc>
                  <a:txBody>
                    <a:bodyPr/>
                    <a:lstStyle/>
                    <a:p>
                      <a:r>
                        <a:rPr lang="en-US" sz="1000" dirty="0"/>
                        <a:t>Title</a:t>
                      </a:r>
                    </a:p>
                  </a:txBody>
                  <a:tcPr/>
                </a:tc>
                <a:tc>
                  <a:txBody>
                    <a:bodyPr/>
                    <a:lstStyle/>
                    <a:p>
                      <a:r>
                        <a:rPr lang="en-US" sz="1000" dirty="0"/>
                        <a:t>Code</a:t>
                      </a:r>
                    </a:p>
                  </a:txBody>
                  <a:tcPr/>
                </a:tc>
                <a:tc>
                  <a:txBody>
                    <a:bodyPr/>
                    <a:lstStyle/>
                    <a:p>
                      <a:r>
                        <a:rPr lang="en-US" sz="1000" dirty="0"/>
                        <a:t>Presenters</a:t>
                      </a:r>
                    </a:p>
                  </a:txBody>
                  <a:tcPr/>
                </a:tc>
                <a:tc>
                  <a:txBody>
                    <a:bodyPr/>
                    <a:lstStyle/>
                    <a:p>
                      <a:r>
                        <a:rPr lang="en-US" sz="1000" dirty="0"/>
                        <a:t>Video</a:t>
                      </a:r>
                    </a:p>
                  </a:txBody>
                  <a:tcPr/>
                </a:tc>
                <a:extLst>
                  <a:ext uri="{0D108BD9-81ED-4DB2-BD59-A6C34878D82A}">
                    <a16:rowId xmlns:a16="http://schemas.microsoft.com/office/drawing/2014/main" val="1775024414"/>
                  </a:ext>
                </a:extLst>
              </a:tr>
              <a:tr h="484984">
                <a:tc>
                  <a:txBody>
                    <a:bodyPr/>
                    <a:lstStyle/>
                    <a:p>
                      <a:r>
                        <a:rPr lang="en-US" sz="1000" dirty="0">
                          <a:solidFill>
                            <a:schemeClr val="tx1"/>
                          </a:solidFill>
                          <a:effectLst/>
                        </a:rPr>
                        <a:t>What's new for Serverless Computing in Azure​</a:t>
                      </a:r>
                    </a:p>
                  </a:txBody>
                  <a:tcPr marL="50800" marR="50800" marT="50800" marB="50800" anchor="ctr"/>
                </a:tc>
                <a:tc>
                  <a:txBody>
                    <a:bodyPr/>
                    <a:lstStyle/>
                    <a:p>
                      <a:r>
                        <a:rPr lang="en-US" sz="1000">
                          <a:solidFill>
                            <a:schemeClr val="tx1"/>
                          </a:solidFill>
                          <a:effectLst/>
                        </a:rPr>
                        <a:t>BRK2137​</a:t>
                      </a:r>
                    </a:p>
                  </a:txBody>
                  <a:tcPr marL="50800" marR="50800" marT="50800" marB="50800" anchor="ctr"/>
                </a:tc>
                <a:tc>
                  <a:txBody>
                    <a:bodyPr/>
                    <a:lstStyle/>
                    <a:p>
                      <a:r>
                        <a:rPr lang="en-US" sz="1000" dirty="0">
                          <a:solidFill>
                            <a:schemeClr val="tx1"/>
                          </a:solidFill>
                          <a:effectLst/>
                        </a:rPr>
                        <a:t>Nir </a:t>
                      </a:r>
                      <a:r>
                        <a:rPr lang="en-US" sz="1000" dirty="0" err="1">
                          <a:solidFill>
                            <a:schemeClr val="tx1"/>
                          </a:solidFill>
                          <a:effectLst/>
                        </a:rPr>
                        <a:t>Mashkowski</a:t>
                      </a:r>
                      <a:r>
                        <a:rPr lang="en-US" sz="1000" dirty="0">
                          <a:solidFill>
                            <a:schemeClr val="tx1"/>
                          </a:solidFill>
                          <a:effectLst/>
                        </a:rPr>
                        <a:t>, Ravi </a:t>
                      </a:r>
                      <a:r>
                        <a:rPr lang="en-US" sz="1000" dirty="0" err="1">
                          <a:solidFill>
                            <a:schemeClr val="tx1"/>
                          </a:solidFill>
                          <a:effectLst/>
                        </a:rPr>
                        <a:t>Prattipati</a:t>
                      </a:r>
                      <a:r>
                        <a:rPr lang="en-US" sz="1000" dirty="0">
                          <a:solidFill>
                            <a:schemeClr val="tx1"/>
                          </a:solidFill>
                          <a:effectLst/>
                        </a:rPr>
                        <a:t>​</a:t>
                      </a:r>
                    </a:p>
                  </a:txBody>
                  <a:tcPr marL="50800" marR="50800" marT="50800" marB="50800" anchor="ctr"/>
                </a:tc>
                <a:tc>
                  <a:txBody>
                    <a:bodyPr/>
                    <a:lstStyle/>
                    <a:p>
                      <a:r>
                        <a:rPr lang="en-US" sz="1000" u="none" strike="noStrike" dirty="0">
                          <a:solidFill>
                            <a:schemeClr val="tx1"/>
                          </a:solidFill>
                          <a:effectLst/>
                          <a:hlinkClick r:id="rId2" tooltip="https://www.youtube.com/watch?v=gSEz7ppOB_Q">
                            <a:extLst>
                              <a:ext uri="{A12FA001-AC4F-418D-AE19-62706E023703}">
                                <ahyp:hlinkClr xmlns:ahyp="http://schemas.microsoft.com/office/drawing/2018/hyperlinkcolor" val="tx"/>
                              </a:ext>
                            </a:extLst>
                          </a:hlinkClick>
                        </a:rPr>
                        <a:t>https://www.youtube.com/watch?v=gSEz7ppOB_Q</a:t>
                      </a:r>
                      <a:endParaRPr lang="en-US" sz="1000" dirty="0">
                        <a:solidFill>
                          <a:schemeClr val="tx1"/>
                        </a:solidFill>
                        <a:effectLst/>
                      </a:endParaRPr>
                    </a:p>
                  </a:txBody>
                  <a:tcPr marL="50800" marR="50800" marT="50800" marB="50800" anchor="ctr"/>
                </a:tc>
                <a:extLst>
                  <a:ext uri="{0D108BD9-81ED-4DB2-BD59-A6C34878D82A}">
                    <a16:rowId xmlns:a16="http://schemas.microsoft.com/office/drawing/2014/main" val="2402596421"/>
                  </a:ext>
                </a:extLst>
              </a:tr>
              <a:tr h="308572">
                <a:tc>
                  <a:txBody>
                    <a:bodyPr/>
                    <a:lstStyle/>
                    <a:p>
                      <a:r>
                        <a:rPr lang="en-US" sz="1000" dirty="0">
                          <a:solidFill>
                            <a:schemeClr val="tx1"/>
                          </a:solidFill>
                          <a:effectLst/>
                        </a:rPr>
                        <a:t>Event Grid Unplugged - Using events as the fuel powering your applications​</a:t>
                      </a:r>
                    </a:p>
                  </a:txBody>
                  <a:tcPr marL="50800" marR="50800" marT="50800" marB="50800" anchor="ctr"/>
                </a:tc>
                <a:tc>
                  <a:txBody>
                    <a:bodyPr/>
                    <a:lstStyle/>
                    <a:p>
                      <a:r>
                        <a:rPr lang="en-US" sz="1000">
                          <a:solidFill>
                            <a:schemeClr val="tx1"/>
                          </a:solidFill>
                          <a:effectLst/>
                        </a:rPr>
                        <a:t>THR2038​</a:t>
                      </a:r>
                    </a:p>
                  </a:txBody>
                  <a:tcPr marL="50800" marR="50800" marT="50800" marB="50800" anchor="ctr"/>
                </a:tc>
                <a:tc>
                  <a:txBody>
                    <a:bodyPr/>
                    <a:lstStyle/>
                    <a:p>
                      <a:r>
                        <a:rPr lang="en-US" sz="1000">
                          <a:solidFill>
                            <a:schemeClr val="tx1"/>
                          </a:solidFill>
                          <a:effectLst/>
                        </a:rPr>
                        <a:t>Bahram Banisadr, Dave Beus, James Aldous​</a:t>
                      </a:r>
                    </a:p>
                  </a:txBody>
                  <a:tcPr marL="50800" marR="50800" marT="50800" marB="50800" anchor="ctr"/>
                </a:tc>
                <a:tc>
                  <a:txBody>
                    <a:bodyPr/>
                    <a:lstStyle/>
                    <a:p>
                      <a:r>
                        <a:rPr lang="en-US" sz="1000" u="none" strike="noStrike">
                          <a:solidFill>
                            <a:schemeClr val="tx1"/>
                          </a:solidFill>
                          <a:effectLst/>
                          <a:hlinkClick r:id="rId3" tooltip="https://www.youtube.com/watch?v=Bn0N8SYqdU8">
                            <a:extLst>
                              <a:ext uri="{A12FA001-AC4F-418D-AE19-62706E023703}">
                                <ahyp:hlinkClr xmlns:ahyp="http://schemas.microsoft.com/office/drawing/2018/hyperlinkcolor" val="tx"/>
                              </a:ext>
                            </a:extLst>
                          </a:hlinkClick>
                        </a:rPr>
                        <a:t>https://www.youtube.com/watch?v=Bn0N8SYqdU8</a:t>
                      </a:r>
                      <a:endParaRPr lang="en-US" sz="1000">
                        <a:solidFill>
                          <a:schemeClr val="tx1"/>
                        </a:solidFill>
                        <a:effectLst/>
                      </a:endParaRPr>
                    </a:p>
                  </a:txBody>
                  <a:tcPr marL="50800" marR="50800" marT="50800" marB="50800" anchor="ctr"/>
                </a:tc>
                <a:extLst>
                  <a:ext uri="{0D108BD9-81ED-4DB2-BD59-A6C34878D82A}">
                    <a16:rowId xmlns:a16="http://schemas.microsoft.com/office/drawing/2014/main" val="4246140086"/>
                  </a:ext>
                </a:extLst>
              </a:tr>
              <a:tr h="308572">
                <a:tc>
                  <a:txBody>
                    <a:bodyPr/>
                    <a:lstStyle/>
                    <a:p>
                      <a:r>
                        <a:rPr lang="en-US" sz="1000" dirty="0">
                          <a:solidFill>
                            <a:schemeClr val="tx1"/>
                          </a:solidFill>
                          <a:effectLst/>
                        </a:rPr>
                        <a:t>Build Nodejs APIs using Serverless​</a:t>
                      </a:r>
                    </a:p>
                  </a:txBody>
                  <a:tcPr marL="50800" marR="50800" marT="50800" marB="50800" anchor="ctr"/>
                </a:tc>
                <a:tc>
                  <a:txBody>
                    <a:bodyPr/>
                    <a:lstStyle/>
                    <a:p>
                      <a:r>
                        <a:rPr lang="en-US" sz="1000">
                          <a:solidFill>
                            <a:schemeClr val="tx1"/>
                          </a:solidFill>
                          <a:effectLst/>
                        </a:rPr>
                        <a:t>BRK3703​</a:t>
                      </a:r>
                    </a:p>
                  </a:txBody>
                  <a:tcPr marL="50800" marR="50800" marT="50800" marB="50800" anchor="ctr"/>
                </a:tc>
                <a:tc>
                  <a:txBody>
                    <a:bodyPr/>
                    <a:lstStyle/>
                    <a:p>
                      <a:r>
                        <a:rPr lang="en-US" sz="1000">
                          <a:solidFill>
                            <a:schemeClr val="tx1"/>
                          </a:solidFill>
                          <a:effectLst/>
                        </a:rPr>
                        <a:t>Simona Cotin​</a:t>
                      </a:r>
                    </a:p>
                  </a:txBody>
                  <a:tcPr marL="50800" marR="50800" marT="50800" marB="50800" anchor="ctr"/>
                </a:tc>
                <a:tc>
                  <a:txBody>
                    <a:bodyPr/>
                    <a:lstStyle/>
                    <a:p>
                      <a:r>
                        <a:rPr lang="en-US" sz="1000" u="none" strike="noStrike" dirty="0">
                          <a:solidFill>
                            <a:schemeClr val="tx1"/>
                          </a:solidFill>
                          <a:effectLst/>
                          <a:hlinkClick r:id="rId4" tooltip="https://www.youtube.com/watch?v=837zPKooaaU">
                            <a:extLst>
                              <a:ext uri="{A12FA001-AC4F-418D-AE19-62706E023703}">
                                <ahyp:hlinkClr xmlns:ahyp="http://schemas.microsoft.com/office/drawing/2018/hyperlinkcolor" val="tx"/>
                              </a:ext>
                            </a:extLst>
                          </a:hlinkClick>
                        </a:rPr>
                        <a:t>https://www.youtube.com/watch?v=837zPKooaaU</a:t>
                      </a:r>
                      <a:endParaRPr lang="en-US" sz="1000" dirty="0">
                        <a:solidFill>
                          <a:schemeClr val="tx1"/>
                        </a:solidFill>
                        <a:effectLst/>
                      </a:endParaRPr>
                    </a:p>
                  </a:txBody>
                  <a:tcPr marL="50800" marR="50800" marT="50800" marB="50800" anchor="ctr"/>
                </a:tc>
                <a:extLst>
                  <a:ext uri="{0D108BD9-81ED-4DB2-BD59-A6C34878D82A}">
                    <a16:rowId xmlns:a16="http://schemas.microsoft.com/office/drawing/2014/main" val="2610564848"/>
                  </a:ext>
                </a:extLst>
              </a:tr>
              <a:tr h="308572">
                <a:tc>
                  <a:txBody>
                    <a:bodyPr/>
                    <a:lstStyle/>
                    <a:p>
                      <a:r>
                        <a:rPr lang="en-US" sz="1000" dirty="0">
                          <a:solidFill>
                            <a:schemeClr val="tx1"/>
                          </a:solidFill>
                          <a:effectLst/>
                        </a:rPr>
                        <a:t>Serverless in Action​</a:t>
                      </a:r>
                    </a:p>
                  </a:txBody>
                  <a:tcPr marL="50800" marR="50800" marT="50800" marB="50800" anchor="ctr"/>
                </a:tc>
                <a:tc>
                  <a:txBody>
                    <a:bodyPr/>
                    <a:lstStyle/>
                    <a:p>
                      <a:r>
                        <a:rPr lang="en-US" sz="1000" dirty="0">
                          <a:solidFill>
                            <a:schemeClr val="tx1"/>
                          </a:solidFill>
                          <a:effectLst/>
                        </a:rPr>
                        <a:t>BRK2132​</a:t>
                      </a:r>
                    </a:p>
                  </a:txBody>
                  <a:tcPr marL="50800" marR="50800" marT="50800" marB="50800" anchor="ctr"/>
                </a:tc>
                <a:tc>
                  <a:txBody>
                    <a:bodyPr/>
                    <a:lstStyle/>
                    <a:p>
                      <a:r>
                        <a:rPr lang="en-US" sz="1000" dirty="0">
                          <a:solidFill>
                            <a:schemeClr val="tx1"/>
                          </a:solidFill>
                          <a:effectLst/>
                        </a:rPr>
                        <a:t>Jeff </a:t>
                      </a:r>
                      <a:r>
                        <a:rPr lang="en-US" sz="1000" dirty="0" err="1">
                          <a:solidFill>
                            <a:schemeClr val="tx1"/>
                          </a:solidFill>
                          <a:effectLst/>
                        </a:rPr>
                        <a:t>Hollan</a:t>
                      </a:r>
                      <a:r>
                        <a:rPr lang="en-US" sz="1000" dirty="0">
                          <a:solidFill>
                            <a:schemeClr val="tx1"/>
                          </a:solidFill>
                          <a:effectLst/>
                        </a:rPr>
                        <a:t>​</a:t>
                      </a:r>
                    </a:p>
                  </a:txBody>
                  <a:tcPr marL="50800" marR="50800" marT="50800" marB="50800" anchor="ctr"/>
                </a:tc>
                <a:tc>
                  <a:txBody>
                    <a:bodyPr/>
                    <a:lstStyle/>
                    <a:p>
                      <a:r>
                        <a:rPr lang="en-US" sz="1000" u="none" strike="noStrike" dirty="0">
                          <a:solidFill>
                            <a:schemeClr val="tx1"/>
                          </a:solidFill>
                          <a:effectLst/>
                          <a:hlinkClick r:id="rId5" tooltip="https://www.youtube.com/watch?v=fPuKaOSjZuA">
                            <a:extLst>
                              <a:ext uri="{A12FA001-AC4F-418D-AE19-62706E023703}">
                                <ahyp:hlinkClr xmlns:ahyp="http://schemas.microsoft.com/office/drawing/2018/hyperlinkcolor" val="tx"/>
                              </a:ext>
                            </a:extLst>
                          </a:hlinkClick>
                        </a:rPr>
                        <a:t>https://www.youtube.com/watch?v=fPuKaOSjZuA</a:t>
                      </a:r>
                      <a:endParaRPr lang="en-US" sz="1000" dirty="0">
                        <a:solidFill>
                          <a:schemeClr val="tx1"/>
                        </a:solidFill>
                        <a:effectLst/>
                      </a:endParaRPr>
                    </a:p>
                  </a:txBody>
                  <a:tcPr marL="50800" marR="50800" marT="50800" marB="50800" anchor="ctr"/>
                </a:tc>
                <a:extLst>
                  <a:ext uri="{0D108BD9-81ED-4DB2-BD59-A6C34878D82A}">
                    <a16:rowId xmlns:a16="http://schemas.microsoft.com/office/drawing/2014/main" val="2133436436"/>
                  </a:ext>
                </a:extLst>
              </a:tr>
              <a:tr h="308572">
                <a:tc>
                  <a:txBody>
                    <a:bodyPr/>
                    <a:lstStyle/>
                    <a:p>
                      <a:r>
                        <a:rPr lang="en-US" sz="1000" dirty="0">
                          <a:solidFill>
                            <a:schemeClr val="tx1"/>
                          </a:solidFill>
                          <a:effectLst/>
                        </a:rPr>
                        <a:t>Connect Anything to Everything: Serverless Routing and Messaging with Event Grid​</a:t>
                      </a:r>
                    </a:p>
                  </a:txBody>
                  <a:tcPr marL="50800" marR="50800" marT="50800" marB="50800" anchor="ctr"/>
                </a:tc>
                <a:tc>
                  <a:txBody>
                    <a:bodyPr/>
                    <a:lstStyle/>
                    <a:p>
                      <a:r>
                        <a:rPr lang="en-US" sz="1000" dirty="0">
                          <a:solidFill>
                            <a:schemeClr val="tx1"/>
                          </a:solidFill>
                          <a:effectLst/>
                        </a:rPr>
                        <a:t>THR3509​</a:t>
                      </a:r>
                    </a:p>
                  </a:txBody>
                  <a:tcPr marL="50800" marR="50800" marT="50800" marB="50800" anchor="ctr"/>
                </a:tc>
                <a:tc>
                  <a:txBody>
                    <a:bodyPr/>
                    <a:lstStyle/>
                    <a:p>
                      <a:r>
                        <a:rPr lang="en-US" sz="1000">
                          <a:solidFill>
                            <a:schemeClr val="tx1"/>
                          </a:solidFill>
                          <a:effectLst/>
                        </a:rPr>
                        <a:t>Jeremy Likness​</a:t>
                      </a:r>
                    </a:p>
                  </a:txBody>
                  <a:tcPr marL="50800" marR="50800" marT="50800" marB="50800" anchor="ctr"/>
                </a:tc>
                <a:tc>
                  <a:txBody>
                    <a:bodyPr/>
                    <a:lstStyle/>
                    <a:p>
                      <a:r>
                        <a:rPr lang="en-US" sz="1000" u="none" strike="noStrike" dirty="0">
                          <a:solidFill>
                            <a:schemeClr val="tx1"/>
                          </a:solidFill>
                          <a:effectLst/>
                          <a:hlinkClick r:id="rId6" tooltip="https://www.youtube.com/watch?v=HirD7AkbqBI">
                            <a:extLst>
                              <a:ext uri="{A12FA001-AC4F-418D-AE19-62706E023703}">
                                <ahyp:hlinkClr xmlns:ahyp="http://schemas.microsoft.com/office/drawing/2018/hyperlinkcolor" val="tx"/>
                              </a:ext>
                            </a:extLst>
                          </a:hlinkClick>
                        </a:rPr>
                        <a:t>https://www.youtube.com/watch?v=HirD7AkbqBI</a:t>
                      </a:r>
                      <a:endParaRPr lang="en-US" sz="1000" dirty="0">
                        <a:solidFill>
                          <a:schemeClr val="tx1"/>
                        </a:solidFill>
                        <a:effectLst/>
                      </a:endParaRPr>
                    </a:p>
                  </a:txBody>
                  <a:tcPr marL="50800" marR="50800" marT="50800" marB="50800" anchor="ctr"/>
                </a:tc>
                <a:extLst>
                  <a:ext uri="{0D108BD9-81ED-4DB2-BD59-A6C34878D82A}">
                    <a16:rowId xmlns:a16="http://schemas.microsoft.com/office/drawing/2014/main" val="4067081325"/>
                  </a:ext>
                </a:extLst>
              </a:tr>
              <a:tr h="308572">
                <a:tc>
                  <a:txBody>
                    <a:bodyPr/>
                    <a:lstStyle/>
                    <a:p>
                      <a:r>
                        <a:rPr lang="en-US" sz="1000">
                          <a:solidFill>
                            <a:schemeClr val="tx1"/>
                          </a:solidFill>
                          <a:effectLst/>
                        </a:rPr>
                        <a:t>Identity and secure resource access in App Service and Azure Functions​</a:t>
                      </a:r>
                    </a:p>
                  </a:txBody>
                  <a:tcPr marL="50800" marR="50800" marT="50800" marB="50800" anchor="ctr"/>
                </a:tc>
                <a:tc>
                  <a:txBody>
                    <a:bodyPr/>
                    <a:lstStyle/>
                    <a:p>
                      <a:r>
                        <a:rPr lang="en-US" sz="1000">
                          <a:solidFill>
                            <a:schemeClr val="tx1"/>
                          </a:solidFill>
                          <a:effectLst/>
                        </a:rPr>
                        <a:t>THR2004​</a:t>
                      </a:r>
                    </a:p>
                  </a:txBody>
                  <a:tcPr marL="50800" marR="50800" marT="50800" marB="50800" anchor="ctr"/>
                </a:tc>
                <a:tc>
                  <a:txBody>
                    <a:bodyPr/>
                    <a:lstStyle/>
                    <a:p>
                      <a:r>
                        <a:rPr lang="en-US" sz="1000">
                          <a:solidFill>
                            <a:schemeClr val="tx1"/>
                          </a:solidFill>
                          <a:effectLst/>
                        </a:rPr>
                        <a:t>Matthew Henderson​</a:t>
                      </a:r>
                    </a:p>
                  </a:txBody>
                  <a:tcPr marL="50800" marR="50800" marT="50800" marB="50800" anchor="ctr"/>
                </a:tc>
                <a:tc>
                  <a:txBody>
                    <a:bodyPr/>
                    <a:lstStyle/>
                    <a:p>
                      <a:r>
                        <a:rPr lang="en-US" sz="1000" u="none" strike="noStrike" dirty="0">
                          <a:solidFill>
                            <a:schemeClr val="tx1"/>
                          </a:solidFill>
                          <a:effectLst/>
                          <a:hlinkClick r:id="rId7" tooltip="https://medius.studios.ms/Embed/Video/THR2004?sid=THR2004">
                            <a:extLst>
                              <a:ext uri="{A12FA001-AC4F-418D-AE19-62706E023703}">
                                <ahyp:hlinkClr xmlns:ahyp="http://schemas.microsoft.com/office/drawing/2018/hyperlinkcolor" val="tx"/>
                              </a:ext>
                            </a:extLst>
                          </a:hlinkClick>
                        </a:rPr>
                        <a:t>https://medius.studios.ms/Embed/Video/THR2004?sid=THR2004</a:t>
                      </a:r>
                      <a:endParaRPr lang="en-US" sz="1000" dirty="0">
                        <a:solidFill>
                          <a:schemeClr val="tx1"/>
                        </a:solidFill>
                        <a:effectLst/>
                      </a:endParaRPr>
                    </a:p>
                  </a:txBody>
                  <a:tcPr marL="50800" marR="50800" marT="50800" marB="50800" anchor="ctr"/>
                </a:tc>
                <a:extLst>
                  <a:ext uri="{0D108BD9-81ED-4DB2-BD59-A6C34878D82A}">
                    <a16:rowId xmlns:a16="http://schemas.microsoft.com/office/drawing/2014/main" val="3161945079"/>
                  </a:ext>
                </a:extLst>
              </a:tr>
              <a:tr h="308572">
                <a:tc>
                  <a:txBody>
                    <a:bodyPr/>
                    <a:lstStyle/>
                    <a:p>
                      <a:r>
                        <a:rPr lang="en-US" sz="1000" dirty="0">
                          <a:solidFill>
                            <a:schemeClr val="tx1"/>
                          </a:solidFill>
                          <a:effectLst/>
                        </a:rPr>
                        <a:t>Serverless, SPAs, and Scalability​</a:t>
                      </a:r>
                    </a:p>
                  </a:txBody>
                  <a:tcPr marL="50800" marR="50800" marT="50800" marB="50800" anchor="ctr"/>
                </a:tc>
                <a:tc>
                  <a:txBody>
                    <a:bodyPr/>
                    <a:lstStyle/>
                    <a:p>
                      <a:r>
                        <a:rPr lang="en-US" sz="1000" dirty="0">
                          <a:solidFill>
                            <a:schemeClr val="tx1"/>
                          </a:solidFill>
                          <a:effectLst/>
                        </a:rPr>
                        <a:t>BRK3710​</a:t>
                      </a:r>
                    </a:p>
                  </a:txBody>
                  <a:tcPr marL="50800" marR="50800" marT="50800" marB="50800" anchor="ctr"/>
                </a:tc>
                <a:tc>
                  <a:txBody>
                    <a:bodyPr/>
                    <a:lstStyle/>
                    <a:p>
                      <a:r>
                        <a:rPr lang="en-US" sz="1000" dirty="0" err="1">
                          <a:solidFill>
                            <a:schemeClr val="tx1"/>
                          </a:solidFill>
                          <a:effectLst/>
                        </a:rPr>
                        <a:t>Asim</a:t>
                      </a:r>
                      <a:r>
                        <a:rPr lang="en-US" sz="1000" dirty="0">
                          <a:solidFill>
                            <a:schemeClr val="tx1"/>
                          </a:solidFill>
                          <a:effectLst/>
                        </a:rPr>
                        <a:t> Hussain​</a:t>
                      </a:r>
                    </a:p>
                  </a:txBody>
                  <a:tcPr marL="50800" marR="50800" marT="50800" marB="50800" anchor="ctr"/>
                </a:tc>
                <a:tc>
                  <a:txBody>
                    <a:bodyPr/>
                    <a:lstStyle/>
                    <a:p>
                      <a:r>
                        <a:rPr lang="en-US" sz="1000" u="none" strike="noStrike" dirty="0">
                          <a:solidFill>
                            <a:schemeClr val="tx1"/>
                          </a:solidFill>
                          <a:effectLst/>
                          <a:hlinkClick r:id="rId8" tooltip="https://medius.studios.ms/Embed/Video/BRK3710?sid=BRK3710">
                            <a:extLst>
                              <a:ext uri="{A12FA001-AC4F-418D-AE19-62706E023703}">
                                <ahyp:hlinkClr xmlns:ahyp="http://schemas.microsoft.com/office/drawing/2018/hyperlinkcolor" val="tx"/>
                              </a:ext>
                            </a:extLst>
                          </a:hlinkClick>
                        </a:rPr>
                        <a:t>https://medius.studios.ms/Embed/Video/BRK3710?sid=BRK3710</a:t>
                      </a:r>
                      <a:endParaRPr lang="en-US" sz="1000" dirty="0">
                        <a:solidFill>
                          <a:schemeClr val="tx1"/>
                        </a:solidFill>
                        <a:effectLst/>
                      </a:endParaRPr>
                    </a:p>
                  </a:txBody>
                  <a:tcPr marL="50800" marR="50800" marT="50800" marB="50800" anchor="ctr"/>
                </a:tc>
                <a:extLst>
                  <a:ext uri="{0D108BD9-81ED-4DB2-BD59-A6C34878D82A}">
                    <a16:rowId xmlns:a16="http://schemas.microsoft.com/office/drawing/2014/main" val="2249363002"/>
                  </a:ext>
                </a:extLst>
              </a:tr>
              <a:tr h="308572">
                <a:tc>
                  <a:txBody>
                    <a:bodyPr/>
                    <a:lstStyle/>
                    <a:p>
                      <a:r>
                        <a:rPr lang="en-US" sz="1000" dirty="0">
                          <a:solidFill>
                            <a:schemeClr val="tx1"/>
                          </a:solidFill>
                          <a:effectLst/>
                        </a:rPr>
                        <a:t>Break through the serverless barriers with Durable Functions​</a:t>
                      </a:r>
                    </a:p>
                  </a:txBody>
                  <a:tcPr marL="50800" marR="50800" marT="50800" marB="50800" anchor="ctr"/>
                </a:tc>
                <a:tc>
                  <a:txBody>
                    <a:bodyPr/>
                    <a:lstStyle/>
                    <a:p>
                      <a:r>
                        <a:rPr lang="en-US" sz="1000">
                          <a:solidFill>
                            <a:schemeClr val="tx1"/>
                          </a:solidFill>
                          <a:effectLst/>
                        </a:rPr>
                        <a:t>THR3801​</a:t>
                      </a:r>
                    </a:p>
                  </a:txBody>
                  <a:tcPr marL="50800" marR="50800" marT="50800" marB="50800" anchor="ctr"/>
                </a:tc>
                <a:tc>
                  <a:txBody>
                    <a:bodyPr/>
                    <a:lstStyle/>
                    <a:p>
                      <a:r>
                        <a:rPr lang="en-US" sz="1000">
                          <a:solidFill>
                            <a:schemeClr val="tx1"/>
                          </a:solidFill>
                          <a:effectLst/>
                        </a:rPr>
                        <a:t>Katy Shimizu​</a:t>
                      </a:r>
                    </a:p>
                  </a:txBody>
                  <a:tcPr marL="50800" marR="50800" marT="50800" marB="50800" anchor="ctr"/>
                </a:tc>
                <a:tc>
                  <a:txBody>
                    <a:bodyPr/>
                    <a:lstStyle/>
                    <a:p>
                      <a:r>
                        <a:rPr lang="en-US" sz="1000" u="none" strike="noStrike">
                          <a:solidFill>
                            <a:schemeClr val="tx1"/>
                          </a:solidFill>
                          <a:effectLst/>
                          <a:hlinkClick r:id="rId9" tooltip="https://medius.studios.ms/Embed/Video/THR3801?sid=THR3801">
                            <a:extLst>
                              <a:ext uri="{A12FA001-AC4F-418D-AE19-62706E023703}">
                                <ahyp:hlinkClr xmlns:ahyp="http://schemas.microsoft.com/office/drawing/2018/hyperlinkcolor" val="tx"/>
                              </a:ext>
                            </a:extLst>
                          </a:hlinkClick>
                        </a:rPr>
                        <a:t>https://medius.studios.ms/Embed/Video/THR3801?sid=THR3801</a:t>
                      </a:r>
                      <a:endParaRPr lang="en-US" sz="1000">
                        <a:solidFill>
                          <a:schemeClr val="tx1"/>
                        </a:solidFill>
                        <a:effectLst/>
                      </a:endParaRPr>
                    </a:p>
                  </a:txBody>
                  <a:tcPr marL="50800" marR="50800" marT="50800" marB="50800" anchor="ctr"/>
                </a:tc>
                <a:extLst>
                  <a:ext uri="{0D108BD9-81ED-4DB2-BD59-A6C34878D82A}">
                    <a16:rowId xmlns:a16="http://schemas.microsoft.com/office/drawing/2014/main" val="2965834314"/>
                  </a:ext>
                </a:extLst>
              </a:tr>
              <a:tr h="308572">
                <a:tc>
                  <a:txBody>
                    <a:bodyPr/>
                    <a:lstStyle/>
                    <a:p>
                      <a:r>
                        <a:rPr lang="en-US" sz="1000">
                          <a:solidFill>
                            <a:schemeClr val="tx1"/>
                          </a:solidFill>
                          <a:effectLst/>
                        </a:rPr>
                        <a:t>Azure Functions and Microsoft Graph​</a:t>
                      </a:r>
                    </a:p>
                  </a:txBody>
                  <a:tcPr marL="50800" marR="50800" marT="50800" marB="50800" anchor="ctr"/>
                </a:tc>
                <a:tc>
                  <a:txBody>
                    <a:bodyPr/>
                    <a:lstStyle/>
                    <a:p>
                      <a:r>
                        <a:rPr lang="en-US" sz="1000">
                          <a:solidFill>
                            <a:schemeClr val="tx1"/>
                          </a:solidFill>
                          <a:effectLst/>
                        </a:rPr>
                        <a:t>THR3302​</a:t>
                      </a:r>
                    </a:p>
                  </a:txBody>
                  <a:tcPr marL="50800" marR="50800" marT="50800" marB="50800" anchor="ctr"/>
                </a:tc>
                <a:tc>
                  <a:txBody>
                    <a:bodyPr/>
                    <a:lstStyle/>
                    <a:p>
                      <a:r>
                        <a:rPr lang="en-US" sz="1000" dirty="0">
                          <a:solidFill>
                            <a:schemeClr val="tx1"/>
                          </a:solidFill>
                          <a:effectLst/>
                        </a:rPr>
                        <a:t>Matthew Henderson​</a:t>
                      </a:r>
                    </a:p>
                  </a:txBody>
                  <a:tcPr marL="50800" marR="50800" marT="50800" marB="50800" anchor="ctr"/>
                </a:tc>
                <a:tc>
                  <a:txBody>
                    <a:bodyPr/>
                    <a:lstStyle/>
                    <a:p>
                      <a:r>
                        <a:rPr lang="en-US" sz="1000" u="none" strike="noStrike">
                          <a:solidFill>
                            <a:schemeClr val="tx1"/>
                          </a:solidFill>
                          <a:effectLst/>
                          <a:hlinkClick r:id="rId10" tooltip="https://medius.studios.ms/Embed/Video/THR3302?sid=THR3302">
                            <a:extLst>
                              <a:ext uri="{A12FA001-AC4F-418D-AE19-62706E023703}">
                                <ahyp:hlinkClr xmlns:ahyp="http://schemas.microsoft.com/office/drawing/2018/hyperlinkcolor" val="tx"/>
                              </a:ext>
                            </a:extLst>
                          </a:hlinkClick>
                        </a:rPr>
                        <a:t>https://medius.studios.ms/Embed/Video/THR3302?sid=THR3302</a:t>
                      </a:r>
                      <a:endParaRPr lang="en-US" sz="1000">
                        <a:solidFill>
                          <a:schemeClr val="tx1"/>
                        </a:solidFill>
                        <a:effectLst/>
                      </a:endParaRPr>
                    </a:p>
                  </a:txBody>
                  <a:tcPr marL="50800" marR="50800" marT="50800" marB="50800" anchor="ctr"/>
                </a:tc>
                <a:extLst>
                  <a:ext uri="{0D108BD9-81ED-4DB2-BD59-A6C34878D82A}">
                    <a16:rowId xmlns:a16="http://schemas.microsoft.com/office/drawing/2014/main" val="3574180338"/>
                  </a:ext>
                </a:extLst>
              </a:tr>
              <a:tr h="308572">
                <a:tc>
                  <a:txBody>
                    <a:bodyPr/>
                    <a:lstStyle/>
                    <a:p>
                      <a:r>
                        <a:rPr lang="en-US" sz="1000">
                          <a:solidFill>
                            <a:schemeClr val="tx1"/>
                          </a:solidFill>
                          <a:effectLst/>
                        </a:rPr>
                        <a:t>Mobile apps built with Xamarin, using a serverless Azure Functions back-end​</a:t>
                      </a:r>
                    </a:p>
                  </a:txBody>
                  <a:tcPr marL="50800" marR="50800" marT="50800" marB="50800" anchor="ctr"/>
                </a:tc>
                <a:tc>
                  <a:txBody>
                    <a:bodyPr/>
                    <a:lstStyle/>
                    <a:p>
                      <a:r>
                        <a:rPr lang="en-US" sz="1000">
                          <a:solidFill>
                            <a:schemeClr val="tx1"/>
                          </a:solidFill>
                          <a:effectLst/>
                        </a:rPr>
                        <a:t>THR2433​</a:t>
                      </a:r>
                    </a:p>
                  </a:txBody>
                  <a:tcPr marL="50800" marR="50800" marT="50800" marB="50800" anchor="ctr"/>
                </a:tc>
                <a:tc>
                  <a:txBody>
                    <a:bodyPr/>
                    <a:lstStyle/>
                    <a:p>
                      <a:r>
                        <a:rPr lang="en-US" sz="1000">
                          <a:solidFill>
                            <a:schemeClr val="tx1"/>
                          </a:solidFill>
                          <a:effectLst/>
                        </a:rPr>
                        <a:t>Laurent Bugnion​</a:t>
                      </a:r>
                    </a:p>
                  </a:txBody>
                  <a:tcPr marL="50800" marR="50800" marT="50800" marB="50800" anchor="ctr"/>
                </a:tc>
                <a:tc>
                  <a:txBody>
                    <a:bodyPr/>
                    <a:lstStyle/>
                    <a:p>
                      <a:r>
                        <a:rPr lang="en-US" sz="1000" u="none" strike="noStrike">
                          <a:solidFill>
                            <a:schemeClr val="tx1"/>
                          </a:solidFill>
                          <a:effectLst/>
                          <a:hlinkClick r:id="rId11" tooltip="https://www.youtube.com/watch?v=R_MHXdcEE9U">
                            <a:extLst>
                              <a:ext uri="{A12FA001-AC4F-418D-AE19-62706E023703}">
                                <ahyp:hlinkClr xmlns:ahyp="http://schemas.microsoft.com/office/drawing/2018/hyperlinkcolor" val="tx"/>
                              </a:ext>
                            </a:extLst>
                          </a:hlinkClick>
                        </a:rPr>
                        <a:t>https://www.youtube.com/watch?v=R_MHXdcEE9U</a:t>
                      </a:r>
                      <a:endParaRPr lang="en-US" sz="1000">
                        <a:solidFill>
                          <a:schemeClr val="tx1"/>
                        </a:solidFill>
                        <a:effectLst/>
                      </a:endParaRPr>
                    </a:p>
                  </a:txBody>
                  <a:tcPr marL="50800" marR="50800" marT="50800" marB="50800" anchor="ctr"/>
                </a:tc>
                <a:extLst>
                  <a:ext uri="{0D108BD9-81ED-4DB2-BD59-A6C34878D82A}">
                    <a16:rowId xmlns:a16="http://schemas.microsoft.com/office/drawing/2014/main" val="4028666592"/>
                  </a:ext>
                </a:extLst>
              </a:tr>
              <a:tr h="308572">
                <a:tc>
                  <a:txBody>
                    <a:bodyPr/>
                    <a:lstStyle/>
                    <a:p>
                      <a:r>
                        <a:rPr lang="en-US" sz="1000">
                          <a:solidFill>
                            <a:schemeClr val="tx1"/>
                          </a:solidFill>
                          <a:effectLst/>
                        </a:rPr>
                        <a:t>Azure Service Bus and Logic Apps for messaging and process automation​</a:t>
                      </a:r>
                    </a:p>
                  </a:txBody>
                  <a:tcPr marL="50800" marR="50800" marT="50800" marB="50800" anchor="ctr"/>
                </a:tc>
                <a:tc>
                  <a:txBody>
                    <a:bodyPr/>
                    <a:lstStyle/>
                    <a:p>
                      <a:r>
                        <a:rPr lang="en-US" sz="1000">
                          <a:solidFill>
                            <a:schemeClr val="tx1"/>
                          </a:solidFill>
                          <a:effectLst/>
                        </a:rPr>
                        <a:t>THR2015​</a:t>
                      </a:r>
                    </a:p>
                  </a:txBody>
                  <a:tcPr marL="50800" marR="50800" marT="50800" marB="50800" anchor="ctr"/>
                </a:tc>
                <a:tc>
                  <a:txBody>
                    <a:bodyPr/>
                    <a:lstStyle/>
                    <a:p>
                      <a:r>
                        <a:rPr lang="en-US" sz="1000" dirty="0">
                          <a:solidFill>
                            <a:schemeClr val="tx1"/>
                          </a:solidFill>
                          <a:effectLst/>
                        </a:rPr>
                        <a:t>Christian Wolf​</a:t>
                      </a:r>
                    </a:p>
                  </a:txBody>
                  <a:tcPr marL="50800" marR="50800" marT="50800" marB="50800" anchor="ctr"/>
                </a:tc>
                <a:tc>
                  <a:txBody>
                    <a:bodyPr/>
                    <a:lstStyle/>
                    <a:p>
                      <a:r>
                        <a:rPr lang="en-US" sz="1000" u="none" strike="noStrike">
                          <a:solidFill>
                            <a:schemeClr val="tx1"/>
                          </a:solidFill>
                          <a:effectLst/>
                          <a:hlinkClick r:id="rId12" tooltip="https://www.youtube.com/watch?v=tNB7MMyhADs">
                            <a:extLst>
                              <a:ext uri="{A12FA001-AC4F-418D-AE19-62706E023703}">
                                <ahyp:hlinkClr xmlns:ahyp="http://schemas.microsoft.com/office/drawing/2018/hyperlinkcolor" val="tx"/>
                              </a:ext>
                            </a:extLst>
                          </a:hlinkClick>
                        </a:rPr>
                        <a:t>https://www.youtube.com/watch?v=tNB7MMyhADs</a:t>
                      </a:r>
                      <a:endParaRPr lang="en-US" sz="1000">
                        <a:solidFill>
                          <a:schemeClr val="tx1"/>
                        </a:solidFill>
                        <a:effectLst/>
                      </a:endParaRPr>
                    </a:p>
                  </a:txBody>
                  <a:tcPr marL="50800" marR="50800" marT="50800" marB="50800" anchor="ctr"/>
                </a:tc>
                <a:extLst>
                  <a:ext uri="{0D108BD9-81ED-4DB2-BD59-A6C34878D82A}">
                    <a16:rowId xmlns:a16="http://schemas.microsoft.com/office/drawing/2014/main" val="1184773668"/>
                  </a:ext>
                </a:extLst>
              </a:tr>
              <a:tr h="308572">
                <a:tc>
                  <a:txBody>
                    <a:bodyPr/>
                    <a:lstStyle/>
                    <a:p>
                      <a:r>
                        <a:rPr lang="en-US" sz="1000">
                          <a:solidFill>
                            <a:schemeClr val="tx1"/>
                          </a:solidFill>
                          <a:effectLst/>
                        </a:rPr>
                        <a:t>Extending DevOps with serverless Logic Apps​</a:t>
                      </a:r>
                    </a:p>
                  </a:txBody>
                  <a:tcPr marL="50800" marR="50800" marT="50800" marB="50800" anchor="ctr"/>
                </a:tc>
                <a:tc>
                  <a:txBody>
                    <a:bodyPr/>
                    <a:lstStyle/>
                    <a:p>
                      <a:r>
                        <a:rPr lang="en-US" sz="1000">
                          <a:solidFill>
                            <a:schemeClr val="tx1"/>
                          </a:solidFill>
                          <a:effectLst/>
                        </a:rPr>
                        <a:t>THR2045​</a:t>
                      </a:r>
                    </a:p>
                  </a:txBody>
                  <a:tcPr marL="50800" marR="50800" marT="50800" marB="50800" anchor="ctr"/>
                </a:tc>
                <a:tc>
                  <a:txBody>
                    <a:bodyPr/>
                    <a:lstStyle/>
                    <a:p>
                      <a:r>
                        <a:rPr lang="en-US" sz="1000" dirty="0">
                          <a:solidFill>
                            <a:schemeClr val="tx1"/>
                          </a:solidFill>
                          <a:effectLst/>
                        </a:rPr>
                        <a:t>Kevin Lam​</a:t>
                      </a:r>
                    </a:p>
                  </a:txBody>
                  <a:tcPr marL="50800" marR="50800" marT="50800" marB="50800" anchor="ctr"/>
                </a:tc>
                <a:tc>
                  <a:txBody>
                    <a:bodyPr/>
                    <a:lstStyle/>
                    <a:p>
                      <a:r>
                        <a:rPr lang="en-US" sz="1000" u="none" strike="noStrike">
                          <a:solidFill>
                            <a:schemeClr val="tx1"/>
                          </a:solidFill>
                          <a:effectLst/>
                          <a:hlinkClick r:id="rId13" tooltip="https://medius.studios.ms/Embed/Video/THR2045?sid=THR2045">
                            <a:extLst>
                              <a:ext uri="{A12FA001-AC4F-418D-AE19-62706E023703}">
                                <ahyp:hlinkClr xmlns:ahyp="http://schemas.microsoft.com/office/drawing/2018/hyperlinkcolor" val="tx"/>
                              </a:ext>
                            </a:extLst>
                          </a:hlinkClick>
                        </a:rPr>
                        <a:t>https://medius.studios.ms/Embed/Video/THR2045?sid=THR2045</a:t>
                      </a:r>
                      <a:endParaRPr lang="en-US" sz="1000">
                        <a:solidFill>
                          <a:schemeClr val="tx1"/>
                        </a:solidFill>
                        <a:effectLst/>
                      </a:endParaRPr>
                    </a:p>
                  </a:txBody>
                  <a:tcPr marL="50800" marR="50800" marT="50800" marB="50800" anchor="ctr"/>
                </a:tc>
                <a:extLst>
                  <a:ext uri="{0D108BD9-81ED-4DB2-BD59-A6C34878D82A}">
                    <a16:rowId xmlns:a16="http://schemas.microsoft.com/office/drawing/2014/main" val="2367336968"/>
                  </a:ext>
                </a:extLst>
              </a:tr>
              <a:tr h="308572">
                <a:tc>
                  <a:txBody>
                    <a:bodyPr/>
                    <a:lstStyle/>
                    <a:p>
                      <a:r>
                        <a:rPr lang="en-US" sz="1000">
                          <a:solidFill>
                            <a:schemeClr val="tx1"/>
                          </a:solidFill>
                          <a:effectLst/>
                        </a:rPr>
                        <a:t>Zero to hero API development with API Management &amp; Logic Apps ​</a:t>
                      </a:r>
                    </a:p>
                  </a:txBody>
                  <a:tcPr marL="50800" marR="50800" marT="50800" marB="50800" anchor="ctr"/>
                </a:tc>
                <a:tc>
                  <a:txBody>
                    <a:bodyPr/>
                    <a:lstStyle/>
                    <a:p>
                      <a:r>
                        <a:rPr lang="en-US" sz="1000">
                          <a:solidFill>
                            <a:schemeClr val="tx1"/>
                          </a:solidFill>
                          <a:effectLst/>
                        </a:rPr>
                        <a:t>THR2022​</a:t>
                      </a:r>
                    </a:p>
                  </a:txBody>
                  <a:tcPr marL="50800" marR="50800" marT="50800" marB="50800" anchor="ctr"/>
                </a:tc>
                <a:tc>
                  <a:txBody>
                    <a:bodyPr/>
                    <a:lstStyle/>
                    <a:p>
                      <a:r>
                        <a:rPr lang="en-US" sz="1000" dirty="0">
                          <a:solidFill>
                            <a:schemeClr val="tx1"/>
                          </a:solidFill>
                          <a:effectLst/>
                        </a:rPr>
                        <a:t>Miao Jiang, Matthew Farmer​</a:t>
                      </a:r>
                    </a:p>
                  </a:txBody>
                  <a:tcPr marL="50800" marR="50800" marT="50800" marB="50800" anchor="ctr"/>
                </a:tc>
                <a:tc>
                  <a:txBody>
                    <a:bodyPr/>
                    <a:lstStyle/>
                    <a:p>
                      <a:r>
                        <a:rPr lang="en-US" sz="1000" u="none" strike="noStrike" dirty="0">
                          <a:solidFill>
                            <a:schemeClr val="tx1"/>
                          </a:solidFill>
                          <a:effectLst/>
                          <a:hlinkClick r:id="rId14" tooltip="https://medius.studios.ms/Embed/Video/THR2022?sid=THR2022">
                            <a:extLst>
                              <a:ext uri="{A12FA001-AC4F-418D-AE19-62706E023703}">
                                <ahyp:hlinkClr xmlns:ahyp="http://schemas.microsoft.com/office/drawing/2018/hyperlinkcolor" val="tx"/>
                              </a:ext>
                            </a:extLst>
                          </a:hlinkClick>
                        </a:rPr>
                        <a:t>https://medius.studios.ms/Embed/Video/THR2022?sid=THR2022</a:t>
                      </a:r>
                      <a:endParaRPr lang="en-US" sz="1000" dirty="0">
                        <a:solidFill>
                          <a:schemeClr val="tx1"/>
                        </a:solidFill>
                        <a:effectLst/>
                      </a:endParaRPr>
                    </a:p>
                  </a:txBody>
                  <a:tcPr marL="50800" marR="50800" marT="50800" marB="50800" anchor="ctr"/>
                </a:tc>
                <a:extLst>
                  <a:ext uri="{0D108BD9-81ED-4DB2-BD59-A6C34878D82A}">
                    <a16:rowId xmlns:a16="http://schemas.microsoft.com/office/drawing/2014/main" val="3704811313"/>
                  </a:ext>
                </a:extLst>
              </a:tr>
              <a:tr h="308572">
                <a:tc>
                  <a:txBody>
                    <a:bodyPr/>
                    <a:lstStyle/>
                    <a:p>
                      <a:r>
                        <a:rPr lang="en-US" sz="1000">
                          <a:solidFill>
                            <a:schemeClr val="tx1"/>
                          </a:solidFill>
                          <a:effectLst/>
                        </a:rPr>
                        <a:t>Be an integration genius with Azure and build API-enabled and connected enterprises​</a:t>
                      </a:r>
                    </a:p>
                  </a:txBody>
                  <a:tcPr marL="50800" marR="50800" marT="50800" marB="50800" anchor="ctr"/>
                </a:tc>
                <a:tc>
                  <a:txBody>
                    <a:bodyPr/>
                    <a:lstStyle/>
                    <a:p>
                      <a:r>
                        <a:rPr lang="en-US" sz="1000">
                          <a:solidFill>
                            <a:schemeClr val="tx1"/>
                          </a:solidFill>
                          <a:effectLst/>
                        </a:rPr>
                        <a:t>BRK2113​</a:t>
                      </a:r>
                    </a:p>
                  </a:txBody>
                  <a:tcPr marL="50800" marR="50800" marT="50800" marB="50800" anchor="ctr"/>
                </a:tc>
                <a:tc>
                  <a:txBody>
                    <a:bodyPr/>
                    <a:lstStyle/>
                    <a:p>
                      <a:r>
                        <a:rPr lang="en-US" sz="1000" dirty="0">
                          <a:solidFill>
                            <a:schemeClr val="tx1"/>
                          </a:solidFill>
                          <a:effectLst/>
                        </a:rPr>
                        <a:t>Jon </a:t>
                      </a:r>
                      <a:r>
                        <a:rPr lang="en-US" sz="1000" dirty="0" err="1">
                          <a:solidFill>
                            <a:schemeClr val="tx1"/>
                          </a:solidFill>
                          <a:effectLst/>
                        </a:rPr>
                        <a:t>Fancey</a:t>
                      </a:r>
                      <a:r>
                        <a:rPr lang="en-US" sz="1000" dirty="0">
                          <a:solidFill>
                            <a:schemeClr val="tx1"/>
                          </a:solidFill>
                          <a:effectLst/>
                        </a:rPr>
                        <a:t>, Vladimir </a:t>
                      </a:r>
                      <a:r>
                        <a:rPr lang="en-US" sz="1000" dirty="0" err="1">
                          <a:solidFill>
                            <a:schemeClr val="tx1"/>
                          </a:solidFill>
                          <a:effectLst/>
                        </a:rPr>
                        <a:t>Vinogradsky</a:t>
                      </a:r>
                      <a:r>
                        <a:rPr lang="en-US" sz="1000" dirty="0">
                          <a:solidFill>
                            <a:schemeClr val="tx1"/>
                          </a:solidFill>
                          <a:effectLst/>
                        </a:rPr>
                        <a:t>, Dan </a:t>
                      </a:r>
                      <a:r>
                        <a:rPr lang="en-US" sz="1000" dirty="0" err="1">
                          <a:solidFill>
                            <a:schemeClr val="tx1"/>
                          </a:solidFill>
                          <a:effectLst/>
                        </a:rPr>
                        <a:t>Rosanova</a:t>
                      </a:r>
                      <a:r>
                        <a:rPr lang="en-US" sz="1000" dirty="0">
                          <a:solidFill>
                            <a:schemeClr val="tx1"/>
                          </a:solidFill>
                          <a:effectLst/>
                        </a:rPr>
                        <a:t>​</a:t>
                      </a:r>
                    </a:p>
                  </a:txBody>
                  <a:tcPr marL="50800" marR="50800" marT="50800" marB="50800" anchor="ctr"/>
                </a:tc>
                <a:tc>
                  <a:txBody>
                    <a:bodyPr/>
                    <a:lstStyle/>
                    <a:p>
                      <a:r>
                        <a:rPr lang="en-US" sz="1000" u="none" strike="noStrike" dirty="0">
                          <a:solidFill>
                            <a:schemeClr val="tx1"/>
                          </a:solidFill>
                          <a:effectLst/>
                          <a:hlinkClick r:id="rId15" tooltip="https://www.youtube.com/watch?v=I5y0sracIB8">
                            <a:extLst>
                              <a:ext uri="{A12FA001-AC4F-418D-AE19-62706E023703}">
                                <ahyp:hlinkClr xmlns:ahyp="http://schemas.microsoft.com/office/drawing/2018/hyperlinkcolor" val="tx"/>
                              </a:ext>
                            </a:extLst>
                          </a:hlinkClick>
                        </a:rPr>
                        <a:t>https://www.youtube.com/watch?v=I5y0sracIB8</a:t>
                      </a:r>
                      <a:endParaRPr lang="en-US" sz="1000" dirty="0">
                        <a:solidFill>
                          <a:schemeClr val="tx1"/>
                        </a:solidFill>
                        <a:effectLst/>
                      </a:endParaRPr>
                    </a:p>
                  </a:txBody>
                  <a:tcPr marL="50800" marR="50800" marT="50800" marB="50800" anchor="ctr"/>
                </a:tc>
                <a:extLst>
                  <a:ext uri="{0D108BD9-81ED-4DB2-BD59-A6C34878D82A}">
                    <a16:rowId xmlns:a16="http://schemas.microsoft.com/office/drawing/2014/main" val="1205953213"/>
                  </a:ext>
                </a:extLst>
              </a:tr>
            </a:tbl>
          </a:graphicData>
        </a:graphic>
      </p:graphicFrame>
    </p:spTree>
    <p:extLst>
      <p:ext uri="{BB962C8B-B14F-4D97-AF65-F5344CB8AC3E}">
        <p14:creationId xmlns:p14="http://schemas.microsoft.com/office/powerpoint/2010/main" val="375735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 name="Picture 3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 y="-30224"/>
            <a:ext cx="12189648" cy="6918449"/>
          </a:xfrm>
          <a:prstGeom prst="rect">
            <a:avLst/>
          </a:prstGeom>
        </p:spPr>
      </p:pic>
      <p:sp>
        <p:nvSpPr>
          <p:cNvPr id="338" name="Rectangle 337"/>
          <p:cNvSpPr/>
          <p:nvPr/>
        </p:nvSpPr>
        <p:spPr bwMode="auto">
          <a:xfrm>
            <a:off x="1804522" y="774997"/>
            <a:ext cx="8558072" cy="5355455"/>
          </a:xfrm>
          <a:prstGeom prst="rect">
            <a:avLst/>
          </a:prstGeom>
          <a:solidFill>
            <a:schemeClr val="accent1">
              <a:alpha val="9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p:cNvGrpSpPr/>
          <p:nvPr/>
        </p:nvGrpSpPr>
        <p:grpSpPr>
          <a:xfrm>
            <a:off x="3058948" y="2705847"/>
            <a:ext cx="6074103" cy="3039751"/>
            <a:chOff x="3754836" y="2514600"/>
            <a:chExt cx="6074964" cy="3040182"/>
          </a:xfrm>
          <a:solidFill>
            <a:schemeClr val="bg1"/>
          </a:solidFill>
        </p:grpSpPr>
        <p:pic>
          <p:nvPicPr>
            <p:cNvPr id="88" name="Picture 2"/>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89" name="Group 88"/>
            <p:cNvGrpSpPr/>
            <p:nvPr/>
          </p:nvGrpSpPr>
          <p:grpSpPr bwMode="black">
            <a:xfrm>
              <a:off x="9131444" y="4712441"/>
              <a:ext cx="698356" cy="169153"/>
              <a:chOff x="2321681" y="5571144"/>
              <a:chExt cx="701013" cy="175680"/>
            </a:xfrm>
            <a:grpFill/>
            <a:effectLst/>
          </p:grpSpPr>
          <p:sp>
            <p:nvSpPr>
              <p:cNvPr id="330" name="Freeform 23"/>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1" name="Freeform 24"/>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2" name="Freeform 25"/>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3" name="Freeform 26"/>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4" name="Freeform 27"/>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5" name="Freeform 28"/>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6" name="Freeform 29"/>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0" name="Group 89"/>
            <p:cNvGrpSpPr/>
            <p:nvPr/>
          </p:nvGrpSpPr>
          <p:grpSpPr bwMode="black">
            <a:xfrm>
              <a:off x="7418221" y="3672980"/>
              <a:ext cx="1382743" cy="190072"/>
              <a:chOff x="3403273" y="5616873"/>
              <a:chExt cx="1088404" cy="154797"/>
            </a:xfrm>
            <a:grpFill/>
            <a:effectLst/>
          </p:grpSpPr>
          <p:sp>
            <p:nvSpPr>
              <p:cNvPr id="319" name="Freeform 36"/>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0" name="Freeform 37"/>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1" name="Freeform 38"/>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2" name="Freeform 39"/>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3" name="Freeform 40"/>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4" name="Freeform 41"/>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5" name="Freeform 42"/>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6" name="Freeform 43"/>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7" name="Freeform 44"/>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8" name="Freeform 45"/>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9" name="Freeform 46"/>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1" name="Group 90"/>
            <p:cNvGrpSpPr/>
            <p:nvPr/>
          </p:nvGrpSpPr>
          <p:grpSpPr bwMode="black">
            <a:xfrm>
              <a:off x="5210413" y="3127477"/>
              <a:ext cx="1632294" cy="168683"/>
              <a:chOff x="9662524" y="5603535"/>
              <a:chExt cx="1748299" cy="186932"/>
            </a:xfrm>
            <a:grpFill/>
            <a:effectLst/>
          </p:grpSpPr>
          <p:sp>
            <p:nvSpPr>
              <p:cNvPr id="309" name="Freeform 19"/>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0" name="Freeform 20"/>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1" name="Freeform 21"/>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2" name="Freeform 22"/>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3" name="Freeform 23"/>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4" name="Freeform 24"/>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5" name="Freeform 25"/>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6" name="Freeform 26"/>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7" name="Freeform 27"/>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8" name="Freeform 28"/>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2" name="Group 91"/>
            <p:cNvGrpSpPr/>
            <p:nvPr/>
          </p:nvGrpSpPr>
          <p:grpSpPr bwMode="black">
            <a:xfrm>
              <a:off x="9002863" y="3659533"/>
              <a:ext cx="826937" cy="216968"/>
              <a:chOff x="7458381" y="5575585"/>
              <a:chExt cx="830083" cy="225342"/>
            </a:xfrm>
            <a:grpFill/>
            <a:effectLst/>
          </p:grpSpPr>
          <p:sp>
            <p:nvSpPr>
              <p:cNvPr id="301" name="Freeform 21"/>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2" name="Freeform 22"/>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3" name="Freeform 23"/>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4" name="Freeform 24"/>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5" name="Freeform 25"/>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6" name="Freeform 26"/>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7" name="Freeform 27"/>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8" name="Freeform 28"/>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3" name="Group 92"/>
            <p:cNvGrpSpPr/>
            <p:nvPr/>
          </p:nvGrpSpPr>
          <p:grpSpPr bwMode="black">
            <a:xfrm>
              <a:off x="8252119" y="4202088"/>
              <a:ext cx="763040" cy="190659"/>
              <a:chOff x="4872260" y="5575584"/>
              <a:chExt cx="765942" cy="198016"/>
            </a:xfrm>
            <a:grpFill/>
            <a:effectLst/>
          </p:grpSpPr>
          <p:sp>
            <p:nvSpPr>
              <p:cNvPr id="296" name="Freeform 30"/>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7" name="Freeform 31"/>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8" name="Freeform 32"/>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9" name="Freeform 33"/>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0" name="Freeform 34"/>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4" name="Group 93"/>
            <p:cNvGrpSpPr/>
            <p:nvPr/>
          </p:nvGrpSpPr>
          <p:grpSpPr bwMode="black">
            <a:xfrm>
              <a:off x="6830647" y="4234091"/>
              <a:ext cx="1055000" cy="158656"/>
              <a:chOff x="6018781" y="5575586"/>
              <a:chExt cx="1059017" cy="164779"/>
            </a:xfrm>
            <a:grpFill/>
            <a:effectLst/>
          </p:grpSpPr>
          <p:sp>
            <p:nvSpPr>
              <p:cNvPr id="288" name="Freeform 17"/>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9" name="Freeform 18"/>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0" name="Freeform 19"/>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1" name="Freeform 20"/>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2" name="Freeform 21"/>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3" name="Freeform 22"/>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4" name="Freeform 23"/>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5" name="Rectangle 24"/>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5" name="Group 94"/>
            <p:cNvGrpSpPr/>
            <p:nvPr/>
          </p:nvGrpSpPr>
          <p:grpSpPr bwMode="black">
            <a:xfrm>
              <a:off x="5303914" y="2606000"/>
              <a:ext cx="1045751" cy="163878"/>
              <a:chOff x="891368" y="5611897"/>
              <a:chExt cx="1049730" cy="170204"/>
            </a:xfrm>
            <a:grpFill/>
            <a:effectLst/>
          </p:grpSpPr>
          <p:sp>
            <p:nvSpPr>
              <p:cNvPr id="279" name="Freeform 32"/>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0" name="Freeform 33"/>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1" name="Rectangle 34"/>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2" name="Freeform 35"/>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3" name="Freeform 36"/>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4" name="Freeform 37"/>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5" name="Freeform 38"/>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6" name="Freeform 39"/>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7" name="Freeform 40"/>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6" name="Group 95"/>
            <p:cNvGrpSpPr/>
            <p:nvPr/>
          </p:nvGrpSpPr>
          <p:grpSpPr bwMode="black">
            <a:xfrm>
              <a:off x="5346669" y="3661883"/>
              <a:ext cx="910106" cy="212267"/>
              <a:chOff x="9053746" y="4958394"/>
              <a:chExt cx="913569" cy="220459"/>
            </a:xfrm>
            <a:grpFill/>
            <a:effectLst/>
          </p:grpSpPr>
          <p:sp>
            <p:nvSpPr>
              <p:cNvPr id="271" name="Freeform 25"/>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2" name="Freeform 26"/>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3" name="Freeform 27"/>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4" name="Freeform 28"/>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5" name="Freeform 29"/>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6" name="Freeform 30"/>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7" name="Freeform 31"/>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8" name="Freeform 32"/>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7" name="Group 96"/>
            <p:cNvGrpSpPr/>
            <p:nvPr/>
          </p:nvGrpSpPr>
          <p:grpSpPr bwMode="black">
            <a:xfrm>
              <a:off x="5454168" y="4709776"/>
              <a:ext cx="863041" cy="174483"/>
              <a:chOff x="5513886" y="4978012"/>
              <a:chExt cx="866327" cy="181218"/>
            </a:xfrm>
            <a:grpFill/>
            <a:effectLst/>
          </p:grpSpPr>
          <p:sp>
            <p:nvSpPr>
              <p:cNvPr id="264" name="Freeform 29"/>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5" name="Freeform 30"/>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6" name="Freeform 31"/>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7" name="Freeform 32"/>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8" name="Freeform 551"/>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9" name="Freeform 552"/>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0" name="Freeform 553"/>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8" name="Group 97"/>
            <p:cNvGrpSpPr/>
            <p:nvPr/>
          </p:nvGrpSpPr>
          <p:grpSpPr bwMode="black">
            <a:xfrm>
              <a:off x="6825952" y="4717686"/>
              <a:ext cx="575837" cy="158662"/>
              <a:chOff x="4664767" y="4986232"/>
              <a:chExt cx="578026" cy="164783"/>
            </a:xfrm>
            <a:grpFill/>
            <a:effectLst/>
          </p:grpSpPr>
          <p:sp>
            <p:nvSpPr>
              <p:cNvPr id="259" name="Freeform 22"/>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0" name="Freeform 23"/>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1" name="Freeform 24"/>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2" name="Freeform 25"/>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3" name="Freeform 26"/>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9" name="Group 98"/>
            <p:cNvGrpSpPr/>
            <p:nvPr/>
          </p:nvGrpSpPr>
          <p:grpSpPr bwMode="black">
            <a:xfrm>
              <a:off x="8833844" y="5267952"/>
              <a:ext cx="995956" cy="189523"/>
              <a:chOff x="1502088" y="4970205"/>
              <a:chExt cx="999744" cy="196837"/>
            </a:xfrm>
            <a:grpFill/>
            <a:effectLst/>
          </p:grpSpPr>
          <p:sp>
            <p:nvSpPr>
              <p:cNvPr id="254" name="Freeform 19"/>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5" name="Freeform 20"/>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6" name="Freeform 21"/>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7" name="Freeform 22"/>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8" name="Freeform 23"/>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0" name="Group 99"/>
            <p:cNvGrpSpPr/>
            <p:nvPr/>
          </p:nvGrpSpPr>
          <p:grpSpPr bwMode="black">
            <a:xfrm>
              <a:off x="6458672" y="3621951"/>
              <a:ext cx="757652" cy="292130"/>
              <a:chOff x="6651306" y="4916921"/>
              <a:chExt cx="760536" cy="303406"/>
            </a:xfrm>
            <a:grpFill/>
            <a:effectLst/>
          </p:grpSpPr>
          <p:sp>
            <p:nvSpPr>
              <p:cNvPr id="249" name="Freeform 18"/>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0" name="Freeform 19"/>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1" name="Freeform 20"/>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2" name="Freeform 21"/>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3" name="Freeform 22"/>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1" name="Group 100"/>
            <p:cNvGrpSpPr/>
            <p:nvPr/>
          </p:nvGrpSpPr>
          <p:grpSpPr bwMode="black">
            <a:xfrm>
              <a:off x="3754836" y="4680693"/>
              <a:ext cx="1190590" cy="232649"/>
              <a:chOff x="3393928" y="4967561"/>
              <a:chExt cx="999744" cy="202126"/>
            </a:xfrm>
            <a:grpFill/>
            <a:effectLst/>
          </p:grpSpPr>
          <p:sp>
            <p:nvSpPr>
              <p:cNvPr id="240" name="Freeform 27"/>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1" name="Freeform 28"/>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2" name="Rectangle 29"/>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3" name="Freeform 30"/>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4" name="Freeform 31"/>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5" name="Freeform 32"/>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6" name="Freeform 33"/>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7" name="Freeform 34"/>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8" name="Freeform 35"/>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2" name="Group 101"/>
            <p:cNvGrpSpPr/>
            <p:nvPr/>
          </p:nvGrpSpPr>
          <p:grpSpPr bwMode="black">
            <a:xfrm>
              <a:off x="3754836" y="4213292"/>
              <a:ext cx="559559" cy="179455"/>
              <a:chOff x="10238410" y="4967852"/>
              <a:chExt cx="561691" cy="186381"/>
            </a:xfrm>
            <a:grpFill/>
            <a:effectLst/>
          </p:grpSpPr>
          <p:sp>
            <p:nvSpPr>
              <p:cNvPr id="235" name="Freeform 34"/>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6" name="Freeform 35"/>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7" name="Freeform 36"/>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8" name="Rectangle 37"/>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9" name="Freeform 38"/>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3" name="Group 102"/>
            <p:cNvGrpSpPr/>
            <p:nvPr/>
          </p:nvGrpSpPr>
          <p:grpSpPr bwMode="black">
            <a:xfrm>
              <a:off x="3754836" y="2578650"/>
              <a:ext cx="1095552" cy="218577"/>
              <a:chOff x="7682933" y="4955117"/>
              <a:chExt cx="1099718" cy="227012"/>
            </a:xfrm>
            <a:grpFill/>
            <a:effectLst/>
          </p:grpSpPr>
          <p:sp>
            <p:nvSpPr>
              <p:cNvPr id="226" name="Freeform 22"/>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7" name="Freeform 23"/>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8" name="Freeform 24"/>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9" name="Freeform 25"/>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0" name="Freeform 26"/>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1" name="Freeform 27"/>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2" name="Freeform 28"/>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3" name="Freeform 29"/>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4" name="Freeform 30"/>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4" name="Group 103"/>
            <p:cNvGrpSpPr/>
            <p:nvPr/>
          </p:nvGrpSpPr>
          <p:grpSpPr bwMode="black">
            <a:xfrm>
              <a:off x="6115590" y="4210210"/>
              <a:ext cx="348585" cy="182537"/>
              <a:chOff x="2772926" y="4973833"/>
              <a:chExt cx="349910" cy="189581"/>
            </a:xfrm>
            <a:grpFill/>
            <a:effectLst/>
          </p:grpSpPr>
          <p:sp>
            <p:nvSpPr>
              <p:cNvPr id="223" name="Freeform 21"/>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4" name="Freeform 22"/>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5" name="Freeform 23"/>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5" name="Group 104"/>
            <p:cNvGrpSpPr/>
            <p:nvPr/>
          </p:nvGrpSpPr>
          <p:grpSpPr bwMode="black">
            <a:xfrm>
              <a:off x="7912009" y="3108052"/>
              <a:ext cx="1082219" cy="207533"/>
              <a:chOff x="5953627" y="6205329"/>
              <a:chExt cx="1086337" cy="215543"/>
            </a:xfrm>
            <a:grpFill/>
            <a:effectLst/>
          </p:grpSpPr>
          <p:sp>
            <p:nvSpPr>
              <p:cNvPr id="212" name="Freeform 24"/>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3" name="Freeform 25"/>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4" name="Freeform 26"/>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5" name="Freeform 27"/>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6" name="Freeform 28"/>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7" name="Freeform 29"/>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8" name="Freeform 30"/>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9" name="Freeform 31"/>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0" name="Rectangle 32"/>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1" name="Freeform 33"/>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2" name="Freeform 34"/>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6" name="Group 105"/>
            <p:cNvGrpSpPr/>
            <p:nvPr/>
          </p:nvGrpSpPr>
          <p:grpSpPr bwMode="black">
            <a:xfrm>
              <a:off x="6803192" y="2525967"/>
              <a:ext cx="915642" cy="323944"/>
              <a:chOff x="7376591" y="6134773"/>
              <a:chExt cx="919129" cy="336446"/>
            </a:xfrm>
            <a:grpFill/>
            <a:effectLst/>
          </p:grpSpPr>
          <p:sp>
            <p:nvSpPr>
              <p:cNvPr id="205" name="Freeform 24"/>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6" name="Freeform 25"/>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7" name="Freeform 26"/>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8" name="Freeform 27"/>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9" name="Freeform 28"/>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0" name="Freeform 29"/>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1" name="Freeform 30"/>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7" name="Group 106"/>
            <p:cNvGrpSpPr/>
            <p:nvPr/>
          </p:nvGrpSpPr>
          <p:grpSpPr bwMode="black">
            <a:xfrm>
              <a:off x="7910532" y="4706745"/>
              <a:ext cx="712169" cy="180546"/>
              <a:chOff x="420233" y="6191684"/>
              <a:chExt cx="714879" cy="187513"/>
            </a:xfrm>
            <a:grpFill/>
            <a:effectLst/>
          </p:grpSpPr>
          <p:sp>
            <p:nvSpPr>
              <p:cNvPr id="193" name="Freeform 20"/>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4" name="Freeform 21"/>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5" name="Freeform 22"/>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6" name="Freeform 25"/>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7" name="Freeform 26"/>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8" name="Freeform 36"/>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9" name="Freeform 37"/>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0" name="Freeform 38"/>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1" name="Freeform 39"/>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2" name="Freeform 42"/>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3" name="Freeform 43"/>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4" name="Freeform 44"/>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8" name="Group 107"/>
            <p:cNvGrpSpPr/>
            <p:nvPr/>
          </p:nvGrpSpPr>
          <p:grpSpPr bwMode="black">
            <a:xfrm>
              <a:off x="3754836" y="3575415"/>
              <a:ext cx="1389936" cy="385204"/>
              <a:chOff x="2649884" y="6146155"/>
              <a:chExt cx="1395225" cy="400069"/>
            </a:xfrm>
            <a:grpFill/>
            <a:effectLst/>
          </p:grpSpPr>
          <p:sp>
            <p:nvSpPr>
              <p:cNvPr id="182" name="Line 6"/>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3" name="Freeform 7"/>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4" name="Freeform 8"/>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5" name="Freeform 9"/>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6" name="Freeform 10"/>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7" name="Freeform 11"/>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8" name="Freeform 12"/>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9" name="Freeform 13"/>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0" name="Freeform 14"/>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1" name="Freeform 15"/>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2" name="Freeform 16"/>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9" name="Group 108"/>
            <p:cNvGrpSpPr/>
            <p:nvPr/>
          </p:nvGrpSpPr>
          <p:grpSpPr bwMode="black">
            <a:xfrm>
              <a:off x="3754836" y="5195652"/>
              <a:ext cx="837044" cy="261824"/>
              <a:chOff x="8632347" y="6167032"/>
              <a:chExt cx="840228" cy="271928"/>
            </a:xfrm>
            <a:grpFill/>
            <a:effectLst/>
          </p:grpSpPr>
          <p:sp>
            <p:nvSpPr>
              <p:cNvPr id="179" name="Freeform 17"/>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0" name="Freeform 18"/>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1" name="Freeform 19"/>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0" name="Group 109"/>
            <p:cNvGrpSpPr/>
            <p:nvPr/>
          </p:nvGrpSpPr>
          <p:grpSpPr bwMode="black">
            <a:xfrm>
              <a:off x="4680867" y="4223987"/>
              <a:ext cx="1068251" cy="168760"/>
              <a:chOff x="9809204" y="6215358"/>
              <a:chExt cx="1072317" cy="175273"/>
            </a:xfrm>
            <a:grpFill/>
            <a:effectLst/>
          </p:grpSpPr>
          <p:sp>
            <p:nvSpPr>
              <p:cNvPr id="171" name="Freeform 23"/>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2" name="Freeform 24"/>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3" name="Freeform 25"/>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4" name="Freeform 26"/>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5" name="Freeform 27"/>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6" name="Freeform 28"/>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7" name="Freeform 29"/>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8" name="Freeform 30"/>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1" name="Group 110"/>
            <p:cNvGrpSpPr/>
            <p:nvPr/>
          </p:nvGrpSpPr>
          <p:grpSpPr bwMode="black">
            <a:xfrm>
              <a:off x="3754836" y="3089263"/>
              <a:ext cx="1230581" cy="245111"/>
              <a:chOff x="4381738" y="6174707"/>
              <a:chExt cx="1235264" cy="254570"/>
            </a:xfrm>
            <a:grpFill/>
            <a:effectLst/>
          </p:grpSpPr>
          <p:sp>
            <p:nvSpPr>
              <p:cNvPr id="162" name="Freeform 5"/>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3" name="Freeform 6"/>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4" name="Freeform 7"/>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5" name="Freeform 8"/>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6" name="Freeform 9"/>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7" name="Freeform 10"/>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8" name="Freeform 11"/>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9" name="Freeform 12"/>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0" name="Freeform 13"/>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2" name="Group 111"/>
            <p:cNvGrpSpPr/>
            <p:nvPr/>
          </p:nvGrpSpPr>
          <p:grpSpPr bwMode="black">
            <a:xfrm>
              <a:off x="7952400" y="5217881"/>
              <a:ext cx="661303" cy="239595"/>
              <a:chOff x="11218145" y="6191686"/>
              <a:chExt cx="663815" cy="248839"/>
            </a:xfrm>
            <a:grpFill/>
            <a:effectLst/>
          </p:grpSpPr>
          <p:sp>
            <p:nvSpPr>
              <p:cNvPr id="156" name="Freeform 18"/>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7" name="Freeform 19"/>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8" name="Freeform 20"/>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9" name="Freeform 21"/>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0" name="Freeform 22"/>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1" name="Freeform 23"/>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3" name="Group 112"/>
            <p:cNvGrpSpPr/>
            <p:nvPr/>
          </p:nvGrpSpPr>
          <p:grpSpPr bwMode="black">
            <a:xfrm>
              <a:off x="4812021" y="5206181"/>
              <a:ext cx="838329" cy="251295"/>
              <a:chOff x="1471737" y="6192453"/>
              <a:chExt cx="841520" cy="260991"/>
            </a:xfrm>
            <a:grpFill/>
            <a:effectLst/>
          </p:grpSpPr>
          <p:sp>
            <p:nvSpPr>
              <p:cNvPr id="149" name="Freeform 20"/>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0" name="Freeform 21"/>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1" name="Freeform 22"/>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2" name="Freeform 23"/>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3" name="Freeform 24"/>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4" name="Freeform 25"/>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5" name="Freeform 26"/>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4" name="Group 113"/>
            <p:cNvGrpSpPr/>
            <p:nvPr/>
          </p:nvGrpSpPr>
          <p:grpSpPr bwMode="black">
            <a:xfrm>
              <a:off x="8172360" y="2514600"/>
              <a:ext cx="556545" cy="346677"/>
              <a:chOff x="2481885" y="4360116"/>
              <a:chExt cx="558662" cy="360056"/>
            </a:xfrm>
            <a:grpFill/>
            <a:effectLst/>
          </p:grpSpPr>
          <p:sp>
            <p:nvSpPr>
              <p:cNvPr id="142" name="Freeform 21"/>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3" name="Freeform 22"/>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4" name="Freeform 23"/>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5" name="Freeform 24"/>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6" name="Freeform 25"/>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7" name="Freeform 26"/>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8" name="Freeform 27"/>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5" name="Group 114"/>
            <p:cNvGrpSpPr/>
            <p:nvPr/>
          </p:nvGrpSpPr>
          <p:grpSpPr bwMode="black">
            <a:xfrm>
              <a:off x="9182430" y="2598431"/>
              <a:ext cx="647370" cy="179015"/>
              <a:chOff x="6791943" y="4414224"/>
              <a:chExt cx="649833" cy="185924"/>
            </a:xfrm>
            <a:grpFill/>
            <a:effectLst/>
          </p:grpSpPr>
          <p:sp>
            <p:nvSpPr>
              <p:cNvPr id="136" name="Freeform 22"/>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7" name="Freeform 23"/>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8" name="Freeform 24"/>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9" name="Freeform 25"/>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0" name="Freeform 26"/>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1" name="Freeform 27"/>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6" name="Group 115"/>
            <p:cNvGrpSpPr/>
            <p:nvPr/>
          </p:nvGrpSpPr>
          <p:grpSpPr bwMode="black">
            <a:xfrm>
              <a:off x="7016417" y="5169907"/>
              <a:ext cx="715842" cy="287569"/>
              <a:chOff x="7844547" y="4357855"/>
              <a:chExt cx="718565" cy="298667"/>
            </a:xfrm>
            <a:grpFill/>
            <a:effectLst/>
          </p:grpSpPr>
          <p:sp>
            <p:nvSpPr>
              <p:cNvPr id="132" name="Freeform 18"/>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3" name="Freeform 20"/>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4" name="Freeform 21"/>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5" name="Oval 134"/>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7" name="Group 116"/>
            <p:cNvGrpSpPr/>
            <p:nvPr/>
          </p:nvGrpSpPr>
          <p:grpSpPr bwMode="black">
            <a:xfrm>
              <a:off x="9381629" y="4215324"/>
              <a:ext cx="448171" cy="177422"/>
              <a:chOff x="4491504" y="4454449"/>
              <a:chExt cx="449878" cy="184270"/>
            </a:xfrm>
            <a:grpFill/>
            <a:effectLst/>
          </p:grpSpPr>
          <p:sp>
            <p:nvSpPr>
              <p:cNvPr id="128" name="Freeform 22"/>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9" name="Freeform 23"/>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0" name="Freeform 24"/>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1" name="Freeform 25"/>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8" name="Group 117"/>
            <p:cNvGrpSpPr/>
            <p:nvPr/>
          </p:nvGrpSpPr>
          <p:grpSpPr bwMode="black">
            <a:xfrm>
              <a:off x="7067703" y="3112314"/>
              <a:ext cx="619311" cy="199008"/>
              <a:chOff x="3467068" y="4450074"/>
              <a:chExt cx="621665" cy="206687"/>
            </a:xfrm>
            <a:grpFill/>
            <a:effectLst/>
          </p:grpSpPr>
          <p:sp>
            <p:nvSpPr>
              <p:cNvPr id="122" name="Freeform 23"/>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3" name="Freeform 24"/>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4" name="Freeform 25"/>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5" name="Freeform 26"/>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6" name="Freeform 27"/>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7" name="Freeform 28"/>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9" name="Group 118"/>
            <p:cNvGrpSpPr/>
            <p:nvPr/>
          </p:nvGrpSpPr>
          <p:grpSpPr bwMode="black">
            <a:xfrm>
              <a:off x="9219226" y="3072921"/>
              <a:ext cx="610574" cy="277794"/>
              <a:chOff x="8669045" y="5484723"/>
              <a:chExt cx="612897" cy="288514"/>
            </a:xfrm>
            <a:grpFill/>
            <a:effectLst/>
          </p:grpSpPr>
          <p:sp>
            <p:nvSpPr>
              <p:cNvPr id="120" name="Freeform 16"/>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1" name="Freeform 17"/>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sp>
        <p:nvSpPr>
          <p:cNvPr id="337" name="Rectangle 336"/>
          <p:cNvSpPr/>
          <p:nvPr/>
        </p:nvSpPr>
        <p:spPr>
          <a:xfrm>
            <a:off x="1829406" y="1238366"/>
            <a:ext cx="8533189" cy="1013576"/>
          </a:xfrm>
          <a:prstGeom prst="rect">
            <a:avLst/>
          </a:prstGeom>
        </p:spPr>
        <p:txBody>
          <a:bodyPr wrap="square" lIns="179259" tIns="0" rIns="268889" bIns="89630">
            <a:spAutoFit/>
          </a:bodyPr>
          <a:lstStyle/>
          <a:p>
            <a:pPr algn="ctr" defTabSz="896214">
              <a:defRPr/>
            </a:pPr>
            <a:r>
              <a:rPr lang="en-US" altLang="zh-CN" sz="5881" kern="0" spc="-147">
                <a:gradFill>
                  <a:gsLst>
                    <a:gs pos="5000">
                      <a:srgbClr val="FFFFFF"/>
                    </a:gs>
                    <a:gs pos="27083">
                      <a:srgbClr val="FFFFFF"/>
                    </a:gs>
                  </a:gsLst>
                  <a:lin ang="5400000" scaled="0"/>
                </a:gradFill>
                <a:latin typeface="Segoe UI Light"/>
                <a:cs typeface="Segoe UI Semibold" panose="020B0702040204020203" pitchFamily="34" charset="0"/>
              </a:rPr>
              <a:t>Thank You!</a:t>
            </a:r>
            <a:endParaRPr lang="en-US" sz="5881" kern="0" spc="-147">
              <a:gradFill>
                <a:gsLst>
                  <a:gs pos="5000">
                    <a:srgbClr val="FFFFFF"/>
                  </a:gs>
                  <a:gs pos="27083">
                    <a:srgbClr val="FFFFFF"/>
                  </a:gs>
                </a:gsLst>
                <a:lin ang="5400000" scaled="0"/>
              </a:gradFill>
              <a:latin typeface="Segoe UI Light"/>
              <a:cs typeface="Segoe UI Semibold" panose="020B0702040204020203" pitchFamily="34" charset="0"/>
            </a:endParaRPr>
          </a:p>
        </p:txBody>
      </p:sp>
    </p:spTree>
    <p:extLst>
      <p:ext uri="{BB962C8B-B14F-4D97-AF65-F5344CB8AC3E}">
        <p14:creationId xmlns:p14="http://schemas.microsoft.com/office/powerpoint/2010/main" val="167154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1">
            <a:extLst>
              <a:ext uri="{FF2B5EF4-FFF2-40B4-BE49-F238E27FC236}">
                <a16:creationId xmlns:a16="http://schemas.microsoft.com/office/drawing/2014/main" id="{D08A7FD3-1730-49FE-B4EC-EBC39AD96ED3}"/>
              </a:ext>
            </a:extLst>
          </p:cNvPr>
          <p:cNvSpPr txBox="1">
            <a:spLocks/>
          </p:cNvSpPr>
          <p:nvPr/>
        </p:nvSpPr>
        <p:spPr>
          <a:xfrm>
            <a:off x="1090962" y="2906086"/>
            <a:ext cx="10010077" cy="1045829"/>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348592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3879" y="5896645"/>
            <a:ext cx="2717997" cy="741581"/>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solidFill>
                  <a:srgbClr val="0070C0"/>
                </a:solidFill>
                <a:effectLst/>
                <a:uLnTx/>
                <a:uFillTx/>
                <a:latin typeface="Segoe UI"/>
                <a:ea typeface="+mn-ea"/>
                <a:cs typeface="+mn-cs"/>
              </a:rPr>
              <a:t>On-Premises</a:t>
            </a:r>
          </a:p>
        </p:txBody>
      </p:sp>
      <p:cxnSp>
        <p:nvCxnSpPr>
          <p:cNvPr id="11" name="Straight Arrow Connector 10"/>
          <p:cNvCxnSpPr>
            <a:cxnSpLocks/>
          </p:cNvCxnSpPr>
          <p:nvPr/>
        </p:nvCxnSpPr>
        <p:spPr>
          <a:xfrm>
            <a:off x="-11449" y="5910067"/>
            <a:ext cx="275684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2" name="TextBox 471">
            <a:extLst>
              <a:ext uri="{FF2B5EF4-FFF2-40B4-BE49-F238E27FC236}">
                <a16:creationId xmlns:a16="http://schemas.microsoft.com/office/drawing/2014/main" id="{08AC357A-CE29-4061-B66B-61B9106B951F}"/>
              </a:ext>
            </a:extLst>
          </p:cNvPr>
          <p:cNvSpPr txBox="1"/>
          <p:nvPr/>
        </p:nvSpPr>
        <p:spPr>
          <a:xfrm rot="20877579">
            <a:off x="580172" y="4640833"/>
            <a:ext cx="1832033"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a:t>
            </a:r>
          </a:p>
        </p:txBody>
      </p:sp>
      <p:sp>
        <p:nvSpPr>
          <p:cNvPr id="473" name="TextBox 472">
            <a:extLst>
              <a:ext uri="{FF2B5EF4-FFF2-40B4-BE49-F238E27FC236}">
                <a16:creationId xmlns:a16="http://schemas.microsoft.com/office/drawing/2014/main" id="{22C7F164-D5DC-4773-A6B6-0FA281150922}"/>
              </a:ext>
            </a:extLst>
          </p:cNvPr>
          <p:cNvSpPr txBox="1"/>
          <p:nvPr/>
        </p:nvSpPr>
        <p:spPr>
          <a:xfrm rot="21066084">
            <a:off x="6892619" y="3084716"/>
            <a:ext cx="1263487"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OS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should I use?</a:t>
            </a:r>
          </a:p>
        </p:txBody>
      </p:sp>
      <p:sp>
        <p:nvSpPr>
          <p:cNvPr id="474" name="TextBox 473">
            <a:extLst>
              <a:ext uri="{FF2B5EF4-FFF2-40B4-BE49-F238E27FC236}">
                <a16:creationId xmlns:a16="http://schemas.microsoft.com/office/drawing/2014/main" id="{B419743A-E54D-4F29-A536-BE914D6DD763}"/>
              </a:ext>
            </a:extLst>
          </p:cNvPr>
          <p:cNvSpPr txBox="1"/>
          <p:nvPr/>
        </p:nvSpPr>
        <p:spPr>
          <a:xfrm>
            <a:off x="7421179" y="4854682"/>
            <a:ext cx="1881713"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patch</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5" name="TextBox 474">
            <a:extLst>
              <a:ext uri="{FF2B5EF4-FFF2-40B4-BE49-F238E27FC236}">
                <a16:creationId xmlns:a16="http://schemas.microsoft.com/office/drawing/2014/main" id="{4FFEFDA6-DC12-4102-B56A-92DABB0AA1A9}"/>
              </a:ext>
            </a:extLst>
          </p:cNvPr>
          <p:cNvSpPr txBox="1"/>
          <p:nvPr/>
        </p:nvSpPr>
        <p:spPr>
          <a:xfrm rot="20700000">
            <a:off x="1078036" y="1256163"/>
            <a:ext cx="1935145"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size of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should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buy</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6" name="TextBox 475">
            <a:extLst>
              <a:ext uri="{FF2B5EF4-FFF2-40B4-BE49-F238E27FC236}">
                <a16:creationId xmlns:a16="http://schemas.microsoft.com/office/drawing/2014/main" id="{0FAC1726-28A7-4960-BA0C-BB764E2E31A2}"/>
              </a:ext>
            </a:extLst>
          </p:cNvPr>
          <p:cNvSpPr txBox="1"/>
          <p:nvPr/>
        </p:nvSpPr>
        <p:spPr>
          <a:xfrm rot="1233718">
            <a:off x="10028125" y="1375118"/>
            <a:ext cx="1814920"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I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backup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7" name="TextBox 476">
            <a:extLst>
              <a:ext uri="{FF2B5EF4-FFF2-40B4-BE49-F238E27FC236}">
                <a16:creationId xmlns:a16="http://schemas.microsoft.com/office/drawing/2014/main" id="{3379046E-538C-4A49-B064-DABE32C84478}"/>
              </a:ext>
            </a:extLst>
          </p:cNvPr>
          <p:cNvSpPr txBox="1"/>
          <p:nvPr/>
        </p:nvSpPr>
        <p:spPr>
          <a:xfrm>
            <a:off x="9988526" y="2213717"/>
            <a:ext cx="1782860"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increase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utilization?</a:t>
            </a:r>
          </a:p>
        </p:txBody>
      </p:sp>
      <p:sp>
        <p:nvSpPr>
          <p:cNvPr id="478" name="TextBox 477">
            <a:extLst>
              <a:ext uri="{FF2B5EF4-FFF2-40B4-BE49-F238E27FC236}">
                <a16:creationId xmlns:a16="http://schemas.microsoft.com/office/drawing/2014/main" id="{074C5B96-3B22-4E4B-A609-C17613CB2BEA}"/>
              </a:ext>
            </a:extLst>
          </p:cNvPr>
          <p:cNvSpPr txBox="1"/>
          <p:nvPr/>
        </p:nvSpPr>
        <p:spPr>
          <a:xfrm>
            <a:off x="6708038" y="181978"/>
            <a:ext cx="2037737"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deploy</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new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code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to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9" name="TextBox 478">
            <a:extLst>
              <a:ext uri="{FF2B5EF4-FFF2-40B4-BE49-F238E27FC236}">
                <a16:creationId xmlns:a16="http://schemas.microsoft.com/office/drawing/2014/main" id="{A2EB86EB-157E-4144-905B-F13291770571}"/>
              </a:ext>
            </a:extLst>
          </p:cNvPr>
          <p:cNvSpPr txBox="1"/>
          <p:nvPr/>
        </p:nvSpPr>
        <p:spPr>
          <a:xfrm>
            <a:off x="4654744" y="878364"/>
            <a:ext cx="2135521"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packages should</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be on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80" name="TextBox 479">
            <a:extLst>
              <a:ext uri="{FF2B5EF4-FFF2-40B4-BE49-F238E27FC236}">
                <a16:creationId xmlns:a16="http://schemas.microsoft.com/office/drawing/2014/main" id="{75527077-AE97-47AA-BD97-F755BDFD8D79}"/>
              </a:ext>
            </a:extLst>
          </p:cNvPr>
          <p:cNvSpPr txBox="1"/>
          <p:nvPr/>
        </p:nvSpPr>
        <p:spPr>
          <a:xfrm>
            <a:off x="2537873" y="4815735"/>
            <a:ext cx="2273056" cy="507246"/>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It takes how long to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provision</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 new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81" name="TextBox 480">
            <a:extLst>
              <a:ext uri="{FF2B5EF4-FFF2-40B4-BE49-F238E27FC236}">
                <a16:creationId xmlns:a16="http://schemas.microsoft.com/office/drawing/2014/main" id="{5F48CB9B-1183-4C06-A7C5-90F0F4BC485D}"/>
              </a:ext>
            </a:extLst>
          </p:cNvPr>
          <p:cNvSpPr txBox="1"/>
          <p:nvPr/>
        </p:nvSpPr>
        <p:spPr>
          <a:xfrm rot="2037234">
            <a:off x="9685271" y="3428460"/>
            <a:ext cx="1768433"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Are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in a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secure location?</a:t>
            </a:r>
          </a:p>
        </p:txBody>
      </p:sp>
      <p:sp>
        <p:nvSpPr>
          <p:cNvPr id="482" name="TextBox 481">
            <a:extLst>
              <a:ext uri="{FF2B5EF4-FFF2-40B4-BE49-F238E27FC236}">
                <a16:creationId xmlns:a16="http://schemas.microsoft.com/office/drawing/2014/main" id="{449688C2-16E4-4EE7-8F0A-4FCEF65B818F}"/>
              </a:ext>
            </a:extLst>
          </p:cNvPr>
          <p:cNvSpPr txBox="1"/>
          <p:nvPr/>
        </p:nvSpPr>
        <p:spPr>
          <a:xfrm rot="20116499">
            <a:off x="7159157" y="3699363"/>
            <a:ext cx="1911101"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happens if the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power goes out?</a:t>
            </a:r>
          </a:p>
        </p:txBody>
      </p:sp>
      <p:sp>
        <p:nvSpPr>
          <p:cNvPr id="483" name="TextBox 482">
            <a:extLst>
              <a:ext uri="{FF2B5EF4-FFF2-40B4-BE49-F238E27FC236}">
                <a16:creationId xmlns:a16="http://schemas.microsoft.com/office/drawing/2014/main" id="{CDD9048F-D154-4AE8-8943-AF540591AEC4}"/>
              </a:ext>
            </a:extLst>
          </p:cNvPr>
          <p:cNvSpPr txBox="1"/>
          <p:nvPr/>
        </p:nvSpPr>
        <p:spPr>
          <a:xfrm rot="19484879">
            <a:off x="475961" y="3442521"/>
            <a:ext cx="1912703"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 secondary</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network connection?</a:t>
            </a:r>
          </a:p>
        </p:txBody>
      </p:sp>
      <p:sp>
        <p:nvSpPr>
          <p:cNvPr id="484" name="TextBox 483">
            <a:extLst>
              <a:ext uri="{FF2B5EF4-FFF2-40B4-BE49-F238E27FC236}">
                <a16:creationId xmlns:a16="http://schemas.microsoft.com/office/drawing/2014/main" id="{400E6DC3-6FE4-4B92-A837-44D524EE6889}"/>
              </a:ext>
            </a:extLst>
          </p:cNvPr>
          <p:cNvSpPr txBox="1"/>
          <p:nvPr/>
        </p:nvSpPr>
        <p:spPr>
          <a:xfrm rot="21388068">
            <a:off x="2916918" y="156043"/>
            <a:ext cx="2786340"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of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 </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for my business needs?</a:t>
            </a:r>
          </a:p>
        </p:txBody>
      </p:sp>
      <p:sp>
        <p:nvSpPr>
          <p:cNvPr id="485" name="TextBox 484">
            <a:extLst>
              <a:ext uri="{FF2B5EF4-FFF2-40B4-BE49-F238E27FC236}">
                <a16:creationId xmlns:a16="http://schemas.microsoft.com/office/drawing/2014/main" id="{18DA3D07-DFDE-4BAE-A823-A35FDB08F22E}"/>
              </a:ext>
            </a:extLst>
          </p:cNvPr>
          <p:cNvSpPr txBox="1"/>
          <p:nvPr/>
        </p:nvSpPr>
        <p:spPr>
          <a:xfrm rot="20700000">
            <a:off x="3602814" y="3072575"/>
            <a:ext cx="2040364"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has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physical</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access to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86" name="TextBox 485">
            <a:extLst>
              <a:ext uri="{FF2B5EF4-FFF2-40B4-BE49-F238E27FC236}">
                <a16:creationId xmlns:a16="http://schemas.microsoft.com/office/drawing/2014/main" id="{72BB1518-288E-4A04-A584-D069A31E1589}"/>
              </a:ext>
            </a:extLst>
          </p:cNvPr>
          <p:cNvSpPr txBox="1"/>
          <p:nvPr/>
        </p:nvSpPr>
        <p:spPr>
          <a:xfrm rot="19699786">
            <a:off x="4275743" y="3884778"/>
            <a:ext cx="1042273"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 UPS?</a:t>
            </a:r>
          </a:p>
        </p:txBody>
      </p:sp>
      <p:sp>
        <p:nvSpPr>
          <p:cNvPr id="487" name="TextBox 486">
            <a:extLst>
              <a:ext uri="{FF2B5EF4-FFF2-40B4-BE49-F238E27FC236}">
                <a16:creationId xmlns:a16="http://schemas.microsoft.com/office/drawing/2014/main" id="{CBE850DA-80E5-46EA-8144-F9570F419EB8}"/>
              </a:ext>
            </a:extLst>
          </p:cNvPr>
          <p:cNvSpPr txBox="1"/>
          <p:nvPr/>
        </p:nvSpPr>
        <p:spPr>
          <a:xfrm rot="20103308">
            <a:off x="550613" y="398820"/>
            <a:ext cx="1951175"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media should I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use to keep backup?</a:t>
            </a:r>
          </a:p>
        </p:txBody>
      </p:sp>
      <p:sp>
        <p:nvSpPr>
          <p:cNvPr id="488" name="TextBox 487">
            <a:extLst>
              <a:ext uri="{FF2B5EF4-FFF2-40B4-BE49-F238E27FC236}">
                <a16:creationId xmlns:a16="http://schemas.microsoft.com/office/drawing/2014/main" id="{24AD7F0D-29D6-4E2C-A0F7-4537B2290E71}"/>
              </a:ext>
            </a:extLst>
          </p:cNvPr>
          <p:cNvSpPr txBox="1"/>
          <p:nvPr/>
        </p:nvSpPr>
        <p:spPr>
          <a:xfrm rot="469746">
            <a:off x="8948970" y="3962347"/>
            <a:ext cx="2217984" cy="507246"/>
          </a:xfrm>
          <a:prstGeom prst="rect">
            <a:avLst/>
          </a:prstGeom>
          <a:noFill/>
        </p:spPr>
        <p:txBody>
          <a:bodyPr wrap="squar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storage I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need to use?</a:t>
            </a:r>
          </a:p>
        </p:txBody>
      </p:sp>
      <p:sp>
        <p:nvSpPr>
          <p:cNvPr id="489" name="TextBox 488">
            <a:extLst>
              <a:ext uri="{FF2B5EF4-FFF2-40B4-BE49-F238E27FC236}">
                <a16:creationId xmlns:a16="http://schemas.microsoft.com/office/drawing/2014/main" id="{A5E9F7C7-2085-4410-96F4-81B73EC1BA4C}"/>
              </a:ext>
            </a:extLst>
          </p:cNvPr>
          <p:cNvSpPr txBox="1"/>
          <p:nvPr/>
        </p:nvSpPr>
        <p:spPr>
          <a:xfrm rot="736380">
            <a:off x="672906" y="2324926"/>
            <a:ext cx="1396338" cy="507246"/>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sp>
        <p:nvSpPr>
          <p:cNvPr id="490" name="TextBox 489">
            <a:extLst>
              <a:ext uri="{FF2B5EF4-FFF2-40B4-BE49-F238E27FC236}">
                <a16:creationId xmlns:a16="http://schemas.microsoft.com/office/drawing/2014/main" id="{80A1BCD9-3DD2-4F6C-B01F-7F702194436E}"/>
              </a:ext>
            </a:extLst>
          </p:cNvPr>
          <p:cNvSpPr txBox="1"/>
          <p:nvPr/>
        </p:nvSpPr>
        <p:spPr>
          <a:xfrm rot="20700000">
            <a:off x="9114781" y="330751"/>
            <a:ext cx="2308317" cy="507246"/>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happens in case of</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hardware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failure?</a:t>
            </a:r>
          </a:p>
        </p:txBody>
      </p:sp>
      <p:sp>
        <p:nvSpPr>
          <p:cNvPr id="491" name="TextBox 490">
            <a:extLst>
              <a:ext uri="{FF2B5EF4-FFF2-40B4-BE49-F238E27FC236}">
                <a16:creationId xmlns:a16="http://schemas.microsoft.com/office/drawing/2014/main" id="{FB72B630-EEEA-4E45-B90C-AC753A4B7240}"/>
              </a:ext>
            </a:extLst>
          </p:cNvPr>
          <p:cNvSpPr txBox="1"/>
          <p:nvPr/>
        </p:nvSpPr>
        <p:spPr>
          <a:xfrm rot="164117">
            <a:off x="9747535" y="4698083"/>
            <a:ext cx="2031325"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dynamically</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configure my app?</a:t>
            </a:r>
          </a:p>
        </p:txBody>
      </p:sp>
      <p:sp>
        <p:nvSpPr>
          <p:cNvPr id="492" name="TextBox 491">
            <a:extLst>
              <a:ext uri="{FF2B5EF4-FFF2-40B4-BE49-F238E27FC236}">
                <a16:creationId xmlns:a16="http://schemas.microsoft.com/office/drawing/2014/main" id="{D053BDE4-E7ED-4FE9-854E-748588B368DD}"/>
              </a:ext>
            </a:extLst>
          </p:cNvPr>
          <p:cNvSpPr txBox="1"/>
          <p:nvPr/>
        </p:nvSpPr>
        <p:spPr>
          <a:xfrm rot="1660797">
            <a:off x="2280485" y="3865790"/>
            <a:ext cx="1509922"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monitors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93" name="TextBox 492">
            <a:extLst>
              <a:ext uri="{FF2B5EF4-FFF2-40B4-BE49-F238E27FC236}">
                <a16:creationId xmlns:a16="http://schemas.microsoft.com/office/drawing/2014/main" id="{4D438378-49C5-4372-A33E-8179C3CE13B9}"/>
              </a:ext>
            </a:extLst>
          </p:cNvPr>
          <p:cNvSpPr txBox="1"/>
          <p:nvPr/>
        </p:nvSpPr>
        <p:spPr>
          <a:xfrm rot="20084240">
            <a:off x="7093537" y="1143578"/>
            <a:ext cx="1509922"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monitors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App</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grpSp>
        <p:nvGrpSpPr>
          <p:cNvPr id="494" name="Group 493">
            <a:extLst>
              <a:ext uri="{FF2B5EF4-FFF2-40B4-BE49-F238E27FC236}">
                <a16:creationId xmlns:a16="http://schemas.microsoft.com/office/drawing/2014/main" id="{C7248088-4FC8-469C-A0A6-5A4EB7560C4F}"/>
              </a:ext>
            </a:extLst>
          </p:cNvPr>
          <p:cNvGrpSpPr/>
          <p:nvPr/>
        </p:nvGrpSpPr>
        <p:grpSpPr>
          <a:xfrm>
            <a:off x="5439028" y="4121228"/>
            <a:ext cx="1313945" cy="1313945"/>
            <a:chOff x="5547902" y="4202399"/>
            <a:chExt cx="1340672" cy="1340672"/>
          </a:xfrm>
        </p:grpSpPr>
        <p:sp>
          <p:nvSpPr>
            <p:cNvPr id="495" name="Oval 494">
              <a:extLst>
                <a:ext uri="{FF2B5EF4-FFF2-40B4-BE49-F238E27FC236}">
                  <a16:creationId xmlns:a16="http://schemas.microsoft.com/office/drawing/2014/main" id="{6755518F-1332-4581-9621-61C43CC711ED}"/>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96" name="Group 495">
              <a:extLst>
                <a:ext uri="{FF2B5EF4-FFF2-40B4-BE49-F238E27FC236}">
                  <a16:creationId xmlns:a16="http://schemas.microsoft.com/office/drawing/2014/main" id="{A2D496DD-C6EA-4BFF-BA41-68E7019CF029}"/>
                </a:ext>
              </a:extLst>
            </p:cNvPr>
            <p:cNvGrpSpPr/>
            <p:nvPr/>
          </p:nvGrpSpPr>
          <p:grpSpPr>
            <a:xfrm>
              <a:off x="5882043" y="4461171"/>
              <a:ext cx="744667" cy="794664"/>
              <a:chOff x="2084593" y="2157479"/>
              <a:chExt cx="958326" cy="1022668"/>
            </a:xfrm>
          </p:grpSpPr>
          <p:grpSp>
            <p:nvGrpSpPr>
              <p:cNvPr id="497" name="Group 4">
                <a:extLst>
                  <a:ext uri="{FF2B5EF4-FFF2-40B4-BE49-F238E27FC236}">
                    <a16:creationId xmlns:a16="http://schemas.microsoft.com/office/drawing/2014/main" id="{DB37634A-166C-4754-9F49-03E7D8207C58}"/>
                  </a:ext>
                </a:extLst>
              </p:cNvPr>
              <p:cNvGrpSpPr>
                <a:grpSpLocks noChangeAspect="1"/>
              </p:cNvGrpSpPr>
              <p:nvPr/>
            </p:nvGrpSpPr>
            <p:grpSpPr bwMode="auto">
              <a:xfrm>
                <a:off x="2084593" y="2157479"/>
                <a:ext cx="475727" cy="1022668"/>
                <a:chOff x="7" y="12"/>
                <a:chExt cx="167" cy="359"/>
              </a:xfrm>
            </p:grpSpPr>
            <p:sp>
              <p:nvSpPr>
                <p:cNvPr id="505" name="Rectangle 5">
                  <a:extLst>
                    <a:ext uri="{FF2B5EF4-FFF2-40B4-BE49-F238E27FC236}">
                      <a16:creationId xmlns:a16="http://schemas.microsoft.com/office/drawing/2014/main" id="{0705E0AF-7F2B-4C8C-AAD9-19630E779725}"/>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6" name="Freeform 6">
                  <a:extLst>
                    <a:ext uri="{FF2B5EF4-FFF2-40B4-BE49-F238E27FC236}">
                      <a16:creationId xmlns:a16="http://schemas.microsoft.com/office/drawing/2014/main" id="{37BC0BC6-0C65-4CFB-B333-43BB4C140FEF}"/>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7" name="Rectangle 7">
                  <a:extLst>
                    <a:ext uri="{FF2B5EF4-FFF2-40B4-BE49-F238E27FC236}">
                      <a16:creationId xmlns:a16="http://schemas.microsoft.com/office/drawing/2014/main" id="{07710CB3-5D29-45C8-A1E8-0E4C5C6CB867}"/>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8" name="Rectangle 8">
                  <a:extLst>
                    <a:ext uri="{FF2B5EF4-FFF2-40B4-BE49-F238E27FC236}">
                      <a16:creationId xmlns:a16="http://schemas.microsoft.com/office/drawing/2014/main" id="{CE7F3212-77CE-4133-8C7C-33E0487829C6}"/>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9" name="Rectangle 9">
                  <a:extLst>
                    <a:ext uri="{FF2B5EF4-FFF2-40B4-BE49-F238E27FC236}">
                      <a16:creationId xmlns:a16="http://schemas.microsoft.com/office/drawing/2014/main" id="{938177DE-9762-4054-A951-1138B211F8B2}"/>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0" name="Rectangle 10">
                  <a:extLst>
                    <a:ext uri="{FF2B5EF4-FFF2-40B4-BE49-F238E27FC236}">
                      <a16:creationId xmlns:a16="http://schemas.microsoft.com/office/drawing/2014/main" id="{89A86235-957F-403E-9D9E-9B5CB6487192}"/>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1" name="Rectangle 11">
                  <a:extLst>
                    <a:ext uri="{FF2B5EF4-FFF2-40B4-BE49-F238E27FC236}">
                      <a16:creationId xmlns:a16="http://schemas.microsoft.com/office/drawing/2014/main" id="{A68CA5FC-1D23-464E-9A7B-B0E75C1A11C7}"/>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2" name="Rectangle 12">
                  <a:extLst>
                    <a:ext uri="{FF2B5EF4-FFF2-40B4-BE49-F238E27FC236}">
                      <a16:creationId xmlns:a16="http://schemas.microsoft.com/office/drawing/2014/main" id="{D67ADD76-14AE-4C4E-B77C-EEEF51B788E2}"/>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3" name="Rectangle 13">
                  <a:extLst>
                    <a:ext uri="{FF2B5EF4-FFF2-40B4-BE49-F238E27FC236}">
                      <a16:creationId xmlns:a16="http://schemas.microsoft.com/office/drawing/2014/main" id="{68BDCE7E-9662-4DBC-81CF-EF2D9224EB0F}"/>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98" name="Group 497">
                <a:extLst>
                  <a:ext uri="{FF2B5EF4-FFF2-40B4-BE49-F238E27FC236}">
                    <a16:creationId xmlns:a16="http://schemas.microsoft.com/office/drawing/2014/main" id="{08E9E1A6-24A5-4201-85F8-42C05D0D866D}"/>
                  </a:ext>
                </a:extLst>
              </p:cNvPr>
              <p:cNvGrpSpPr/>
              <p:nvPr/>
            </p:nvGrpSpPr>
            <p:grpSpPr>
              <a:xfrm>
                <a:off x="2561534" y="2758439"/>
                <a:ext cx="475727" cy="421466"/>
                <a:chOff x="2779974" y="2727959"/>
                <a:chExt cx="475727" cy="421466"/>
              </a:xfrm>
            </p:grpSpPr>
            <p:sp>
              <p:nvSpPr>
                <p:cNvPr id="500" name="Rectangle 5">
                  <a:extLst>
                    <a:ext uri="{FF2B5EF4-FFF2-40B4-BE49-F238E27FC236}">
                      <a16:creationId xmlns:a16="http://schemas.microsoft.com/office/drawing/2014/main" id="{BB58F740-7CDB-4F56-92D6-14E27F4BB058}"/>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1" name="Freeform 6">
                  <a:extLst>
                    <a:ext uri="{FF2B5EF4-FFF2-40B4-BE49-F238E27FC236}">
                      <a16:creationId xmlns:a16="http://schemas.microsoft.com/office/drawing/2014/main" id="{0F11372C-6001-4F01-8407-E6520D0F9368}"/>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2" name="Rectangle 7">
                  <a:extLst>
                    <a:ext uri="{FF2B5EF4-FFF2-40B4-BE49-F238E27FC236}">
                      <a16:creationId xmlns:a16="http://schemas.microsoft.com/office/drawing/2014/main" id="{E2BE5618-CBDD-4FB6-9226-32DEBF6A2493}"/>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3" name="Rectangle 8">
                  <a:extLst>
                    <a:ext uri="{FF2B5EF4-FFF2-40B4-BE49-F238E27FC236}">
                      <a16:creationId xmlns:a16="http://schemas.microsoft.com/office/drawing/2014/main" id="{2BF4E629-CDC1-44BB-AF62-6D4B700DB1A6}"/>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4" name="Rectangle 9">
                  <a:extLst>
                    <a:ext uri="{FF2B5EF4-FFF2-40B4-BE49-F238E27FC236}">
                      <a16:creationId xmlns:a16="http://schemas.microsoft.com/office/drawing/2014/main" id="{C29C09C2-C8D6-414C-861A-969125645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499" name="Isosceles Triangle 498">
                <a:extLst>
                  <a:ext uri="{FF2B5EF4-FFF2-40B4-BE49-F238E27FC236}">
                    <a16:creationId xmlns:a16="http://schemas.microsoft.com/office/drawing/2014/main" id="{724AC76B-2EF3-4F15-83E3-0DBC08AE5C8B}"/>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grpSp>
      </p:grpSp>
      <p:grpSp>
        <p:nvGrpSpPr>
          <p:cNvPr id="514" name="Group 513">
            <a:extLst>
              <a:ext uri="{FF2B5EF4-FFF2-40B4-BE49-F238E27FC236}">
                <a16:creationId xmlns:a16="http://schemas.microsoft.com/office/drawing/2014/main" id="{04703DEA-9C90-443E-893E-DF200A2BD659}"/>
              </a:ext>
            </a:extLst>
          </p:cNvPr>
          <p:cNvGrpSpPr/>
          <p:nvPr/>
        </p:nvGrpSpPr>
        <p:grpSpPr>
          <a:xfrm>
            <a:off x="5439028" y="1689737"/>
            <a:ext cx="1313945" cy="1313945"/>
            <a:chOff x="5547902" y="2127586"/>
            <a:chExt cx="1340672" cy="1340672"/>
          </a:xfrm>
        </p:grpSpPr>
        <p:sp>
          <p:nvSpPr>
            <p:cNvPr id="515" name="Oval 514">
              <a:extLst>
                <a:ext uri="{FF2B5EF4-FFF2-40B4-BE49-F238E27FC236}">
                  <a16:creationId xmlns:a16="http://schemas.microsoft.com/office/drawing/2014/main" id="{05A0A71C-A96A-40E3-A038-D5CD153D0CAD}"/>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16" name="Group 16">
              <a:extLst>
                <a:ext uri="{FF2B5EF4-FFF2-40B4-BE49-F238E27FC236}">
                  <a16:creationId xmlns:a16="http://schemas.microsoft.com/office/drawing/2014/main" id="{9451A24D-1EDA-430A-934A-8014299FA217}"/>
                </a:ext>
              </a:extLst>
            </p:cNvPr>
            <p:cNvGrpSpPr>
              <a:grpSpLocks noChangeAspect="1"/>
            </p:cNvGrpSpPr>
            <p:nvPr/>
          </p:nvGrpSpPr>
          <p:grpSpPr bwMode="auto">
            <a:xfrm>
              <a:off x="5824049" y="2333627"/>
              <a:ext cx="770389" cy="891106"/>
              <a:chOff x="13" y="7"/>
              <a:chExt cx="351" cy="406"/>
            </a:xfrm>
          </p:grpSpPr>
          <p:sp>
            <p:nvSpPr>
              <p:cNvPr id="517" name="Freeform 17">
                <a:extLst>
                  <a:ext uri="{FF2B5EF4-FFF2-40B4-BE49-F238E27FC236}">
                    <a16:creationId xmlns:a16="http://schemas.microsoft.com/office/drawing/2014/main" id="{9800920D-A144-4F0C-9501-4F02788AACB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8" name="Freeform 18">
                <a:extLst>
                  <a:ext uri="{FF2B5EF4-FFF2-40B4-BE49-F238E27FC236}">
                    <a16:creationId xmlns:a16="http://schemas.microsoft.com/office/drawing/2014/main" id="{7D620620-4656-4353-A03C-C8E1E8DE2AB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9" name="Line 19">
                <a:extLst>
                  <a:ext uri="{FF2B5EF4-FFF2-40B4-BE49-F238E27FC236}">
                    <a16:creationId xmlns:a16="http://schemas.microsoft.com/office/drawing/2014/main" id="{D5426AE5-E555-4EAB-B53D-1AE41F0A645F}"/>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0" name="Freeform 20">
                <a:extLst>
                  <a:ext uri="{FF2B5EF4-FFF2-40B4-BE49-F238E27FC236}">
                    <a16:creationId xmlns:a16="http://schemas.microsoft.com/office/drawing/2014/main" id="{E2364337-AA43-4732-9972-8440843AB661}"/>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1" name="Freeform 21">
                <a:extLst>
                  <a:ext uri="{FF2B5EF4-FFF2-40B4-BE49-F238E27FC236}">
                    <a16:creationId xmlns:a16="http://schemas.microsoft.com/office/drawing/2014/main" id="{5164D626-7A59-4491-852D-1ED981C68724}"/>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2" name="Line 22">
                <a:extLst>
                  <a:ext uri="{FF2B5EF4-FFF2-40B4-BE49-F238E27FC236}">
                    <a16:creationId xmlns:a16="http://schemas.microsoft.com/office/drawing/2014/main" id="{880977D3-945C-41F8-91F0-AA3182F6836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3" name="Freeform 23">
                <a:extLst>
                  <a:ext uri="{FF2B5EF4-FFF2-40B4-BE49-F238E27FC236}">
                    <a16:creationId xmlns:a16="http://schemas.microsoft.com/office/drawing/2014/main" id="{82B04A9D-661C-4C4C-8191-B48424B3053C}"/>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4" name="Freeform 24">
                <a:extLst>
                  <a:ext uri="{FF2B5EF4-FFF2-40B4-BE49-F238E27FC236}">
                    <a16:creationId xmlns:a16="http://schemas.microsoft.com/office/drawing/2014/main" id="{2316E637-8CE9-4371-A78E-96C693520D7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5" name="Freeform 25">
                <a:extLst>
                  <a:ext uri="{FF2B5EF4-FFF2-40B4-BE49-F238E27FC236}">
                    <a16:creationId xmlns:a16="http://schemas.microsoft.com/office/drawing/2014/main" id="{6D242E18-3D57-4367-A2C5-99CC9D641833}"/>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6" name="Line 26">
                <a:extLst>
                  <a:ext uri="{FF2B5EF4-FFF2-40B4-BE49-F238E27FC236}">
                    <a16:creationId xmlns:a16="http://schemas.microsoft.com/office/drawing/2014/main" id="{AD4DDCC5-23E1-4BF0-B86C-5477FA27B4D8}"/>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7" name="Freeform 27">
                <a:extLst>
                  <a:ext uri="{FF2B5EF4-FFF2-40B4-BE49-F238E27FC236}">
                    <a16:creationId xmlns:a16="http://schemas.microsoft.com/office/drawing/2014/main" id="{DD15874A-F6A7-47D3-81D8-CC6503675289}"/>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8" name="Freeform 28">
                <a:extLst>
                  <a:ext uri="{FF2B5EF4-FFF2-40B4-BE49-F238E27FC236}">
                    <a16:creationId xmlns:a16="http://schemas.microsoft.com/office/drawing/2014/main" id="{CE678D07-7CB7-4F05-83F0-EA35E820D665}"/>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529" name="Group 528">
            <a:extLst>
              <a:ext uri="{FF2B5EF4-FFF2-40B4-BE49-F238E27FC236}">
                <a16:creationId xmlns:a16="http://schemas.microsoft.com/office/drawing/2014/main" id="{1D988519-8146-451D-8F25-3B533B4ECA97}"/>
              </a:ext>
            </a:extLst>
          </p:cNvPr>
          <p:cNvGrpSpPr/>
          <p:nvPr/>
        </p:nvGrpSpPr>
        <p:grpSpPr>
          <a:xfrm>
            <a:off x="2721554" y="1689737"/>
            <a:ext cx="1313945" cy="1313945"/>
            <a:chOff x="2775150" y="2127586"/>
            <a:chExt cx="1340672" cy="1340672"/>
          </a:xfrm>
        </p:grpSpPr>
        <p:sp>
          <p:nvSpPr>
            <p:cNvPr id="530" name="Oval 529">
              <a:extLst>
                <a:ext uri="{FF2B5EF4-FFF2-40B4-BE49-F238E27FC236}">
                  <a16:creationId xmlns:a16="http://schemas.microsoft.com/office/drawing/2014/main" id="{E35854F8-56A6-4C22-9AFB-B702C1B85B3D}"/>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1" name="Freeform 5">
              <a:extLst>
                <a:ext uri="{FF2B5EF4-FFF2-40B4-BE49-F238E27FC236}">
                  <a16:creationId xmlns:a16="http://schemas.microsoft.com/office/drawing/2014/main" id="{E2D2AE4D-36E1-4C34-8A33-B6FADBDBC8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002050"/>
            </a:solidFill>
            <a:ln w="41275">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32" name="Group 531">
            <a:extLst>
              <a:ext uri="{FF2B5EF4-FFF2-40B4-BE49-F238E27FC236}">
                <a16:creationId xmlns:a16="http://schemas.microsoft.com/office/drawing/2014/main" id="{6789EF9E-3FCA-48E2-B5EA-1CF973C60096}"/>
              </a:ext>
            </a:extLst>
          </p:cNvPr>
          <p:cNvGrpSpPr/>
          <p:nvPr/>
        </p:nvGrpSpPr>
        <p:grpSpPr>
          <a:xfrm>
            <a:off x="8156502" y="1689737"/>
            <a:ext cx="1313945" cy="1313945"/>
            <a:chOff x="8320652" y="2127586"/>
            <a:chExt cx="1340672" cy="1340672"/>
          </a:xfrm>
        </p:grpSpPr>
        <p:sp>
          <p:nvSpPr>
            <p:cNvPr id="533" name="Oval 532">
              <a:extLst>
                <a:ext uri="{FF2B5EF4-FFF2-40B4-BE49-F238E27FC236}">
                  <a16:creationId xmlns:a16="http://schemas.microsoft.com/office/drawing/2014/main" id="{840BAEE5-92E3-4E0D-8264-413E6FC5E3E3}"/>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34" name="Group 8">
              <a:extLst>
                <a:ext uri="{FF2B5EF4-FFF2-40B4-BE49-F238E27FC236}">
                  <a16:creationId xmlns:a16="http://schemas.microsoft.com/office/drawing/2014/main" id="{5D59A34B-3CF5-4141-B98D-9DC351DDF459}"/>
                </a:ext>
              </a:extLst>
            </p:cNvPr>
            <p:cNvGrpSpPr>
              <a:grpSpLocks noChangeAspect="1"/>
            </p:cNvGrpSpPr>
            <p:nvPr/>
          </p:nvGrpSpPr>
          <p:grpSpPr bwMode="auto">
            <a:xfrm>
              <a:off x="8561965" y="2577338"/>
              <a:ext cx="897974" cy="451613"/>
              <a:chOff x="7" y="12"/>
              <a:chExt cx="342" cy="172"/>
            </a:xfrm>
          </p:grpSpPr>
          <p:sp>
            <p:nvSpPr>
              <p:cNvPr id="535" name="Rectangle 9">
                <a:extLst>
                  <a:ext uri="{FF2B5EF4-FFF2-40B4-BE49-F238E27FC236}">
                    <a16:creationId xmlns:a16="http://schemas.microsoft.com/office/drawing/2014/main" id="{F6D23592-8E61-461E-842C-40ECE1817676}"/>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6" name="Rectangle 10">
                <a:extLst>
                  <a:ext uri="{FF2B5EF4-FFF2-40B4-BE49-F238E27FC236}">
                    <a16:creationId xmlns:a16="http://schemas.microsoft.com/office/drawing/2014/main" id="{E836CEFA-DB45-4E39-A58B-BEB260157F68}"/>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7" name="Line 11">
                <a:extLst>
                  <a:ext uri="{FF2B5EF4-FFF2-40B4-BE49-F238E27FC236}">
                    <a16:creationId xmlns:a16="http://schemas.microsoft.com/office/drawing/2014/main" id="{AC8B0C4D-25B9-4EFC-A139-4CC2251A0832}"/>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8" name="Freeform 12">
                <a:extLst>
                  <a:ext uri="{FF2B5EF4-FFF2-40B4-BE49-F238E27FC236}">
                    <a16:creationId xmlns:a16="http://schemas.microsoft.com/office/drawing/2014/main" id="{B40FBF82-3572-4D8D-AEE8-56AD60F021C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9" name="Freeform 13">
                <a:extLst>
                  <a:ext uri="{FF2B5EF4-FFF2-40B4-BE49-F238E27FC236}">
                    <a16:creationId xmlns:a16="http://schemas.microsoft.com/office/drawing/2014/main" id="{6CDD0301-554E-4256-B1A2-3E5A6C5C7F6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540" name="Straight Arrow Connector 539">
            <a:extLst>
              <a:ext uri="{FF2B5EF4-FFF2-40B4-BE49-F238E27FC236}">
                <a16:creationId xmlns:a16="http://schemas.microsoft.com/office/drawing/2014/main" id="{2DE70EA6-AE62-4AC8-897E-B85BCA169BA6}"/>
              </a:ext>
            </a:extLst>
          </p:cNvPr>
          <p:cNvCxnSpPr>
            <a:cxnSpLocks/>
          </p:cNvCxnSpPr>
          <p:nvPr/>
        </p:nvCxnSpPr>
        <p:spPr>
          <a:xfrm>
            <a:off x="4145527"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1" name="Straight Arrow Connector 540">
            <a:extLst>
              <a:ext uri="{FF2B5EF4-FFF2-40B4-BE49-F238E27FC236}">
                <a16:creationId xmlns:a16="http://schemas.microsoft.com/office/drawing/2014/main" id="{78FAE31C-4A75-4906-96C9-0877C02C6748}"/>
              </a:ext>
            </a:extLst>
          </p:cNvPr>
          <p:cNvCxnSpPr>
            <a:cxnSpLocks/>
          </p:cNvCxnSpPr>
          <p:nvPr/>
        </p:nvCxnSpPr>
        <p:spPr>
          <a:xfrm flipH="1">
            <a:off x="6863001"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2" name="Straight Arrow Connector 541">
            <a:extLst>
              <a:ext uri="{FF2B5EF4-FFF2-40B4-BE49-F238E27FC236}">
                <a16:creationId xmlns:a16="http://schemas.microsoft.com/office/drawing/2014/main" id="{3CDBC16B-7507-4E84-9DFE-DB998FF247E2}"/>
              </a:ext>
            </a:extLst>
          </p:cNvPr>
          <p:cNvCxnSpPr>
            <a:cxnSpLocks/>
          </p:cNvCxnSpPr>
          <p:nvPr/>
        </p:nvCxnSpPr>
        <p:spPr>
          <a:xfrm>
            <a:off x="6091265" y="3099082"/>
            <a:ext cx="0" cy="922325"/>
          </a:xfrm>
          <a:prstGeom prst="straightConnector1">
            <a:avLst/>
          </a:prstGeom>
          <a:noFill/>
          <a:ln w="25400" cap="flat" cmpd="sng" algn="ctr">
            <a:solidFill>
              <a:srgbClr val="002050"/>
            </a:solidFill>
            <a:prstDash val="solid"/>
            <a:headEnd type="none"/>
            <a:tailEnd type="triangle" w="lg" len="med"/>
          </a:ln>
          <a:effectLst/>
        </p:spPr>
      </p:cxnSp>
      <p:sp>
        <p:nvSpPr>
          <p:cNvPr id="543" name="Oval 542">
            <a:extLst>
              <a:ext uri="{FF2B5EF4-FFF2-40B4-BE49-F238E27FC236}">
                <a16:creationId xmlns:a16="http://schemas.microsoft.com/office/drawing/2014/main" id="{3A4CD934-1ED8-4465-B865-4AFB8FE1CA84}"/>
              </a:ext>
            </a:extLst>
          </p:cNvPr>
          <p:cNvSpPr/>
          <p:nvPr/>
        </p:nvSpPr>
        <p:spPr bwMode="auto">
          <a:xfrm>
            <a:off x="2235297" y="36529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id="{2C6D1179-D909-40BE-9FD3-5D4470C13B42}"/>
              </a:ext>
            </a:extLst>
          </p:cNvPr>
          <p:cNvSpPr/>
          <p:nvPr/>
        </p:nvSpPr>
        <p:spPr bwMode="auto">
          <a:xfrm>
            <a:off x="461706" y="10232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5" name="Oval 544">
            <a:extLst>
              <a:ext uri="{FF2B5EF4-FFF2-40B4-BE49-F238E27FC236}">
                <a16:creationId xmlns:a16="http://schemas.microsoft.com/office/drawing/2014/main" id="{6D1EE5E1-50F5-4300-A682-D31260CD8509}"/>
              </a:ext>
            </a:extLst>
          </p:cNvPr>
          <p:cNvSpPr/>
          <p:nvPr/>
        </p:nvSpPr>
        <p:spPr bwMode="auto">
          <a:xfrm>
            <a:off x="971503" y="173023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6" name="Oval 545">
            <a:extLst>
              <a:ext uri="{FF2B5EF4-FFF2-40B4-BE49-F238E27FC236}">
                <a16:creationId xmlns:a16="http://schemas.microsoft.com/office/drawing/2014/main" id="{80E02038-2426-436C-BCC9-C7B77426D7EE}"/>
              </a:ext>
            </a:extLst>
          </p:cNvPr>
          <p:cNvSpPr/>
          <p:nvPr/>
        </p:nvSpPr>
        <p:spPr bwMode="auto">
          <a:xfrm>
            <a:off x="581403" y="2317858"/>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id="{79A8A834-588F-41A4-9CDF-666D6C6A5390}"/>
              </a:ext>
            </a:extLst>
          </p:cNvPr>
          <p:cNvSpPr/>
          <p:nvPr/>
        </p:nvSpPr>
        <p:spPr bwMode="auto">
          <a:xfrm>
            <a:off x="4546916" y="105392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8" name="Oval 547">
            <a:extLst>
              <a:ext uri="{FF2B5EF4-FFF2-40B4-BE49-F238E27FC236}">
                <a16:creationId xmlns:a16="http://schemas.microsoft.com/office/drawing/2014/main" id="{6B04DB3F-CDD6-4983-B89A-639B0461ED45}"/>
              </a:ext>
            </a:extLst>
          </p:cNvPr>
          <p:cNvSpPr/>
          <p:nvPr/>
        </p:nvSpPr>
        <p:spPr bwMode="auto">
          <a:xfrm>
            <a:off x="2732621" y="435693"/>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9" name="Oval 548">
            <a:extLst>
              <a:ext uri="{FF2B5EF4-FFF2-40B4-BE49-F238E27FC236}">
                <a16:creationId xmlns:a16="http://schemas.microsoft.com/office/drawing/2014/main" id="{DC18E073-B565-4775-94BB-A6068D8A5CFA}"/>
              </a:ext>
            </a:extLst>
          </p:cNvPr>
          <p:cNvSpPr/>
          <p:nvPr/>
        </p:nvSpPr>
        <p:spPr bwMode="auto">
          <a:xfrm>
            <a:off x="6573593" y="368899"/>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id="{74EE2AB3-B69C-4291-A6F2-538AED1059B6}"/>
              </a:ext>
            </a:extLst>
          </p:cNvPr>
          <p:cNvSpPr/>
          <p:nvPr/>
        </p:nvSpPr>
        <p:spPr bwMode="auto">
          <a:xfrm>
            <a:off x="7029931" y="169628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1" name="Oval 550">
            <a:extLst>
              <a:ext uri="{FF2B5EF4-FFF2-40B4-BE49-F238E27FC236}">
                <a16:creationId xmlns:a16="http://schemas.microsoft.com/office/drawing/2014/main" id="{DAE697DB-1783-44AE-9B25-50B9CF44B241}"/>
              </a:ext>
            </a:extLst>
          </p:cNvPr>
          <p:cNvSpPr/>
          <p:nvPr/>
        </p:nvSpPr>
        <p:spPr bwMode="auto">
          <a:xfrm>
            <a:off x="508879" y="424848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2" name="Oval 551">
            <a:extLst>
              <a:ext uri="{FF2B5EF4-FFF2-40B4-BE49-F238E27FC236}">
                <a16:creationId xmlns:a16="http://schemas.microsoft.com/office/drawing/2014/main" id="{29E3600E-240B-4AB1-B7E6-68670A30433C}"/>
              </a:ext>
            </a:extLst>
          </p:cNvPr>
          <p:cNvSpPr/>
          <p:nvPr/>
        </p:nvSpPr>
        <p:spPr bwMode="auto">
          <a:xfrm>
            <a:off x="492253" y="505187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id="{AE7A2947-A970-41E3-AF2E-3017486C2CE8}"/>
              </a:ext>
            </a:extLst>
          </p:cNvPr>
          <p:cNvSpPr/>
          <p:nvPr/>
        </p:nvSpPr>
        <p:spPr bwMode="auto">
          <a:xfrm>
            <a:off x="4176254" y="44156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id="{268C6DF1-3555-4513-AC69-782EA0F6C0BD}"/>
              </a:ext>
            </a:extLst>
          </p:cNvPr>
          <p:cNvSpPr/>
          <p:nvPr/>
        </p:nvSpPr>
        <p:spPr bwMode="auto">
          <a:xfrm>
            <a:off x="8984191" y="92757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5" name="Oval 554">
            <a:extLst>
              <a:ext uri="{FF2B5EF4-FFF2-40B4-BE49-F238E27FC236}">
                <a16:creationId xmlns:a16="http://schemas.microsoft.com/office/drawing/2014/main" id="{33015EF7-5EF7-466D-83B1-9882E9FE5D68}"/>
              </a:ext>
            </a:extLst>
          </p:cNvPr>
          <p:cNvSpPr/>
          <p:nvPr/>
        </p:nvSpPr>
        <p:spPr bwMode="auto">
          <a:xfrm>
            <a:off x="9890304" y="240277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id="{944DAC71-03EE-4B81-9F24-8A4ABD965BD9}"/>
              </a:ext>
            </a:extLst>
          </p:cNvPr>
          <p:cNvSpPr/>
          <p:nvPr/>
        </p:nvSpPr>
        <p:spPr bwMode="auto">
          <a:xfrm>
            <a:off x="9968333" y="121910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7" name="Oval 556">
            <a:extLst>
              <a:ext uri="{FF2B5EF4-FFF2-40B4-BE49-F238E27FC236}">
                <a16:creationId xmlns:a16="http://schemas.microsoft.com/office/drawing/2014/main" id="{382A47CC-7225-45AA-970C-07FB55A56E31}"/>
              </a:ext>
            </a:extLst>
          </p:cNvPr>
          <p:cNvSpPr/>
          <p:nvPr/>
        </p:nvSpPr>
        <p:spPr bwMode="auto">
          <a:xfrm>
            <a:off x="8873271" y="3997046"/>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8" name="Oval 557">
            <a:extLst>
              <a:ext uri="{FF2B5EF4-FFF2-40B4-BE49-F238E27FC236}">
                <a16:creationId xmlns:a16="http://schemas.microsoft.com/office/drawing/2014/main" id="{A62E9B1E-C8C5-4206-95D6-FC4C95D8E5AA}"/>
              </a:ext>
            </a:extLst>
          </p:cNvPr>
          <p:cNvSpPr/>
          <p:nvPr/>
        </p:nvSpPr>
        <p:spPr bwMode="auto">
          <a:xfrm>
            <a:off x="9588073" y="483913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id="{164FFD3F-04E6-4D1B-9D1B-D9222CF83CCA}"/>
              </a:ext>
            </a:extLst>
          </p:cNvPr>
          <p:cNvSpPr/>
          <p:nvPr/>
        </p:nvSpPr>
        <p:spPr bwMode="auto">
          <a:xfrm>
            <a:off x="7122909" y="4329599"/>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0" name="Oval 559">
            <a:extLst>
              <a:ext uri="{FF2B5EF4-FFF2-40B4-BE49-F238E27FC236}">
                <a16:creationId xmlns:a16="http://schemas.microsoft.com/office/drawing/2014/main" id="{8D5C7517-9E57-4B31-A025-3E7121472746}"/>
              </a:ext>
            </a:extLst>
          </p:cNvPr>
          <p:cNvSpPr/>
          <p:nvPr/>
        </p:nvSpPr>
        <p:spPr bwMode="auto">
          <a:xfrm>
            <a:off x="7282389" y="501345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1" name="Oval 560">
            <a:extLst>
              <a:ext uri="{FF2B5EF4-FFF2-40B4-BE49-F238E27FC236}">
                <a16:creationId xmlns:a16="http://schemas.microsoft.com/office/drawing/2014/main" id="{87A6B4BD-6F6D-416E-9842-51D55477C578}"/>
              </a:ext>
            </a:extLst>
          </p:cNvPr>
          <p:cNvSpPr/>
          <p:nvPr/>
        </p:nvSpPr>
        <p:spPr bwMode="auto">
          <a:xfrm>
            <a:off x="6778221" y="3413811"/>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id="{4908A143-9D14-4869-B7FB-6E4DEB1BA182}"/>
              </a:ext>
            </a:extLst>
          </p:cNvPr>
          <p:cNvSpPr/>
          <p:nvPr/>
        </p:nvSpPr>
        <p:spPr bwMode="auto">
          <a:xfrm>
            <a:off x="9715263" y="3054968"/>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3" name="Oval 562">
            <a:extLst>
              <a:ext uri="{FF2B5EF4-FFF2-40B4-BE49-F238E27FC236}">
                <a16:creationId xmlns:a16="http://schemas.microsoft.com/office/drawing/2014/main" id="{4FC3D33F-0C0E-4D04-80B1-6F90B4BB357D}"/>
              </a:ext>
            </a:extLst>
          </p:cNvPr>
          <p:cNvSpPr/>
          <p:nvPr/>
        </p:nvSpPr>
        <p:spPr bwMode="auto">
          <a:xfrm>
            <a:off x="2395493" y="501836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4" name="Oval 563">
            <a:extLst>
              <a:ext uri="{FF2B5EF4-FFF2-40B4-BE49-F238E27FC236}">
                <a16:creationId xmlns:a16="http://schemas.microsoft.com/office/drawing/2014/main" id="{6F067F0A-BEE8-42B1-8400-EDEE0464DCC5}"/>
              </a:ext>
            </a:extLst>
          </p:cNvPr>
          <p:cNvSpPr/>
          <p:nvPr/>
        </p:nvSpPr>
        <p:spPr bwMode="auto">
          <a:xfrm>
            <a:off x="3464907" y="3604731"/>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Title 1">
            <a:extLst>
              <a:ext uri="{FF2B5EF4-FFF2-40B4-BE49-F238E27FC236}">
                <a16:creationId xmlns:a16="http://schemas.microsoft.com/office/drawing/2014/main" id="{96F58931-72DE-4EFD-9830-571AD5FC2402}"/>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3649711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4.79167E-6 -4.44444E-6 L -4.79167E-6 0.04352 " pathEditMode="relative" rAng="0" ptsTypes="AA">
                                      <p:cBhvr>
                                        <p:cTn id="17" dur="500" spd="-100000" fill="hold"/>
                                        <p:tgtEl>
                                          <p:spTgt spid="27"/>
                                        </p:tgtEl>
                                        <p:attrNameLst>
                                          <p:attrName>ppt_x</p:attrName>
                                          <p:attrName>ppt_y</p:attrName>
                                        </p:attrNameLst>
                                      </p:cBhvr>
                                      <p:rCtr x="0" y="2176"/>
                                    </p:animMotion>
                                  </p:childTnLst>
                                </p:cTn>
                              </p:par>
                              <p:par>
                                <p:cTn id="18" presetID="53" presetClass="entr" presetSubtype="16" fill="hold" nodeType="withEffect">
                                  <p:stCondLst>
                                    <p:cond delay="0"/>
                                  </p:stCondLst>
                                  <p:childTnLst>
                                    <p:set>
                                      <p:cBhvr>
                                        <p:cTn id="19" dur="1" fill="hold">
                                          <p:stCondLst>
                                            <p:cond delay="0"/>
                                          </p:stCondLst>
                                        </p:cTn>
                                        <p:tgtEl>
                                          <p:spTgt spid="529"/>
                                        </p:tgtEl>
                                        <p:attrNameLst>
                                          <p:attrName>style.visibility</p:attrName>
                                        </p:attrNameLst>
                                      </p:cBhvr>
                                      <p:to>
                                        <p:strVal val="visible"/>
                                      </p:to>
                                    </p:set>
                                    <p:anim calcmode="lin" valueType="num">
                                      <p:cBhvr>
                                        <p:cTn id="20" dur="500" fill="hold"/>
                                        <p:tgtEl>
                                          <p:spTgt spid="529"/>
                                        </p:tgtEl>
                                        <p:attrNameLst>
                                          <p:attrName>ppt_w</p:attrName>
                                        </p:attrNameLst>
                                      </p:cBhvr>
                                      <p:tavLst>
                                        <p:tav tm="0">
                                          <p:val>
                                            <p:fltVal val="0"/>
                                          </p:val>
                                        </p:tav>
                                        <p:tav tm="100000">
                                          <p:val>
                                            <p:strVal val="#ppt_w"/>
                                          </p:val>
                                        </p:tav>
                                      </p:tavLst>
                                    </p:anim>
                                    <p:anim calcmode="lin" valueType="num">
                                      <p:cBhvr>
                                        <p:cTn id="21" dur="500" fill="hold"/>
                                        <p:tgtEl>
                                          <p:spTgt spid="529"/>
                                        </p:tgtEl>
                                        <p:attrNameLst>
                                          <p:attrName>ppt_h</p:attrName>
                                        </p:attrNameLst>
                                      </p:cBhvr>
                                      <p:tavLst>
                                        <p:tav tm="0">
                                          <p:val>
                                            <p:fltVal val="0"/>
                                          </p:val>
                                        </p:tav>
                                        <p:tav tm="100000">
                                          <p:val>
                                            <p:strVal val="#ppt_h"/>
                                          </p:val>
                                        </p:tav>
                                      </p:tavLst>
                                    </p:anim>
                                    <p:animEffect transition="in" filter="fade">
                                      <p:cBhvr>
                                        <p:cTn id="22" dur="500"/>
                                        <p:tgtEl>
                                          <p:spTgt spid="529"/>
                                        </p:tgtEl>
                                      </p:cBhvr>
                                    </p:animEffect>
                                  </p:childTnLst>
                                </p:cTn>
                              </p:par>
                              <p:par>
                                <p:cTn id="23" presetID="53" presetClass="entr" presetSubtype="16"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p:cTn id="25" dur="500" fill="hold"/>
                                        <p:tgtEl>
                                          <p:spTgt spid="514"/>
                                        </p:tgtEl>
                                        <p:attrNameLst>
                                          <p:attrName>ppt_w</p:attrName>
                                        </p:attrNameLst>
                                      </p:cBhvr>
                                      <p:tavLst>
                                        <p:tav tm="0">
                                          <p:val>
                                            <p:fltVal val="0"/>
                                          </p:val>
                                        </p:tav>
                                        <p:tav tm="100000">
                                          <p:val>
                                            <p:strVal val="#ppt_w"/>
                                          </p:val>
                                        </p:tav>
                                      </p:tavLst>
                                    </p:anim>
                                    <p:anim calcmode="lin" valueType="num">
                                      <p:cBhvr>
                                        <p:cTn id="26" dur="500" fill="hold"/>
                                        <p:tgtEl>
                                          <p:spTgt spid="514"/>
                                        </p:tgtEl>
                                        <p:attrNameLst>
                                          <p:attrName>ppt_h</p:attrName>
                                        </p:attrNameLst>
                                      </p:cBhvr>
                                      <p:tavLst>
                                        <p:tav tm="0">
                                          <p:val>
                                            <p:fltVal val="0"/>
                                          </p:val>
                                        </p:tav>
                                        <p:tav tm="100000">
                                          <p:val>
                                            <p:strVal val="#ppt_h"/>
                                          </p:val>
                                        </p:tav>
                                      </p:tavLst>
                                    </p:anim>
                                    <p:animEffect transition="in" filter="fade">
                                      <p:cBhvr>
                                        <p:cTn id="27" dur="500"/>
                                        <p:tgtEl>
                                          <p:spTgt spid="514"/>
                                        </p:tgtEl>
                                      </p:cBhvr>
                                    </p:animEffect>
                                  </p:childTnLst>
                                </p:cTn>
                              </p:par>
                              <p:par>
                                <p:cTn id="28" presetID="53" presetClass="entr" presetSubtype="16"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 calcmode="lin" valueType="num">
                                      <p:cBhvr>
                                        <p:cTn id="30" dur="500" fill="hold"/>
                                        <p:tgtEl>
                                          <p:spTgt spid="532"/>
                                        </p:tgtEl>
                                        <p:attrNameLst>
                                          <p:attrName>ppt_w</p:attrName>
                                        </p:attrNameLst>
                                      </p:cBhvr>
                                      <p:tavLst>
                                        <p:tav tm="0">
                                          <p:val>
                                            <p:fltVal val="0"/>
                                          </p:val>
                                        </p:tav>
                                        <p:tav tm="100000">
                                          <p:val>
                                            <p:strVal val="#ppt_w"/>
                                          </p:val>
                                        </p:tav>
                                      </p:tavLst>
                                    </p:anim>
                                    <p:anim calcmode="lin" valueType="num">
                                      <p:cBhvr>
                                        <p:cTn id="31" dur="500" fill="hold"/>
                                        <p:tgtEl>
                                          <p:spTgt spid="532"/>
                                        </p:tgtEl>
                                        <p:attrNameLst>
                                          <p:attrName>ppt_h</p:attrName>
                                        </p:attrNameLst>
                                      </p:cBhvr>
                                      <p:tavLst>
                                        <p:tav tm="0">
                                          <p:val>
                                            <p:fltVal val="0"/>
                                          </p:val>
                                        </p:tav>
                                        <p:tav tm="100000">
                                          <p:val>
                                            <p:strVal val="#ppt_h"/>
                                          </p:val>
                                        </p:tav>
                                      </p:tavLst>
                                    </p:anim>
                                    <p:animEffect transition="in" filter="fade">
                                      <p:cBhvr>
                                        <p:cTn id="32" dur="500"/>
                                        <p:tgtEl>
                                          <p:spTgt spid="532"/>
                                        </p:tgtEl>
                                      </p:cBhvr>
                                    </p:animEffect>
                                  </p:childTnLst>
                                </p:cTn>
                              </p:par>
                              <p:par>
                                <p:cTn id="33" presetID="53" presetClass="entr" presetSubtype="16" fill="hold" nodeType="withEffect">
                                  <p:stCondLst>
                                    <p:cond delay="0"/>
                                  </p:stCondLst>
                                  <p:childTnLst>
                                    <p:set>
                                      <p:cBhvr>
                                        <p:cTn id="34" dur="1" fill="hold">
                                          <p:stCondLst>
                                            <p:cond delay="0"/>
                                          </p:stCondLst>
                                        </p:cTn>
                                        <p:tgtEl>
                                          <p:spTgt spid="494"/>
                                        </p:tgtEl>
                                        <p:attrNameLst>
                                          <p:attrName>style.visibility</p:attrName>
                                        </p:attrNameLst>
                                      </p:cBhvr>
                                      <p:to>
                                        <p:strVal val="visible"/>
                                      </p:to>
                                    </p:set>
                                    <p:anim calcmode="lin" valueType="num">
                                      <p:cBhvr>
                                        <p:cTn id="35" dur="500" fill="hold"/>
                                        <p:tgtEl>
                                          <p:spTgt spid="494"/>
                                        </p:tgtEl>
                                        <p:attrNameLst>
                                          <p:attrName>ppt_w</p:attrName>
                                        </p:attrNameLst>
                                      </p:cBhvr>
                                      <p:tavLst>
                                        <p:tav tm="0">
                                          <p:val>
                                            <p:fltVal val="0"/>
                                          </p:val>
                                        </p:tav>
                                        <p:tav tm="100000">
                                          <p:val>
                                            <p:strVal val="#ppt_w"/>
                                          </p:val>
                                        </p:tav>
                                      </p:tavLst>
                                    </p:anim>
                                    <p:anim calcmode="lin" valueType="num">
                                      <p:cBhvr>
                                        <p:cTn id="36" dur="500" fill="hold"/>
                                        <p:tgtEl>
                                          <p:spTgt spid="494"/>
                                        </p:tgtEl>
                                        <p:attrNameLst>
                                          <p:attrName>ppt_h</p:attrName>
                                        </p:attrNameLst>
                                      </p:cBhvr>
                                      <p:tavLst>
                                        <p:tav tm="0">
                                          <p:val>
                                            <p:fltVal val="0"/>
                                          </p:val>
                                        </p:tav>
                                        <p:tav tm="100000">
                                          <p:val>
                                            <p:strVal val="#ppt_h"/>
                                          </p:val>
                                        </p:tav>
                                      </p:tavLst>
                                    </p:anim>
                                    <p:animEffect transition="in" filter="fade">
                                      <p:cBhvr>
                                        <p:cTn id="37" dur="500"/>
                                        <p:tgtEl>
                                          <p:spTgt spid="494"/>
                                        </p:tgtEl>
                                      </p:cBhvr>
                                    </p:animEffect>
                                  </p:childTnLst>
                                </p:cTn>
                              </p:par>
                              <p:par>
                                <p:cTn id="38" presetID="22" presetClass="entr" presetSubtype="8" fill="hold" nodeType="with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wipe(left)">
                                      <p:cBhvr>
                                        <p:cTn id="40" dur="500"/>
                                        <p:tgtEl>
                                          <p:spTgt spid="540"/>
                                        </p:tgtEl>
                                      </p:cBhvr>
                                    </p:animEffect>
                                  </p:childTnLst>
                                </p:cTn>
                              </p:par>
                              <p:par>
                                <p:cTn id="41" presetID="22" presetClass="entr" presetSubtype="2" fill="hold" nodeType="withEffect">
                                  <p:stCondLst>
                                    <p:cond delay="0"/>
                                  </p:stCondLst>
                                  <p:childTnLst>
                                    <p:set>
                                      <p:cBhvr>
                                        <p:cTn id="42" dur="1" fill="hold">
                                          <p:stCondLst>
                                            <p:cond delay="0"/>
                                          </p:stCondLst>
                                        </p:cTn>
                                        <p:tgtEl>
                                          <p:spTgt spid="541"/>
                                        </p:tgtEl>
                                        <p:attrNameLst>
                                          <p:attrName>style.visibility</p:attrName>
                                        </p:attrNameLst>
                                      </p:cBhvr>
                                      <p:to>
                                        <p:strVal val="visible"/>
                                      </p:to>
                                    </p:set>
                                    <p:animEffect transition="in" filter="wipe(right)">
                                      <p:cBhvr>
                                        <p:cTn id="43" dur="500"/>
                                        <p:tgtEl>
                                          <p:spTgt spid="541"/>
                                        </p:tgtEl>
                                      </p:cBhvr>
                                    </p:animEffect>
                                  </p:childTnLst>
                                </p:cTn>
                              </p:par>
                              <p:par>
                                <p:cTn id="44" presetID="22" presetClass="entr" presetSubtype="4"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wipe(down)">
                                      <p:cBhvr>
                                        <p:cTn id="46" dur="500"/>
                                        <p:tgtEl>
                                          <p:spTgt spid="5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fade">
                                      <p:cBhvr>
                                        <p:cTn id="51" dur="1000"/>
                                        <p:tgtEl>
                                          <p:spTgt spid="472"/>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474"/>
                                        </p:tgtEl>
                                        <p:attrNameLst>
                                          <p:attrName>style.visibility</p:attrName>
                                        </p:attrNameLst>
                                      </p:cBhvr>
                                      <p:to>
                                        <p:strVal val="visible"/>
                                      </p:to>
                                    </p:set>
                                    <p:animEffect transition="in" filter="fade">
                                      <p:cBhvr>
                                        <p:cTn id="54" dur="1000"/>
                                        <p:tgtEl>
                                          <p:spTgt spid="47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478"/>
                                        </p:tgtEl>
                                        <p:attrNameLst>
                                          <p:attrName>style.visibility</p:attrName>
                                        </p:attrNameLst>
                                      </p:cBhvr>
                                      <p:to>
                                        <p:strVal val="visible"/>
                                      </p:to>
                                    </p:set>
                                    <p:animEffect transition="in" filter="fade">
                                      <p:cBhvr>
                                        <p:cTn id="57" dur="1000"/>
                                        <p:tgtEl>
                                          <p:spTgt spid="478"/>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480"/>
                                        </p:tgtEl>
                                        <p:attrNameLst>
                                          <p:attrName>style.visibility</p:attrName>
                                        </p:attrNameLst>
                                      </p:cBhvr>
                                      <p:to>
                                        <p:strVal val="visible"/>
                                      </p:to>
                                    </p:set>
                                    <p:animEffect transition="in" filter="fade">
                                      <p:cBhvr>
                                        <p:cTn id="60" dur="1000"/>
                                        <p:tgtEl>
                                          <p:spTgt spid="480"/>
                                        </p:tgtEl>
                                      </p:cBhvr>
                                    </p:animEffect>
                                  </p:childTnLst>
                                </p:cTn>
                              </p:par>
                              <p:par>
                                <p:cTn id="61" presetID="10" presetClass="entr" presetSubtype="0" fill="hold" grpId="0" nodeType="withEffect">
                                  <p:stCondLst>
                                    <p:cond delay="400"/>
                                  </p:stCondLst>
                                  <p:childTnLst>
                                    <p:set>
                                      <p:cBhvr>
                                        <p:cTn id="62" dur="1" fill="hold">
                                          <p:stCondLst>
                                            <p:cond delay="0"/>
                                          </p:stCondLst>
                                        </p:cTn>
                                        <p:tgtEl>
                                          <p:spTgt spid="482"/>
                                        </p:tgtEl>
                                        <p:attrNameLst>
                                          <p:attrName>style.visibility</p:attrName>
                                        </p:attrNameLst>
                                      </p:cBhvr>
                                      <p:to>
                                        <p:strVal val="visible"/>
                                      </p:to>
                                    </p:set>
                                    <p:animEffect transition="in" filter="fade">
                                      <p:cBhvr>
                                        <p:cTn id="63" dur="1000"/>
                                        <p:tgtEl>
                                          <p:spTgt spid="482"/>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483"/>
                                        </p:tgtEl>
                                        <p:attrNameLst>
                                          <p:attrName>style.visibility</p:attrName>
                                        </p:attrNameLst>
                                      </p:cBhvr>
                                      <p:to>
                                        <p:strVal val="visible"/>
                                      </p:to>
                                    </p:set>
                                    <p:animEffect transition="in" filter="fade">
                                      <p:cBhvr>
                                        <p:cTn id="66" dur="1000"/>
                                        <p:tgtEl>
                                          <p:spTgt spid="483"/>
                                        </p:tgtEl>
                                      </p:cBhvr>
                                    </p:animEffect>
                                  </p:childTnLst>
                                </p:cTn>
                              </p:par>
                              <p:par>
                                <p:cTn id="67" presetID="10" presetClass="entr" presetSubtype="0" fill="hold" grpId="0" nodeType="withEffect">
                                  <p:stCondLst>
                                    <p:cond delay="50"/>
                                  </p:stCondLst>
                                  <p:childTnLst>
                                    <p:set>
                                      <p:cBhvr>
                                        <p:cTn id="68" dur="1" fill="hold">
                                          <p:stCondLst>
                                            <p:cond delay="0"/>
                                          </p:stCondLst>
                                        </p:cTn>
                                        <p:tgtEl>
                                          <p:spTgt spid="490"/>
                                        </p:tgtEl>
                                        <p:attrNameLst>
                                          <p:attrName>style.visibility</p:attrName>
                                        </p:attrNameLst>
                                      </p:cBhvr>
                                      <p:to>
                                        <p:strVal val="visible"/>
                                      </p:to>
                                    </p:set>
                                    <p:animEffect transition="in" filter="fade">
                                      <p:cBhvr>
                                        <p:cTn id="69" dur="1000"/>
                                        <p:tgtEl>
                                          <p:spTgt spid="490"/>
                                        </p:tgtEl>
                                      </p:cBhvr>
                                    </p:animEffect>
                                  </p:childTnLst>
                                </p:cTn>
                              </p:par>
                              <p:par>
                                <p:cTn id="70" presetID="10" presetClass="entr" presetSubtype="0" fill="hold" grpId="0" nodeType="withEffect">
                                  <p:stCondLst>
                                    <p:cond delay="150"/>
                                  </p:stCondLst>
                                  <p:childTnLst>
                                    <p:set>
                                      <p:cBhvr>
                                        <p:cTn id="71" dur="1" fill="hold">
                                          <p:stCondLst>
                                            <p:cond delay="0"/>
                                          </p:stCondLst>
                                        </p:cTn>
                                        <p:tgtEl>
                                          <p:spTgt spid="487"/>
                                        </p:tgtEl>
                                        <p:attrNameLst>
                                          <p:attrName>style.visibility</p:attrName>
                                        </p:attrNameLst>
                                      </p:cBhvr>
                                      <p:to>
                                        <p:strVal val="visible"/>
                                      </p:to>
                                    </p:set>
                                    <p:animEffect transition="in" filter="fade">
                                      <p:cBhvr>
                                        <p:cTn id="72" dur="1000"/>
                                        <p:tgtEl>
                                          <p:spTgt spid="487"/>
                                        </p:tgtEl>
                                      </p:cBhvr>
                                    </p:animEffect>
                                  </p:childTnLst>
                                </p:cTn>
                              </p:par>
                              <p:par>
                                <p:cTn id="73" presetID="10" presetClass="entr" presetSubtype="0" fill="hold" grpId="0" nodeType="withEffect">
                                  <p:stCondLst>
                                    <p:cond delay="250"/>
                                  </p:stCondLst>
                                  <p:childTnLst>
                                    <p:set>
                                      <p:cBhvr>
                                        <p:cTn id="74" dur="1" fill="hold">
                                          <p:stCondLst>
                                            <p:cond delay="0"/>
                                          </p:stCondLst>
                                        </p:cTn>
                                        <p:tgtEl>
                                          <p:spTgt spid="493"/>
                                        </p:tgtEl>
                                        <p:attrNameLst>
                                          <p:attrName>style.visibility</p:attrName>
                                        </p:attrNameLst>
                                      </p:cBhvr>
                                      <p:to>
                                        <p:strVal val="visible"/>
                                      </p:to>
                                    </p:set>
                                    <p:animEffect transition="in" filter="fade">
                                      <p:cBhvr>
                                        <p:cTn id="75" dur="1000"/>
                                        <p:tgtEl>
                                          <p:spTgt spid="493"/>
                                        </p:tgtEl>
                                      </p:cBhvr>
                                    </p:animEffect>
                                  </p:childTnLst>
                                </p:cTn>
                              </p:par>
                              <p:par>
                                <p:cTn id="76" presetID="10" presetClass="entr" presetSubtype="0" fill="hold" grpId="0" nodeType="withEffect">
                                  <p:stCondLst>
                                    <p:cond delay="350"/>
                                  </p:stCondLst>
                                  <p:childTnLst>
                                    <p:set>
                                      <p:cBhvr>
                                        <p:cTn id="77" dur="1" fill="hold">
                                          <p:stCondLst>
                                            <p:cond delay="0"/>
                                          </p:stCondLst>
                                        </p:cTn>
                                        <p:tgtEl>
                                          <p:spTgt spid="488"/>
                                        </p:tgtEl>
                                        <p:attrNameLst>
                                          <p:attrName>style.visibility</p:attrName>
                                        </p:attrNameLst>
                                      </p:cBhvr>
                                      <p:to>
                                        <p:strVal val="visible"/>
                                      </p:to>
                                    </p:set>
                                    <p:animEffect transition="in" filter="fade">
                                      <p:cBhvr>
                                        <p:cTn id="78" dur="1000"/>
                                        <p:tgtEl>
                                          <p:spTgt spid="488"/>
                                        </p:tgtEl>
                                      </p:cBhvr>
                                    </p:animEffect>
                                  </p:childTnLst>
                                </p:cTn>
                              </p:par>
                              <p:par>
                                <p:cTn id="79" presetID="10" presetClass="entr" presetSubtype="0" fill="hold" grpId="0" nodeType="withEffect">
                                  <p:stCondLst>
                                    <p:cond delay="450"/>
                                  </p:stCondLst>
                                  <p:childTnLst>
                                    <p:set>
                                      <p:cBhvr>
                                        <p:cTn id="80" dur="1" fill="hold">
                                          <p:stCondLst>
                                            <p:cond delay="0"/>
                                          </p:stCondLst>
                                        </p:cTn>
                                        <p:tgtEl>
                                          <p:spTgt spid="486"/>
                                        </p:tgtEl>
                                        <p:attrNameLst>
                                          <p:attrName>style.visibility</p:attrName>
                                        </p:attrNameLst>
                                      </p:cBhvr>
                                      <p:to>
                                        <p:strVal val="visible"/>
                                      </p:to>
                                    </p:set>
                                    <p:animEffect transition="in" filter="fade">
                                      <p:cBhvr>
                                        <p:cTn id="81" dur="1000"/>
                                        <p:tgtEl>
                                          <p:spTgt spid="486"/>
                                        </p:tgtEl>
                                      </p:cBhvr>
                                    </p:animEffect>
                                  </p:childTnLst>
                                </p:cTn>
                              </p:par>
                              <p:par>
                                <p:cTn id="82" presetID="10" presetClass="entr" presetSubtype="0" fill="hold" grpId="0" nodeType="withEffect">
                                  <p:stCondLst>
                                    <p:cond delay="550"/>
                                  </p:stCondLst>
                                  <p:childTnLst>
                                    <p:set>
                                      <p:cBhvr>
                                        <p:cTn id="83" dur="1" fill="hold">
                                          <p:stCondLst>
                                            <p:cond delay="0"/>
                                          </p:stCondLst>
                                        </p:cTn>
                                        <p:tgtEl>
                                          <p:spTgt spid="477"/>
                                        </p:tgtEl>
                                        <p:attrNameLst>
                                          <p:attrName>style.visibility</p:attrName>
                                        </p:attrNameLst>
                                      </p:cBhvr>
                                      <p:to>
                                        <p:strVal val="visible"/>
                                      </p:to>
                                    </p:set>
                                    <p:animEffect transition="in" filter="fade">
                                      <p:cBhvr>
                                        <p:cTn id="84" dur="1000"/>
                                        <p:tgtEl>
                                          <p:spTgt spid="477"/>
                                        </p:tgtEl>
                                      </p:cBhvr>
                                    </p:animEffect>
                                  </p:childTnLst>
                                </p:cTn>
                              </p:par>
                              <p:par>
                                <p:cTn id="85" presetID="10" presetClass="entr" presetSubtype="0" fill="hold" grpId="0" nodeType="withEffect">
                                  <p:stCondLst>
                                    <p:cond delay="600"/>
                                  </p:stCondLst>
                                  <p:childTnLst>
                                    <p:set>
                                      <p:cBhvr>
                                        <p:cTn id="86" dur="1" fill="hold">
                                          <p:stCondLst>
                                            <p:cond delay="0"/>
                                          </p:stCondLst>
                                        </p:cTn>
                                        <p:tgtEl>
                                          <p:spTgt spid="481"/>
                                        </p:tgtEl>
                                        <p:attrNameLst>
                                          <p:attrName>style.visibility</p:attrName>
                                        </p:attrNameLst>
                                      </p:cBhvr>
                                      <p:to>
                                        <p:strVal val="visible"/>
                                      </p:to>
                                    </p:set>
                                    <p:animEffect transition="in" filter="fade">
                                      <p:cBhvr>
                                        <p:cTn id="87" dur="1000"/>
                                        <p:tgtEl>
                                          <p:spTgt spid="481"/>
                                        </p:tgtEl>
                                      </p:cBhvr>
                                    </p:animEffect>
                                  </p:childTnLst>
                                </p:cTn>
                              </p:par>
                              <p:par>
                                <p:cTn id="88" presetID="10" presetClass="entr" presetSubtype="0" fill="hold" grpId="0" nodeType="withEffect">
                                  <p:stCondLst>
                                    <p:cond delay="700"/>
                                  </p:stCondLst>
                                  <p:childTnLst>
                                    <p:set>
                                      <p:cBhvr>
                                        <p:cTn id="89" dur="1" fill="hold">
                                          <p:stCondLst>
                                            <p:cond delay="0"/>
                                          </p:stCondLst>
                                        </p:cTn>
                                        <p:tgtEl>
                                          <p:spTgt spid="492"/>
                                        </p:tgtEl>
                                        <p:attrNameLst>
                                          <p:attrName>style.visibility</p:attrName>
                                        </p:attrNameLst>
                                      </p:cBhvr>
                                      <p:to>
                                        <p:strVal val="visible"/>
                                      </p:to>
                                    </p:set>
                                    <p:animEffect transition="in" filter="fade">
                                      <p:cBhvr>
                                        <p:cTn id="90" dur="1000"/>
                                        <p:tgtEl>
                                          <p:spTgt spid="492"/>
                                        </p:tgtEl>
                                      </p:cBhvr>
                                    </p:animEffect>
                                  </p:childTnLst>
                                </p:cTn>
                              </p:par>
                              <p:par>
                                <p:cTn id="91" presetID="10" presetClass="entr" presetSubtype="0" fill="hold" grpId="0" nodeType="withEffect">
                                  <p:stCondLst>
                                    <p:cond delay="800"/>
                                  </p:stCondLst>
                                  <p:childTnLst>
                                    <p:set>
                                      <p:cBhvr>
                                        <p:cTn id="92" dur="1" fill="hold">
                                          <p:stCondLst>
                                            <p:cond delay="0"/>
                                          </p:stCondLst>
                                        </p:cTn>
                                        <p:tgtEl>
                                          <p:spTgt spid="479"/>
                                        </p:tgtEl>
                                        <p:attrNameLst>
                                          <p:attrName>style.visibility</p:attrName>
                                        </p:attrNameLst>
                                      </p:cBhvr>
                                      <p:to>
                                        <p:strVal val="visible"/>
                                      </p:to>
                                    </p:set>
                                    <p:animEffect transition="in" filter="fade">
                                      <p:cBhvr>
                                        <p:cTn id="93" dur="1000"/>
                                        <p:tgtEl>
                                          <p:spTgt spid="479"/>
                                        </p:tgtEl>
                                      </p:cBhvr>
                                    </p:animEffect>
                                  </p:childTnLst>
                                </p:cTn>
                              </p:par>
                              <p:par>
                                <p:cTn id="94" presetID="10" presetClass="entr" presetSubtype="0" fill="hold" grpId="0" nodeType="withEffect">
                                  <p:stCondLst>
                                    <p:cond delay="900"/>
                                  </p:stCondLst>
                                  <p:childTnLst>
                                    <p:set>
                                      <p:cBhvr>
                                        <p:cTn id="95" dur="1" fill="hold">
                                          <p:stCondLst>
                                            <p:cond delay="0"/>
                                          </p:stCondLst>
                                        </p:cTn>
                                        <p:tgtEl>
                                          <p:spTgt spid="485"/>
                                        </p:tgtEl>
                                        <p:attrNameLst>
                                          <p:attrName>style.visibility</p:attrName>
                                        </p:attrNameLst>
                                      </p:cBhvr>
                                      <p:to>
                                        <p:strVal val="visible"/>
                                      </p:to>
                                    </p:set>
                                    <p:animEffect transition="in" filter="fade">
                                      <p:cBhvr>
                                        <p:cTn id="96" dur="1000"/>
                                        <p:tgtEl>
                                          <p:spTgt spid="485"/>
                                        </p:tgtEl>
                                      </p:cBhvr>
                                    </p:animEffect>
                                  </p:childTnLst>
                                </p:cTn>
                              </p:par>
                              <p:par>
                                <p:cTn id="97" presetID="10" presetClass="entr" presetSubtype="0" fill="hold" grpId="0" nodeType="withEffect">
                                  <p:stCondLst>
                                    <p:cond delay="650"/>
                                  </p:stCondLst>
                                  <p:childTnLst>
                                    <p:set>
                                      <p:cBhvr>
                                        <p:cTn id="98" dur="1" fill="hold">
                                          <p:stCondLst>
                                            <p:cond delay="0"/>
                                          </p:stCondLst>
                                        </p:cTn>
                                        <p:tgtEl>
                                          <p:spTgt spid="489"/>
                                        </p:tgtEl>
                                        <p:attrNameLst>
                                          <p:attrName>style.visibility</p:attrName>
                                        </p:attrNameLst>
                                      </p:cBhvr>
                                      <p:to>
                                        <p:strVal val="visible"/>
                                      </p:to>
                                    </p:set>
                                    <p:animEffect transition="in" filter="fade">
                                      <p:cBhvr>
                                        <p:cTn id="99" dur="1000"/>
                                        <p:tgtEl>
                                          <p:spTgt spid="489"/>
                                        </p:tgtEl>
                                      </p:cBhvr>
                                    </p:animEffect>
                                  </p:childTnLst>
                                </p:cTn>
                              </p:par>
                              <p:par>
                                <p:cTn id="100" presetID="10" presetClass="entr" presetSubtype="0" fill="hold" grpId="0" nodeType="withEffect">
                                  <p:stCondLst>
                                    <p:cond delay="750"/>
                                  </p:stCondLst>
                                  <p:childTnLst>
                                    <p:set>
                                      <p:cBhvr>
                                        <p:cTn id="101" dur="1" fill="hold">
                                          <p:stCondLst>
                                            <p:cond delay="0"/>
                                          </p:stCondLst>
                                        </p:cTn>
                                        <p:tgtEl>
                                          <p:spTgt spid="476"/>
                                        </p:tgtEl>
                                        <p:attrNameLst>
                                          <p:attrName>style.visibility</p:attrName>
                                        </p:attrNameLst>
                                      </p:cBhvr>
                                      <p:to>
                                        <p:strVal val="visible"/>
                                      </p:to>
                                    </p:set>
                                    <p:animEffect transition="in" filter="fade">
                                      <p:cBhvr>
                                        <p:cTn id="102" dur="1000"/>
                                        <p:tgtEl>
                                          <p:spTgt spid="476"/>
                                        </p:tgtEl>
                                      </p:cBhvr>
                                    </p:animEffect>
                                  </p:childTnLst>
                                </p:cTn>
                              </p:par>
                              <p:par>
                                <p:cTn id="103" presetID="10" presetClass="entr" presetSubtype="0" fill="hold" grpId="0" nodeType="withEffect">
                                  <p:stCondLst>
                                    <p:cond delay="850"/>
                                  </p:stCondLst>
                                  <p:childTnLst>
                                    <p:set>
                                      <p:cBhvr>
                                        <p:cTn id="104" dur="1" fill="hold">
                                          <p:stCondLst>
                                            <p:cond delay="0"/>
                                          </p:stCondLst>
                                        </p:cTn>
                                        <p:tgtEl>
                                          <p:spTgt spid="484"/>
                                        </p:tgtEl>
                                        <p:attrNameLst>
                                          <p:attrName>style.visibility</p:attrName>
                                        </p:attrNameLst>
                                      </p:cBhvr>
                                      <p:to>
                                        <p:strVal val="visible"/>
                                      </p:to>
                                    </p:set>
                                    <p:animEffect transition="in" filter="fade">
                                      <p:cBhvr>
                                        <p:cTn id="105" dur="1000"/>
                                        <p:tgtEl>
                                          <p:spTgt spid="484"/>
                                        </p:tgtEl>
                                      </p:cBhvr>
                                    </p:animEffect>
                                  </p:childTnLst>
                                </p:cTn>
                              </p:par>
                              <p:par>
                                <p:cTn id="106" presetID="10" presetClass="entr" presetSubtype="0" fill="hold" grpId="0" nodeType="withEffect">
                                  <p:stCondLst>
                                    <p:cond delay="950"/>
                                  </p:stCondLst>
                                  <p:childTnLst>
                                    <p:set>
                                      <p:cBhvr>
                                        <p:cTn id="107" dur="1" fill="hold">
                                          <p:stCondLst>
                                            <p:cond delay="0"/>
                                          </p:stCondLst>
                                        </p:cTn>
                                        <p:tgtEl>
                                          <p:spTgt spid="473"/>
                                        </p:tgtEl>
                                        <p:attrNameLst>
                                          <p:attrName>style.visibility</p:attrName>
                                        </p:attrNameLst>
                                      </p:cBhvr>
                                      <p:to>
                                        <p:strVal val="visible"/>
                                      </p:to>
                                    </p:set>
                                    <p:animEffect transition="in" filter="fade">
                                      <p:cBhvr>
                                        <p:cTn id="108" dur="1000"/>
                                        <p:tgtEl>
                                          <p:spTgt spid="473"/>
                                        </p:tgtEl>
                                      </p:cBhvr>
                                    </p:animEffect>
                                  </p:childTnLst>
                                </p:cTn>
                              </p:par>
                              <p:par>
                                <p:cTn id="109" presetID="10" presetClass="entr" presetSubtype="0" fill="hold" grpId="0" nodeType="withEffect">
                                  <p:stCondLst>
                                    <p:cond delay="1000"/>
                                  </p:stCondLst>
                                  <p:childTnLst>
                                    <p:set>
                                      <p:cBhvr>
                                        <p:cTn id="110" dur="1" fill="hold">
                                          <p:stCondLst>
                                            <p:cond delay="0"/>
                                          </p:stCondLst>
                                        </p:cTn>
                                        <p:tgtEl>
                                          <p:spTgt spid="475"/>
                                        </p:tgtEl>
                                        <p:attrNameLst>
                                          <p:attrName>style.visibility</p:attrName>
                                        </p:attrNameLst>
                                      </p:cBhvr>
                                      <p:to>
                                        <p:strVal val="visible"/>
                                      </p:to>
                                    </p:set>
                                    <p:animEffect transition="in" filter="fade">
                                      <p:cBhvr>
                                        <p:cTn id="111" dur="1000"/>
                                        <p:tgtEl>
                                          <p:spTgt spid="475"/>
                                        </p:tgtEl>
                                      </p:cBhvr>
                                    </p:animEffect>
                                  </p:childTnLst>
                                </p:cTn>
                              </p:par>
                              <p:par>
                                <p:cTn id="112" presetID="10" presetClass="entr" presetSubtype="0" fill="hold" grpId="0" nodeType="withEffect">
                                  <p:stCondLst>
                                    <p:cond delay="1050"/>
                                  </p:stCondLst>
                                  <p:childTnLst>
                                    <p:set>
                                      <p:cBhvr>
                                        <p:cTn id="113" dur="1" fill="hold">
                                          <p:stCondLst>
                                            <p:cond delay="0"/>
                                          </p:stCondLst>
                                        </p:cTn>
                                        <p:tgtEl>
                                          <p:spTgt spid="491"/>
                                        </p:tgtEl>
                                        <p:attrNameLst>
                                          <p:attrName>style.visibility</p:attrName>
                                        </p:attrNameLst>
                                      </p:cBhvr>
                                      <p:to>
                                        <p:strVal val="visible"/>
                                      </p:to>
                                    </p:set>
                                    <p:animEffect transition="in" filter="fade">
                                      <p:cBhvr>
                                        <p:cTn id="114" dur="1000"/>
                                        <p:tgtEl>
                                          <p:spTgt spid="49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43"/>
                                        </p:tgtEl>
                                        <p:attrNameLst>
                                          <p:attrName>style.visibility</p:attrName>
                                        </p:attrNameLst>
                                      </p:cBhvr>
                                      <p:to>
                                        <p:strVal val="visible"/>
                                      </p:to>
                                    </p:set>
                                    <p:anim calcmode="lin" valueType="num">
                                      <p:cBhvr>
                                        <p:cTn id="117" dur="500" fill="hold"/>
                                        <p:tgtEl>
                                          <p:spTgt spid="543"/>
                                        </p:tgtEl>
                                        <p:attrNameLst>
                                          <p:attrName>ppt_w</p:attrName>
                                        </p:attrNameLst>
                                      </p:cBhvr>
                                      <p:tavLst>
                                        <p:tav tm="0">
                                          <p:val>
                                            <p:fltVal val="0"/>
                                          </p:val>
                                        </p:tav>
                                        <p:tav tm="100000">
                                          <p:val>
                                            <p:strVal val="#ppt_w"/>
                                          </p:val>
                                        </p:tav>
                                      </p:tavLst>
                                    </p:anim>
                                    <p:anim calcmode="lin" valueType="num">
                                      <p:cBhvr>
                                        <p:cTn id="118" dur="500" fill="hold"/>
                                        <p:tgtEl>
                                          <p:spTgt spid="543"/>
                                        </p:tgtEl>
                                        <p:attrNameLst>
                                          <p:attrName>ppt_h</p:attrName>
                                        </p:attrNameLst>
                                      </p:cBhvr>
                                      <p:tavLst>
                                        <p:tav tm="0">
                                          <p:val>
                                            <p:fltVal val="0"/>
                                          </p:val>
                                        </p:tav>
                                        <p:tav tm="100000">
                                          <p:val>
                                            <p:strVal val="#ppt_h"/>
                                          </p:val>
                                        </p:tav>
                                      </p:tavLst>
                                    </p:anim>
                                    <p:animEffect transition="in" filter="fade">
                                      <p:cBhvr>
                                        <p:cTn id="119" dur="500"/>
                                        <p:tgtEl>
                                          <p:spTgt spid="54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59"/>
                                        </p:tgtEl>
                                        <p:attrNameLst>
                                          <p:attrName>style.visibility</p:attrName>
                                        </p:attrNameLst>
                                      </p:cBhvr>
                                      <p:to>
                                        <p:strVal val="visible"/>
                                      </p:to>
                                    </p:set>
                                    <p:anim calcmode="lin" valueType="num">
                                      <p:cBhvr>
                                        <p:cTn id="122" dur="500" fill="hold"/>
                                        <p:tgtEl>
                                          <p:spTgt spid="559"/>
                                        </p:tgtEl>
                                        <p:attrNameLst>
                                          <p:attrName>ppt_w</p:attrName>
                                        </p:attrNameLst>
                                      </p:cBhvr>
                                      <p:tavLst>
                                        <p:tav tm="0">
                                          <p:val>
                                            <p:fltVal val="0"/>
                                          </p:val>
                                        </p:tav>
                                        <p:tav tm="100000">
                                          <p:val>
                                            <p:strVal val="#ppt_w"/>
                                          </p:val>
                                        </p:tav>
                                      </p:tavLst>
                                    </p:anim>
                                    <p:anim calcmode="lin" valueType="num">
                                      <p:cBhvr>
                                        <p:cTn id="123" dur="500" fill="hold"/>
                                        <p:tgtEl>
                                          <p:spTgt spid="559"/>
                                        </p:tgtEl>
                                        <p:attrNameLst>
                                          <p:attrName>ppt_h</p:attrName>
                                        </p:attrNameLst>
                                      </p:cBhvr>
                                      <p:tavLst>
                                        <p:tav tm="0">
                                          <p:val>
                                            <p:fltVal val="0"/>
                                          </p:val>
                                        </p:tav>
                                        <p:tav tm="100000">
                                          <p:val>
                                            <p:strVal val="#ppt_h"/>
                                          </p:val>
                                        </p:tav>
                                      </p:tavLst>
                                    </p:anim>
                                    <p:animEffect transition="in" filter="fade">
                                      <p:cBhvr>
                                        <p:cTn id="124" dur="500"/>
                                        <p:tgtEl>
                                          <p:spTgt spid="559"/>
                                        </p:tgtEl>
                                      </p:cBhvr>
                                    </p:animEffect>
                                  </p:childTnLst>
                                </p:cTn>
                              </p:par>
                              <p:par>
                                <p:cTn id="125" presetID="10" presetClass="entr" presetSubtype="0" fill="hold" grpId="0" nodeType="withEffect">
                                  <p:stCondLst>
                                    <p:cond delay="850"/>
                                  </p:stCondLst>
                                  <p:childTnLst>
                                    <p:set>
                                      <p:cBhvr>
                                        <p:cTn id="126" dur="1" fill="hold">
                                          <p:stCondLst>
                                            <p:cond delay="0"/>
                                          </p:stCondLst>
                                        </p:cTn>
                                        <p:tgtEl>
                                          <p:spTgt spid="548"/>
                                        </p:tgtEl>
                                        <p:attrNameLst>
                                          <p:attrName>style.visibility</p:attrName>
                                        </p:attrNameLst>
                                      </p:cBhvr>
                                      <p:to>
                                        <p:strVal val="visible"/>
                                      </p:to>
                                    </p:set>
                                    <p:animEffect transition="in" filter="fade">
                                      <p:cBhvr>
                                        <p:cTn id="127" dur="1000"/>
                                        <p:tgtEl>
                                          <p:spTgt spid="548"/>
                                        </p:tgtEl>
                                      </p:cBhvr>
                                    </p:animEffect>
                                  </p:childTnLst>
                                </p:cTn>
                              </p:par>
                              <p:par>
                                <p:cTn id="128" presetID="10" presetClass="entr" presetSubtype="0" fill="hold" grpId="0" nodeType="withEffect">
                                  <p:stCondLst>
                                    <p:cond delay="150"/>
                                  </p:stCondLst>
                                  <p:childTnLst>
                                    <p:set>
                                      <p:cBhvr>
                                        <p:cTn id="129" dur="1" fill="hold">
                                          <p:stCondLst>
                                            <p:cond delay="0"/>
                                          </p:stCondLst>
                                        </p:cTn>
                                        <p:tgtEl>
                                          <p:spTgt spid="544"/>
                                        </p:tgtEl>
                                        <p:attrNameLst>
                                          <p:attrName>style.visibility</p:attrName>
                                        </p:attrNameLst>
                                      </p:cBhvr>
                                      <p:to>
                                        <p:strVal val="visible"/>
                                      </p:to>
                                    </p:set>
                                    <p:animEffect transition="in" filter="fade">
                                      <p:cBhvr>
                                        <p:cTn id="130" dur="1000"/>
                                        <p:tgtEl>
                                          <p:spTgt spid="544"/>
                                        </p:tgtEl>
                                      </p:cBhvr>
                                    </p:animEffect>
                                  </p:childTnLst>
                                </p:cTn>
                              </p:par>
                              <p:par>
                                <p:cTn id="131" presetID="10" presetClass="entr" presetSubtype="0" fill="hold" grpId="0" nodeType="withEffect">
                                  <p:stCondLst>
                                    <p:cond delay="1000"/>
                                  </p:stCondLst>
                                  <p:childTnLst>
                                    <p:set>
                                      <p:cBhvr>
                                        <p:cTn id="132" dur="1" fill="hold">
                                          <p:stCondLst>
                                            <p:cond delay="0"/>
                                          </p:stCondLst>
                                        </p:cTn>
                                        <p:tgtEl>
                                          <p:spTgt spid="545"/>
                                        </p:tgtEl>
                                        <p:attrNameLst>
                                          <p:attrName>style.visibility</p:attrName>
                                        </p:attrNameLst>
                                      </p:cBhvr>
                                      <p:to>
                                        <p:strVal val="visible"/>
                                      </p:to>
                                    </p:set>
                                    <p:animEffect transition="in" filter="fade">
                                      <p:cBhvr>
                                        <p:cTn id="133" dur="1000"/>
                                        <p:tgtEl>
                                          <p:spTgt spid="545"/>
                                        </p:tgtEl>
                                      </p:cBhvr>
                                    </p:animEffect>
                                  </p:childTnLst>
                                </p:cTn>
                              </p:par>
                              <p:par>
                                <p:cTn id="134" presetID="10" presetClass="entr" presetSubtype="0" fill="hold" grpId="0" nodeType="withEffect">
                                  <p:stCondLst>
                                    <p:cond delay="800"/>
                                  </p:stCondLst>
                                  <p:childTnLst>
                                    <p:set>
                                      <p:cBhvr>
                                        <p:cTn id="135" dur="1" fill="hold">
                                          <p:stCondLst>
                                            <p:cond delay="0"/>
                                          </p:stCondLst>
                                        </p:cTn>
                                        <p:tgtEl>
                                          <p:spTgt spid="547"/>
                                        </p:tgtEl>
                                        <p:attrNameLst>
                                          <p:attrName>style.visibility</p:attrName>
                                        </p:attrNameLst>
                                      </p:cBhvr>
                                      <p:to>
                                        <p:strVal val="visible"/>
                                      </p:to>
                                    </p:set>
                                    <p:animEffect transition="in" filter="fade">
                                      <p:cBhvr>
                                        <p:cTn id="136" dur="1000"/>
                                        <p:tgtEl>
                                          <p:spTgt spid="547"/>
                                        </p:tgtEl>
                                      </p:cBhvr>
                                    </p:animEffect>
                                  </p:childTnLst>
                                </p:cTn>
                              </p:par>
                              <p:par>
                                <p:cTn id="137" presetID="10" presetClass="entr" presetSubtype="0" fill="hold" grpId="0" nodeType="withEffect">
                                  <p:stCondLst>
                                    <p:cond delay="200"/>
                                  </p:stCondLst>
                                  <p:childTnLst>
                                    <p:set>
                                      <p:cBhvr>
                                        <p:cTn id="138" dur="1" fill="hold">
                                          <p:stCondLst>
                                            <p:cond delay="0"/>
                                          </p:stCondLst>
                                        </p:cTn>
                                        <p:tgtEl>
                                          <p:spTgt spid="549"/>
                                        </p:tgtEl>
                                        <p:attrNameLst>
                                          <p:attrName>style.visibility</p:attrName>
                                        </p:attrNameLst>
                                      </p:cBhvr>
                                      <p:to>
                                        <p:strVal val="visible"/>
                                      </p:to>
                                    </p:set>
                                    <p:animEffect transition="in" filter="fade">
                                      <p:cBhvr>
                                        <p:cTn id="139" dur="1000"/>
                                        <p:tgtEl>
                                          <p:spTgt spid="549"/>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550"/>
                                        </p:tgtEl>
                                        <p:attrNameLst>
                                          <p:attrName>style.visibility</p:attrName>
                                        </p:attrNameLst>
                                      </p:cBhvr>
                                      <p:to>
                                        <p:strVal val="visible"/>
                                      </p:to>
                                    </p:set>
                                    <p:animEffect transition="in" filter="fade">
                                      <p:cBhvr>
                                        <p:cTn id="142" dur="1000"/>
                                        <p:tgtEl>
                                          <p:spTgt spid="550"/>
                                        </p:tgtEl>
                                      </p:cBhvr>
                                    </p:animEffect>
                                  </p:childTnLst>
                                </p:cTn>
                              </p:par>
                              <p:par>
                                <p:cTn id="143" presetID="10" presetClass="entr" presetSubtype="0" fill="hold" grpId="0" nodeType="withEffect">
                                  <p:stCondLst>
                                    <p:cond delay="50"/>
                                  </p:stCondLst>
                                  <p:childTnLst>
                                    <p:set>
                                      <p:cBhvr>
                                        <p:cTn id="144" dur="1" fill="hold">
                                          <p:stCondLst>
                                            <p:cond delay="0"/>
                                          </p:stCondLst>
                                        </p:cTn>
                                        <p:tgtEl>
                                          <p:spTgt spid="554"/>
                                        </p:tgtEl>
                                        <p:attrNameLst>
                                          <p:attrName>style.visibility</p:attrName>
                                        </p:attrNameLst>
                                      </p:cBhvr>
                                      <p:to>
                                        <p:strVal val="visible"/>
                                      </p:to>
                                    </p:set>
                                    <p:animEffect transition="in" filter="fade">
                                      <p:cBhvr>
                                        <p:cTn id="145" dur="1000"/>
                                        <p:tgtEl>
                                          <p:spTgt spid="554"/>
                                        </p:tgtEl>
                                      </p:cBhvr>
                                    </p:animEffect>
                                  </p:childTnLst>
                                </p:cTn>
                              </p:par>
                              <p:par>
                                <p:cTn id="146" presetID="10" presetClass="entr" presetSubtype="0" fill="hold" grpId="0" nodeType="withEffect">
                                  <p:stCondLst>
                                    <p:cond delay="750"/>
                                  </p:stCondLst>
                                  <p:childTnLst>
                                    <p:set>
                                      <p:cBhvr>
                                        <p:cTn id="147" dur="1" fill="hold">
                                          <p:stCondLst>
                                            <p:cond delay="0"/>
                                          </p:stCondLst>
                                        </p:cTn>
                                        <p:tgtEl>
                                          <p:spTgt spid="556"/>
                                        </p:tgtEl>
                                        <p:attrNameLst>
                                          <p:attrName>style.visibility</p:attrName>
                                        </p:attrNameLst>
                                      </p:cBhvr>
                                      <p:to>
                                        <p:strVal val="visible"/>
                                      </p:to>
                                    </p:set>
                                    <p:animEffect transition="in" filter="fade">
                                      <p:cBhvr>
                                        <p:cTn id="148" dur="1000"/>
                                        <p:tgtEl>
                                          <p:spTgt spid="556"/>
                                        </p:tgtEl>
                                      </p:cBhvr>
                                    </p:animEffect>
                                  </p:childTnLst>
                                </p:cTn>
                              </p:par>
                              <p:par>
                                <p:cTn id="149" presetID="10" presetClass="entr" presetSubtype="0" fill="hold" grpId="0" nodeType="withEffect">
                                  <p:stCondLst>
                                    <p:cond delay="550"/>
                                  </p:stCondLst>
                                  <p:childTnLst>
                                    <p:set>
                                      <p:cBhvr>
                                        <p:cTn id="150" dur="1" fill="hold">
                                          <p:stCondLst>
                                            <p:cond delay="0"/>
                                          </p:stCondLst>
                                        </p:cTn>
                                        <p:tgtEl>
                                          <p:spTgt spid="555"/>
                                        </p:tgtEl>
                                        <p:attrNameLst>
                                          <p:attrName>style.visibility</p:attrName>
                                        </p:attrNameLst>
                                      </p:cBhvr>
                                      <p:to>
                                        <p:strVal val="visible"/>
                                      </p:to>
                                    </p:set>
                                    <p:animEffect transition="in" filter="fade">
                                      <p:cBhvr>
                                        <p:cTn id="151" dur="1000"/>
                                        <p:tgtEl>
                                          <p:spTgt spid="555"/>
                                        </p:tgtEl>
                                      </p:cBhvr>
                                    </p:animEffect>
                                  </p:childTnLst>
                                </p:cTn>
                              </p:par>
                              <p:par>
                                <p:cTn id="152" presetID="10" presetClass="entr" presetSubtype="0" fill="hold" grpId="0" nodeType="withEffect">
                                  <p:stCondLst>
                                    <p:cond delay="650"/>
                                  </p:stCondLst>
                                  <p:childTnLst>
                                    <p:set>
                                      <p:cBhvr>
                                        <p:cTn id="153" dur="1" fill="hold">
                                          <p:stCondLst>
                                            <p:cond delay="0"/>
                                          </p:stCondLst>
                                        </p:cTn>
                                        <p:tgtEl>
                                          <p:spTgt spid="546"/>
                                        </p:tgtEl>
                                        <p:attrNameLst>
                                          <p:attrName>style.visibility</p:attrName>
                                        </p:attrNameLst>
                                      </p:cBhvr>
                                      <p:to>
                                        <p:strVal val="visible"/>
                                      </p:to>
                                    </p:set>
                                    <p:animEffect transition="in" filter="fade">
                                      <p:cBhvr>
                                        <p:cTn id="154" dur="1000"/>
                                        <p:tgtEl>
                                          <p:spTgt spid="546"/>
                                        </p:tgtEl>
                                      </p:cBhvr>
                                    </p:animEffect>
                                  </p:childTnLst>
                                </p:cTn>
                              </p:par>
                              <p:par>
                                <p:cTn id="155" presetID="10" presetClass="entr" presetSubtype="0" fill="hold" grpId="0" nodeType="withEffect">
                                  <p:stCondLst>
                                    <p:cond delay="900"/>
                                  </p:stCondLst>
                                  <p:childTnLst>
                                    <p:set>
                                      <p:cBhvr>
                                        <p:cTn id="156" dur="1" fill="hold">
                                          <p:stCondLst>
                                            <p:cond delay="0"/>
                                          </p:stCondLst>
                                        </p:cTn>
                                        <p:tgtEl>
                                          <p:spTgt spid="564"/>
                                        </p:tgtEl>
                                        <p:attrNameLst>
                                          <p:attrName>style.visibility</p:attrName>
                                        </p:attrNameLst>
                                      </p:cBhvr>
                                      <p:to>
                                        <p:strVal val="visible"/>
                                      </p:to>
                                    </p:set>
                                    <p:animEffect transition="in" filter="fade">
                                      <p:cBhvr>
                                        <p:cTn id="157" dur="1000"/>
                                        <p:tgtEl>
                                          <p:spTgt spid="564"/>
                                        </p:tgtEl>
                                      </p:cBhvr>
                                    </p:animEffect>
                                  </p:childTnLst>
                                </p:cTn>
                              </p:par>
                              <p:par>
                                <p:cTn id="158" presetID="10" presetClass="entr" presetSubtype="0" fill="hold" grpId="0" nodeType="withEffect">
                                  <p:stCondLst>
                                    <p:cond delay="950"/>
                                  </p:stCondLst>
                                  <p:childTnLst>
                                    <p:set>
                                      <p:cBhvr>
                                        <p:cTn id="159" dur="1" fill="hold">
                                          <p:stCondLst>
                                            <p:cond delay="0"/>
                                          </p:stCondLst>
                                        </p:cTn>
                                        <p:tgtEl>
                                          <p:spTgt spid="561"/>
                                        </p:tgtEl>
                                        <p:attrNameLst>
                                          <p:attrName>style.visibility</p:attrName>
                                        </p:attrNameLst>
                                      </p:cBhvr>
                                      <p:to>
                                        <p:strVal val="visible"/>
                                      </p:to>
                                    </p:set>
                                    <p:animEffect transition="in" filter="fade">
                                      <p:cBhvr>
                                        <p:cTn id="160" dur="1000"/>
                                        <p:tgtEl>
                                          <p:spTgt spid="561"/>
                                        </p:tgtEl>
                                      </p:cBhvr>
                                    </p:animEffect>
                                  </p:childTnLst>
                                </p:cTn>
                              </p:par>
                              <p:par>
                                <p:cTn id="161" presetID="10" presetClass="entr" presetSubtype="0" fill="hold" grpId="0" nodeType="withEffect">
                                  <p:stCondLst>
                                    <p:cond delay="350"/>
                                  </p:stCondLst>
                                  <p:childTnLst>
                                    <p:set>
                                      <p:cBhvr>
                                        <p:cTn id="162" dur="1" fill="hold">
                                          <p:stCondLst>
                                            <p:cond delay="0"/>
                                          </p:stCondLst>
                                        </p:cTn>
                                        <p:tgtEl>
                                          <p:spTgt spid="557"/>
                                        </p:tgtEl>
                                        <p:attrNameLst>
                                          <p:attrName>style.visibility</p:attrName>
                                        </p:attrNameLst>
                                      </p:cBhvr>
                                      <p:to>
                                        <p:strVal val="visible"/>
                                      </p:to>
                                    </p:set>
                                    <p:animEffect transition="in" filter="fade">
                                      <p:cBhvr>
                                        <p:cTn id="163" dur="1000"/>
                                        <p:tgtEl>
                                          <p:spTgt spid="557"/>
                                        </p:tgtEl>
                                      </p:cBhvr>
                                    </p:animEffect>
                                  </p:childTnLst>
                                </p:cTn>
                              </p:par>
                              <p:par>
                                <p:cTn id="164" presetID="10" presetClass="entr" presetSubtype="0" fill="hold" grpId="0" nodeType="withEffect">
                                  <p:stCondLst>
                                    <p:cond delay="600"/>
                                  </p:stCondLst>
                                  <p:childTnLst>
                                    <p:set>
                                      <p:cBhvr>
                                        <p:cTn id="165" dur="1" fill="hold">
                                          <p:stCondLst>
                                            <p:cond delay="0"/>
                                          </p:stCondLst>
                                        </p:cTn>
                                        <p:tgtEl>
                                          <p:spTgt spid="562"/>
                                        </p:tgtEl>
                                        <p:attrNameLst>
                                          <p:attrName>style.visibility</p:attrName>
                                        </p:attrNameLst>
                                      </p:cBhvr>
                                      <p:to>
                                        <p:strVal val="visible"/>
                                      </p:to>
                                    </p:set>
                                    <p:animEffect transition="in" filter="fade">
                                      <p:cBhvr>
                                        <p:cTn id="166" dur="1000"/>
                                        <p:tgtEl>
                                          <p:spTgt spid="562"/>
                                        </p:tgtEl>
                                      </p:cBhvr>
                                    </p:animEffect>
                                  </p:childTnLst>
                                </p:cTn>
                              </p:par>
                              <p:par>
                                <p:cTn id="167" presetID="10" presetClass="entr" presetSubtype="0" fill="hold" grpId="0" nodeType="withEffect">
                                  <p:stCondLst>
                                    <p:cond delay="1050"/>
                                  </p:stCondLst>
                                  <p:childTnLst>
                                    <p:set>
                                      <p:cBhvr>
                                        <p:cTn id="168" dur="1" fill="hold">
                                          <p:stCondLst>
                                            <p:cond delay="0"/>
                                          </p:stCondLst>
                                        </p:cTn>
                                        <p:tgtEl>
                                          <p:spTgt spid="558"/>
                                        </p:tgtEl>
                                        <p:attrNameLst>
                                          <p:attrName>style.visibility</p:attrName>
                                        </p:attrNameLst>
                                      </p:cBhvr>
                                      <p:to>
                                        <p:strVal val="visible"/>
                                      </p:to>
                                    </p:set>
                                    <p:animEffect transition="in" filter="fade">
                                      <p:cBhvr>
                                        <p:cTn id="169" dur="1000"/>
                                        <p:tgtEl>
                                          <p:spTgt spid="558"/>
                                        </p:tgtEl>
                                      </p:cBhvr>
                                    </p:animEffect>
                                  </p:childTnLst>
                                </p:cTn>
                              </p:par>
                              <p:par>
                                <p:cTn id="170" presetID="10" presetClass="entr" presetSubtype="0" fill="hold" grpId="0" nodeType="withEffect">
                                  <p:stCondLst>
                                    <p:cond delay="100"/>
                                  </p:stCondLst>
                                  <p:childTnLst>
                                    <p:set>
                                      <p:cBhvr>
                                        <p:cTn id="171" dur="1" fill="hold">
                                          <p:stCondLst>
                                            <p:cond delay="0"/>
                                          </p:stCondLst>
                                        </p:cTn>
                                        <p:tgtEl>
                                          <p:spTgt spid="560"/>
                                        </p:tgtEl>
                                        <p:attrNameLst>
                                          <p:attrName>style.visibility</p:attrName>
                                        </p:attrNameLst>
                                      </p:cBhvr>
                                      <p:to>
                                        <p:strVal val="visible"/>
                                      </p:to>
                                    </p:set>
                                    <p:animEffect transition="in" filter="fade">
                                      <p:cBhvr>
                                        <p:cTn id="172" dur="1000"/>
                                        <p:tgtEl>
                                          <p:spTgt spid="560"/>
                                        </p:tgtEl>
                                      </p:cBhvr>
                                    </p:animEffect>
                                  </p:childTnLst>
                                </p:cTn>
                              </p:par>
                              <p:par>
                                <p:cTn id="173" presetID="10" presetClass="entr" presetSubtype="0" fill="hold" grpId="0" nodeType="withEffect">
                                  <p:stCondLst>
                                    <p:cond delay="450"/>
                                  </p:stCondLst>
                                  <p:childTnLst>
                                    <p:set>
                                      <p:cBhvr>
                                        <p:cTn id="174" dur="1" fill="hold">
                                          <p:stCondLst>
                                            <p:cond delay="0"/>
                                          </p:stCondLst>
                                        </p:cTn>
                                        <p:tgtEl>
                                          <p:spTgt spid="553"/>
                                        </p:tgtEl>
                                        <p:attrNameLst>
                                          <p:attrName>style.visibility</p:attrName>
                                        </p:attrNameLst>
                                      </p:cBhvr>
                                      <p:to>
                                        <p:strVal val="visible"/>
                                      </p:to>
                                    </p:set>
                                    <p:animEffect transition="in" filter="fade">
                                      <p:cBhvr>
                                        <p:cTn id="175" dur="1000"/>
                                        <p:tgtEl>
                                          <p:spTgt spid="553"/>
                                        </p:tgtEl>
                                      </p:cBhvr>
                                    </p:animEffect>
                                  </p:childTnLst>
                                </p:cTn>
                              </p:par>
                              <p:par>
                                <p:cTn id="176" presetID="10" presetClass="entr" presetSubtype="0" fill="hold" grpId="0" nodeType="withEffect">
                                  <p:stCondLst>
                                    <p:cond delay="300"/>
                                  </p:stCondLst>
                                  <p:childTnLst>
                                    <p:set>
                                      <p:cBhvr>
                                        <p:cTn id="177" dur="1" fill="hold">
                                          <p:stCondLst>
                                            <p:cond delay="0"/>
                                          </p:stCondLst>
                                        </p:cTn>
                                        <p:tgtEl>
                                          <p:spTgt spid="563"/>
                                        </p:tgtEl>
                                        <p:attrNameLst>
                                          <p:attrName>style.visibility</p:attrName>
                                        </p:attrNameLst>
                                      </p:cBhvr>
                                      <p:to>
                                        <p:strVal val="visible"/>
                                      </p:to>
                                    </p:set>
                                    <p:animEffect transition="in" filter="fade">
                                      <p:cBhvr>
                                        <p:cTn id="178" dur="1000"/>
                                        <p:tgtEl>
                                          <p:spTgt spid="563"/>
                                        </p:tgtEl>
                                      </p:cBhvr>
                                    </p:animEffect>
                                  </p:childTnLst>
                                </p:cTn>
                              </p:par>
                              <p:par>
                                <p:cTn id="179" presetID="10" presetClass="entr" presetSubtype="0" fill="hold" grpId="0" nodeType="withEffect">
                                  <p:stCondLst>
                                    <p:cond delay="300"/>
                                  </p:stCondLst>
                                  <p:childTnLst>
                                    <p:set>
                                      <p:cBhvr>
                                        <p:cTn id="180" dur="1" fill="hold">
                                          <p:stCondLst>
                                            <p:cond delay="0"/>
                                          </p:stCondLst>
                                        </p:cTn>
                                        <p:tgtEl>
                                          <p:spTgt spid="552"/>
                                        </p:tgtEl>
                                        <p:attrNameLst>
                                          <p:attrName>style.visibility</p:attrName>
                                        </p:attrNameLst>
                                      </p:cBhvr>
                                      <p:to>
                                        <p:strVal val="visible"/>
                                      </p:to>
                                    </p:set>
                                    <p:animEffect transition="in" filter="fade">
                                      <p:cBhvr>
                                        <p:cTn id="181" dur="1000"/>
                                        <p:tgtEl>
                                          <p:spTgt spid="552"/>
                                        </p:tgtEl>
                                      </p:cBhvr>
                                    </p:animEffect>
                                  </p:childTnLst>
                                </p:cTn>
                              </p:par>
                              <p:par>
                                <p:cTn id="182" presetID="10" presetClass="entr" presetSubtype="0" fill="hold" grpId="0" nodeType="withEffect">
                                  <p:stCondLst>
                                    <p:cond delay="500"/>
                                  </p:stCondLst>
                                  <p:childTnLst>
                                    <p:set>
                                      <p:cBhvr>
                                        <p:cTn id="183" dur="1" fill="hold">
                                          <p:stCondLst>
                                            <p:cond delay="0"/>
                                          </p:stCondLst>
                                        </p:cTn>
                                        <p:tgtEl>
                                          <p:spTgt spid="551"/>
                                        </p:tgtEl>
                                        <p:attrNameLst>
                                          <p:attrName>style.visibility</p:attrName>
                                        </p:attrNameLst>
                                      </p:cBhvr>
                                      <p:to>
                                        <p:strVal val="visible"/>
                                      </p:to>
                                    </p:set>
                                    <p:animEffect transition="in" filter="fade">
                                      <p:cBhvr>
                                        <p:cTn id="184"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2" grpId="0" animBg="1"/>
      <p:bldP spid="472" grpId="0"/>
      <p:bldP spid="473" grpId="0"/>
      <p:bldP spid="474" grpId="0"/>
      <p:bldP spid="475" grpId="0"/>
      <p:bldP spid="476" grpId="0"/>
      <p:bldP spid="477" grpId="0"/>
      <p:bldP spid="478" grpId="0"/>
      <p:bldP spid="479" grpId="0"/>
      <p:bldP spid="480" grpId="0"/>
      <p:bldP spid="481" grpId="0"/>
      <p:bldP spid="482" grpId="0"/>
      <p:bldP spid="483" grpId="0"/>
      <p:bldP spid="484" grpId="0"/>
      <p:bldP spid="485" grpId="0"/>
      <p:bldP spid="486" grpId="0"/>
      <p:bldP spid="487" grpId="0"/>
      <p:bldP spid="488" grpId="0"/>
      <p:bldP spid="489" grpId="0"/>
      <p:bldP spid="490" grpId="0"/>
      <p:bldP spid="491" grpId="0"/>
      <p:bldP spid="492" grpId="0"/>
      <p:bldP spid="493" grpId="0"/>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5F9492-B6D4-46BA-A091-D4DAA99ADC38}"/>
              </a:ext>
            </a:extLst>
          </p:cNvPr>
          <p:cNvCxnSpPr>
            <a:cxnSpLocks/>
          </p:cNvCxnSpPr>
          <p:nvPr/>
        </p:nvCxnSpPr>
        <p:spPr>
          <a:xfrm>
            <a:off x="-11447" y="5910073"/>
            <a:ext cx="235437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831497" y="5896645"/>
            <a:ext cx="1121633" cy="741581"/>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solidFill>
                  <a:srgbClr val="0070C0"/>
                </a:solidFill>
                <a:effectLst/>
                <a:uLnTx/>
                <a:uFillTx/>
                <a:latin typeface="Segoe UI"/>
                <a:ea typeface="+mn-ea"/>
                <a:cs typeface="+mn-cs"/>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On-Premises</a:t>
            </a:r>
          </a:p>
        </p:txBody>
      </p:sp>
      <p:cxnSp>
        <p:nvCxnSpPr>
          <p:cNvPr id="11" name="Straight Arrow Connector 10"/>
          <p:cNvCxnSpPr>
            <a:cxnSpLocks/>
          </p:cNvCxnSpPr>
          <p:nvPr/>
        </p:nvCxnSpPr>
        <p:spPr>
          <a:xfrm>
            <a:off x="-11448" y="5910067"/>
            <a:ext cx="594032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Freeform 50">
            <a:extLst>
              <a:ext uri="{FF2B5EF4-FFF2-40B4-BE49-F238E27FC236}">
                <a16:creationId xmlns:a16="http://schemas.microsoft.com/office/drawing/2014/main" id="{B585CF75-7DCA-475B-90E9-24F1DEF69AAA}"/>
              </a:ext>
            </a:extLst>
          </p:cNvPr>
          <p:cNvSpPr>
            <a:spLocks/>
          </p:cNvSpPr>
          <p:nvPr/>
        </p:nvSpPr>
        <p:spPr bwMode="auto">
          <a:xfrm>
            <a:off x="5043805" y="4229911"/>
            <a:ext cx="857010"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5" name="TextBox 144">
            <a:extLst>
              <a:ext uri="{FF2B5EF4-FFF2-40B4-BE49-F238E27FC236}">
                <a16:creationId xmlns:a16="http://schemas.microsoft.com/office/drawing/2014/main" id="{95A82C52-E907-4381-8EAC-67D2E2F60276}"/>
              </a:ext>
            </a:extLst>
          </p:cNvPr>
          <p:cNvSpPr txBox="1"/>
          <p:nvPr/>
        </p:nvSpPr>
        <p:spPr>
          <a:xfrm>
            <a:off x="1511082" y="3159796"/>
            <a:ext cx="3741505" cy="322945"/>
          </a:xfrm>
          <a:prstGeom prst="rect">
            <a:avLst/>
          </a:prstGeom>
          <a:noFill/>
        </p:spPr>
        <p:txBody>
          <a:bodyPr wrap="square" rtlCol="0">
            <a:sp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patch</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46" name="TextBox 145">
            <a:extLst>
              <a:ext uri="{FF2B5EF4-FFF2-40B4-BE49-F238E27FC236}">
                <a16:creationId xmlns:a16="http://schemas.microsoft.com/office/drawing/2014/main" id="{2721B15A-534C-49A0-8D60-1A23CC2FF5EA}"/>
              </a:ext>
            </a:extLst>
          </p:cNvPr>
          <p:cNvSpPr txBox="1"/>
          <p:nvPr/>
        </p:nvSpPr>
        <p:spPr>
          <a:xfrm>
            <a:off x="1681688" y="3548524"/>
            <a:ext cx="3400291" cy="318229"/>
          </a:xfrm>
          <a:prstGeom prst="rect">
            <a:avLst/>
          </a:prstGeom>
          <a:noFill/>
        </p:spPr>
        <p:txBody>
          <a:bodyPr wrap="none" rtlCol="0">
            <a:sp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I backup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47" name="TextBox 146">
            <a:extLst>
              <a:ext uri="{FF2B5EF4-FFF2-40B4-BE49-F238E27FC236}">
                <a16:creationId xmlns:a16="http://schemas.microsoft.com/office/drawing/2014/main" id="{282E83BC-BD11-4FDB-ACC0-57F30AC60E41}"/>
              </a:ext>
            </a:extLst>
          </p:cNvPr>
          <p:cNvSpPr txBox="1"/>
          <p:nvPr/>
        </p:nvSpPr>
        <p:spPr>
          <a:xfrm>
            <a:off x="1419920" y="3937253"/>
            <a:ext cx="3923832" cy="322945"/>
          </a:xfrm>
          <a:prstGeom prst="rect">
            <a:avLst/>
          </a:prstGeom>
          <a:noFill/>
        </p:spPr>
        <p:txBody>
          <a:bodyPr wrap="square" rtlCol="0">
            <a:sp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packages should be on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48" name="TextBox 147">
            <a:extLst>
              <a:ext uri="{FF2B5EF4-FFF2-40B4-BE49-F238E27FC236}">
                <a16:creationId xmlns:a16="http://schemas.microsoft.com/office/drawing/2014/main" id="{38A3AADE-CFC2-43EB-83DE-C2201929E8B5}"/>
              </a:ext>
            </a:extLst>
          </p:cNvPr>
          <p:cNvSpPr txBox="1"/>
          <p:nvPr/>
        </p:nvSpPr>
        <p:spPr>
          <a:xfrm>
            <a:off x="4199156" y="910231"/>
            <a:ext cx="3786818"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do I need?</a:t>
            </a:r>
          </a:p>
        </p:txBody>
      </p:sp>
      <p:sp>
        <p:nvSpPr>
          <p:cNvPr id="149" name="TextBox 148">
            <a:extLst>
              <a:ext uri="{FF2B5EF4-FFF2-40B4-BE49-F238E27FC236}">
                <a16:creationId xmlns:a16="http://schemas.microsoft.com/office/drawing/2014/main" id="{5E934033-4FA6-4CEB-B07F-0E940257269D}"/>
              </a:ext>
            </a:extLst>
          </p:cNvPr>
          <p:cNvSpPr txBox="1"/>
          <p:nvPr/>
        </p:nvSpPr>
        <p:spPr>
          <a:xfrm>
            <a:off x="4453022" y="543064"/>
            <a:ext cx="3279086"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increase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utilization?</a:t>
            </a:r>
          </a:p>
        </p:txBody>
      </p:sp>
      <p:sp>
        <p:nvSpPr>
          <p:cNvPr id="150" name="TextBox 149">
            <a:extLst>
              <a:ext uri="{FF2B5EF4-FFF2-40B4-BE49-F238E27FC236}">
                <a16:creationId xmlns:a16="http://schemas.microsoft.com/office/drawing/2014/main" id="{C0F85953-5B53-4A0F-B9A9-B5D0FAF01A29}"/>
              </a:ext>
            </a:extLst>
          </p:cNvPr>
          <p:cNvSpPr txBox="1"/>
          <p:nvPr/>
        </p:nvSpPr>
        <p:spPr>
          <a:xfrm>
            <a:off x="3298621" y="175898"/>
            <a:ext cx="558788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of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for my business needs?</a:t>
            </a:r>
          </a:p>
        </p:txBody>
      </p:sp>
      <p:sp>
        <p:nvSpPr>
          <p:cNvPr id="151" name="TextBox 150">
            <a:extLst>
              <a:ext uri="{FF2B5EF4-FFF2-40B4-BE49-F238E27FC236}">
                <a16:creationId xmlns:a16="http://schemas.microsoft.com/office/drawing/2014/main" id="{8B8E1811-0910-4BE6-A34C-1EB6C3763202}"/>
              </a:ext>
            </a:extLst>
          </p:cNvPr>
          <p:cNvSpPr txBox="1"/>
          <p:nvPr/>
        </p:nvSpPr>
        <p:spPr>
          <a:xfrm>
            <a:off x="4968325" y="1277398"/>
            <a:ext cx="2248480"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sp>
        <p:nvSpPr>
          <p:cNvPr id="152" name="TextBox 151">
            <a:extLst>
              <a:ext uri="{FF2B5EF4-FFF2-40B4-BE49-F238E27FC236}">
                <a16:creationId xmlns:a16="http://schemas.microsoft.com/office/drawing/2014/main" id="{8FF408DB-43B6-43F3-B511-0A64F4F8D39F}"/>
              </a:ext>
            </a:extLst>
          </p:cNvPr>
          <p:cNvSpPr txBox="1"/>
          <p:nvPr/>
        </p:nvSpPr>
        <p:spPr>
          <a:xfrm>
            <a:off x="7586850" y="3548524"/>
            <a:ext cx="2482485"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OS </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should I use?</a:t>
            </a:r>
          </a:p>
        </p:txBody>
      </p:sp>
      <p:sp>
        <p:nvSpPr>
          <p:cNvPr id="153" name="TextBox 152">
            <a:extLst>
              <a:ext uri="{FF2B5EF4-FFF2-40B4-BE49-F238E27FC236}">
                <a16:creationId xmlns:a16="http://schemas.microsoft.com/office/drawing/2014/main" id="{C7C964EC-E014-40C1-944C-FCECAE824ECF}"/>
              </a:ext>
            </a:extLst>
          </p:cNvPr>
          <p:cNvSpPr txBox="1"/>
          <p:nvPr/>
        </p:nvSpPr>
        <p:spPr>
          <a:xfrm>
            <a:off x="6405067" y="3159796"/>
            <a:ext cx="4846049"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deploy</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new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code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to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54" name="TextBox 153">
            <a:extLst>
              <a:ext uri="{FF2B5EF4-FFF2-40B4-BE49-F238E27FC236}">
                <a16:creationId xmlns:a16="http://schemas.microsoft.com/office/drawing/2014/main" id="{B1C8ECD1-61F6-4199-A0A4-56815FE45991}"/>
              </a:ext>
            </a:extLst>
          </p:cNvPr>
          <p:cNvSpPr txBox="1"/>
          <p:nvPr/>
        </p:nvSpPr>
        <p:spPr>
          <a:xfrm>
            <a:off x="6781260" y="3937253"/>
            <a:ext cx="4093663"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monitors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grpSp>
        <p:nvGrpSpPr>
          <p:cNvPr id="155" name="Group 154">
            <a:extLst>
              <a:ext uri="{FF2B5EF4-FFF2-40B4-BE49-F238E27FC236}">
                <a16:creationId xmlns:a16="http://schemas.microsoft.com/office/drawing/2014/main" id="{0B1354B0-D4DF-4AA5-AA8A-878EFCABCE5B}"/>
              </a:ext>
            </a:extLst>
          </p:cNvPr>
          <p:cNvGrpSpPr/>
          <p:nvPr/>
        </p:nvGrpSpPr>
        <p:grpSpPr>
          <a:xfrm>
            <a:off x="5439028" y="4120890"/>
            <a:ext cx="1313945" cy="1313945"/>
            <a:chOff x="5547902" y="4202399"/>
            <a:chExt cx="1340672" cy="1340672"/>
          </a:xfrm>
        </p:grpSpPr>
        <p:sp>
          <p:nvSpPr>
            <p:cNvPr id="156" name="Oval 155">
              <a:extLst>
                <a:ext uri="{FF2B5EF4-FFF2-40B4-BE49-F238E27FC236}">
                  <a16:creationId xmlns:a16="http://schemas.microsoft.com/office/drawing/2014/main" id="{F3D4FFE9-AD0F-4BE8-B127-6B58FF2F9CCB}"/>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57" name="Group 156">
              <a:extLst>
                <a:ext uri="{FF2B5EF4-FFF2-40B4-BE49-F238E27FC236}">
                  <a16:creationId xmlns:a16="http://schemas.microsoft.com/office/drawing/2014/main" id="{7F640996-FA02-4963-AFCC-76C8F9FF2200}"/>
                </a:ext>
              </a:extLst>
            </p:cNvPr>
            <p:cNvGrpSpPr/>
            <p:nvPr/>
          </p:nvGrpSpPr>
          <p:grpSpPr>
            <a:xfrm>
              <a:off x="5882043" y="4461171"/>
              <a:ext cx="744667" cy="794664"/>
              <a:chOff x="2084593" y="2157479"/>
              <a:chExt cx="958326" cy="1022668"/>
            </a:xfrm>
          </p:grpSpPr>
          <p:grpSp>
            <p:nvGrpSpPr>
              <p:cNvPr id="158" name="Group 4">
                <a:extLst>
                  <a:ext uri="{FF2B5EF4-FFF2-40B4-BE49-F238E27FC236}">
                    <a16:creationId xmlns:a16="http://schemas.microsoft.com/office/drawing/2014/main" id="{421B0FDB-BBF9-439B-9DE9-F60472F0BE17}"/>
                  </a:ext>
                </a:extLst>
              </p:cNvPr>
              <p:cNvGrpSpPr>
                <a:grpSpLocks noChangeAspect="1"/>
              </p:cNvGrpSpPr>
              <p:nvPr/>
            </p:nvGrpSpPr>
            <p:grpSpPr bwMode="auto">
              <a:xfrm>
                <a:off x="2084593" y="2157479"/>
                <a:ext cx="475727" cy="1022668"/>
                <a:chOff x="7" y="12"/>
                <a:chExt cx="167" cy="359"/>
              </a:xfrm>
            </p:grpSpPr>
            <p:sp>
              <p:nvSpPr>
                <p:cNvPr id="166" name="Rectangle 5">
                  <a:extLst>
                    <a:ext uri="{FF2B5EF4-FFF2-40B4-BE49-F238E27FC236}">
                      <a16:creationId xmlns:a16="http://schemas.microsoft.com/office/drawing/2014/main" id="{D523CB19-43A9-4878-AD73-2F2665BE7116}"/>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7" name="Freeform 6">
                  <a:extLst>
                    <a:ext uri="{FF2B5EF4-FFF2-40B4-BE49-F238E27FC236}">
                      <a16:creationId xmlns:a16="http://schemas.microsoft.com/office/drawing/2014/main" id="{517C05B1-2470-47F4-8CA1-474A44D7653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8" name="Rectangle 7">
                  <a:extLst>
                    <a:ext uri="{FF2B5EF4-FFF2-40B4-BE49-F238E27FC236}">
                      <a16:creationId xmlns:a16="http://schemas.microsoft.com/office/drawing/2014/main" id="{B3DF8D36-2CB5-4579-92A4-B1D725DCC07D}"/>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9" name="Rectangle 8">
                  <a:extLst>
                    <a:ext uri="{FF2B5EF4-FFF2-40B4-BE49-F238E27FC236}">
                      <a16:creationId xmlns:a16="http://schemas.microsoft.com/office/drawing/2014/main" id="{BF17BBCE-8C9C-4283-B05C-725C159A2261}"/>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0" name="Rectangle 9">
                  <a:extLst>
                    <a:ext uri="{FF2B5EF4-FFF2-40B4-BE49-F238E27FC236}">
                      <a16:creationId xmlns:a16="http://schemas.microsoft.com/office/drawing/2014/main" id="{E83CD25C-461C-4ADB-8005-5580E886866C}"/>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1" name="Rectangle 10">
                  <a:extLst>
                    <a:ext uri="{FF2B5EF4-FFF2-40B4-BE49-F238E27FC236}">
                      <a16:creationId xmlns:a16="http://schemas.microsoft.com/office/drawing/2014/main" id="{AC86172E-6DA6-47CC-99DF-F7026BD27047}"/>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2" name="Rectangle 11">
                  <a:extLst>
                    <a:ext uri="{FF2B5EF4-FFF2-40B4-BE49-F238E27FC236}">
                      <a16:creationId xmlns:a16="http://schemas.microsoft.com/office/drawing/2014/main" id="{0A4B2234-1B67-46BE-83B9-E0910C443A36}"/>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3" name="Rectangle 12">
                  <a:extLst>
                    <a:ext uri="{FF2B5EF4-FFF2-40B4-BE49-F238E27FC236}">
                      <a16:creationId xmlns:a16="http://schemas.microsoft.com/office/drawing/2014/main" id="{5E458580-80A1-427A-88CD-6E8F282CFF33}"/>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4" name="Rectangle 13">
                  <a:extLst>
                    <a:ext uri="{FF2B5EF4-FFF2-40B4-BE49-F238E27FC236}">
                      <a16:creationId xmlns:a16="http://schemas.microsoft.com/office/drawing/2014/main" id="{0FB5E1C3-A45E-4C3B-AE12-9FDD344AA6EA}"/>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59" name="Group 158">
                <a:extLst>
                  <a:ext uri="{FF2B5EF4-FFF2-40B4-BE49-F238E27FC236}">
                    <a16:creationId xmlns:a16="http://schemas.microsoft.com/office/drawing/2014/main" id="{426CE35E-934D-4FE3-9A5A-A10941E90CC9}"/>
                  </a:ext>
                </a:extLst>
              </p:cNvPr>
              <p:cNvGrpSpPr/>
              <p:nvPr/>
            </p:nvGrpSpPr>
            <p:grpSpPr>
              <a:xfrm>
                <a:off x="2561534" y="2758439"/>
                <a:ext cx="475727" cy="421466"/>
                <a:chOff x="2779974" y="2727959"/>
                <a:chExt cx="475727" cy="421466"/>
              </a:xfrm>
            </p:grpSpPr>
            <p:sp>
              <p:nvSpPr>
                <p:cNvPr id="161" name="Rectangle 5">
                  <a:extLst>
                    <a:ext uri="{FF2B5EF4-FFF2-40B4-BE49-F238E27FC236}">
                      <a16:creationId xmlns:a16="http://schemas.microsoft.com/office/drawing/2014/main" id="{391D9726-C10E-4408-B364-9018948AEACD}"/>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2" name="Freeform 6">
                  <a:extLst>
                    <a:ext uri="{FF2B5EF4-FFF2-40B4-BE49-F238E27FC236}">
                      <a16:creationId xmlns:a16="http://schemas.microsoft.com/office/drawing/2014/main" id="{EE6B4B5C-23B0-4DB1-AC2B-0224496CF77D}"/>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3" name="Rectangle 7">
                  <a:extLst>
                    <a:ext uri="{FF2B5EF4-FFF2-40B4-BE49-F238E27FC236}">
                      <a16:creationId xmlns:a16="http://schemas.microsoft.com/office/drawing/2014/main" id="{34449B9C-34D1-4195-845B-9C8A9FBFA10D}"/>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4" name="Rectangle 8">
                  <a:extLst>
                    <a:ext uri="{FF2B5EF4-FFF2-40B4-BE49-F238E27FC236}">
                      <a16:creationId xmlns:a16="http://schemas.microsoft.com/office/drawing/2014/main" id="{C9E112B0-F388-434F-A175-797D4C3DB0D8}"/>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5" name="Rectangle 9">
                  <a:extLst>
                    <a:ext uri="{FF2B5EF4-FFF2-40B4-BE49-F238E27FC236}">
                      <a16:creationId xmlns:a16="http://schemas.microsoft.com/office/drawing/2014/main" id="{689BF551-AA5E-4AFA-8774-43D3C4438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60" name="Isosceles Triangle 159">
                <a:extLst>
                  <a:ext uri="{FF2B5EF4-FFF2-40B4-BE49-F238E27FC236}">
                    <a16:creationId xmlns:a16="http://schemas.microsoft.com/office/drawing/2014/main" id="{A77F3200-4D0B-459D-9F18-8EF974E23490}"/>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grpSp>
      </p:grpSp>
      <p:grpSp>
        <p:nvGrpSpPr>
          <p:cNvPr id="175" name="Group 174">
            <a:extLst>
              <a:ext uri="{FF2B5EF4-FFF2-40B4-BE49-F238E27FC236}">
                <a16:creationId xmlns:a16="http://schemas.microsoft.com/office/drawing/2014/main" id="{7C0EBAA9-C068-4822-906A-695BBB847FDB}"/>
              </a:ext>
            </a:extLst>
          </p:cNvPr>
          <p:cNvGrpSpPr/>
          <p:nvPr/>
        </p:nvGrpSpPr>
        <p:grpSpPr>
          <a:xfrm>
            <a:off x="5439028" y="1689399"/>
            <a:ext cx="1313945" cy="1313945"/>
            <a:chOff x="5547902" y="2127586"/>
            <a:chExt cx="1340672" cy="1340672"/>
          </a:xfrm>
        </p:grpSpPr>
        <p:sp>
          <p:nvSpPr>
            <p:cNvPr id="176" name="Oval 175">
              <a:extLst>
                <a:ext uri="{FF2B5EF4-FFF2-40B4-BE49-F238E27FC236}">
                  <a16:creationId xmlns:a16="http://schemas.microsoft.com/office/drawing/2014/main" id="{18BEF007-618F-4863-9EC5-C14453B59708}"/>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77" name="Group 16">
              <a:extLst>
                <a:ext uri="{FF2B5EF4-FFF2-40B4-BE49-F238E27FC236}">
                  <a16:creationId xmlns:a16="http://schemas.microsoft.com/office/drawing/2014/main" id="{1673FA0A-CCB3-4E02-97FA-6F0F6F24FA3E}"/>
                </a:ext>
              </a:extLst>
            </p:cNvPr>
            <p:cNvGrpSpPr>
              <a:grpSpLocks noChangeAspect="1"/>
            </p:cNvGrpSpPr>
            <p:nvPr/>
          </p:nvGrpSpPr>
          <p:grpSpPr bwMode="auto">
            <a:xfrm>
              <a:off x="5824049" y="2333627"/>
              <a:ext cx="770389" cy="891106"/>
              <a:chOff x="13" y="7"/>
              <a:chExt cx="351" cy="406"/>
            </a:xfrm>
          </p:grpSpPr>
          <p:sp>
            <p:nvSpPr>
              <p:cNvPr id="178" name="Freeform 17">
                <a:extLst>
                  <a:ext uri="{FF2B5EF4-FFF2-40B4-BE49-F238E27FC236}">
                    <a16:creationId xmlns:a16="http://schemas.microsoft.com/office/drawing/2014/main" id="{D2EECDBE-BF0A-4EA6-8603-084AD055EA7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9" name="Freeform 18">
                <a:extLst>
                  <a:ext uri="{FF2B5EF4-FFF2-40B4-BE49-F238E27FC236}">
                    <a16:creationId xmlns:a16="http://schemas.microsoft.com/office/drawing/2014/main" id="{0E080E3F-2DFF-47C6-AC94-CA9FAFCAEC7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0" name="Line 19">
                <a:extLst>
                  <a:ext uri="{FF2B5EF4-FFF2-40B4-BE49-F238E27FC236}">
                    <a16:creationId xmlns:a16="http://schemas.microsoft.com/office/drawing/2014/main" id="{4B980296-D320-461B-9631-BB7F02986A17}"/>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1" name="Freeform 20">
                <a:extLst>
                  <a:ext uri="{FF2B5EF4-FFF2-40B4-BE49-F238E27FC236}">
                    <a16:creationId xmlns:a16="http://schemas.microsoft.com/office/drawing/2014/main" id="{9BEA336B-D380-4A16-B54C-40299E2E63C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2" name="Freeform 21">
                <a:extLst>
                  <a:ext uri="{FF2B5EF4-FFF2-40B4-BE49-F238E27FC236}">
                    <a16:creationId xmlns:a16="http://schemas.microsoft.com/office/drawing/2014/main" id="{8E828F03-26BA-4C60-A397-CD8D5915D36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3" name="Line 22">
                <a:extLst>
                  <a:ext uri="{FF2B5EF4-FFF2-40B4-BE49-F238E27FC236}">
                    <a16:creationId xmlns:a16="http://schemas.microsoft.com/office/drawing/2014/main" id="{7B4BDB71-83E8-497A-8EEC-8B4B7654653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4" name="Freeform 23">
                <a:extLst>
                  <a:ext uri="{FF2B5EF4-FFF2-40B4-BE49-F238E27FC236}">
                    <a16:creationId xmlns:a16="http://schemas.microsoft.com/office/drawing/2014/main" id="{272D0024-3180-40E0-89B1-6172E3A42BF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5" name="Freeform 24">
                <a:extLst>
                  <a:ext uri="{FF2B5EF4-FFF2-40B4-BE49-F238E27FC236}">
                    <a16:creationId xmlns:a16="http://schemas.microsoft.com/office/drawing/2014/main" id="{0422B94B-FC1D-40DF-A7FA-F7EB3BF7D9E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6" name="Freeform 25">
                <a:extLst>
                  <a:ext uri="{FF2B5EF4-FFF2-40B4-BE49-F238E27FC236}">
                    <a16:creationId xmlns:a16="http://schemas.microsoft.com/office/drawing/2014/main" id="{C79953D4-2DA2-4392-A251-BDD1A63B36EE}"/>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7" name="Line 26">
                <a:extLst>
                  <a:ext uri="{FF2B5EF4-FFF2-40B4-BE49-F238E27FC236}">
                    <a16:creationId xmlns:a16="http://schemas.microsoft.com/office/drawing/2014/main" id="{70EF93E8-1867-4B47-B2DA-9205E9217E01}"/>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8" name="Freeform 27">
                <a:extLst>
                  <a:ext uri="{FF2B5EF4-FFF2-40B4-BE49-F238E27FC236}">
                    <a16:creationId xmlns:a16="http://schemas.microsoft.com/office/drawing/2014/main" id="{B4144D8F-8042-41E7-ADF4-A3660C86B23D}"/>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9" name="Freeform 28">
                <a:extLst>
                  <a:ext uri="{FF2B5EF4-FFF2-40B4-BE49-F238E27FC236}">
                    <a16:creationId xmlns:a16="http://schemas.microsoft.com/office/drawing/2014/main" id="{7E5840F9-C411-4952-B4AF-F0ED8B48227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90" name="Group 189">
            <a:extLst>
              <a:ext uri="{FF2B5EF4-FFF2-40B4-BE49-F238E27FC236}">
                <a16:creationId xmlns:a16="http://schemas.microsoft.com/office/drawing/2014/main" id="{1CD5BCC7-C85B-44FB-A2B5-8B03B10A4F47}"/>
              </a:ext>
            </a:extLst>
          </p:cNvPr>
          <p:cNvGrpSpPr/>
          <p:nvPr/>
        </p:nvGrpSpPr>
        <p:grpSpPr>
          <a:xfrm>
            <a:off x="2721554" y="1689399"/>
            <a:ext cx="1313945" cy="1313945"/>
            <a:chOff x="2775150" y="2127586"/>
            <a:chExt cx="1340672" cy="1340672"/>
          </a:xfrm>
        </p:grpSpPr>
        <p:sp>
          <p:nvSpPr>
            <p:cNvPr id="191" name="Oval 190">
              <a:extLst>
                <a:ext uri="{FF2B5EF4-FFF2-40B4-BE49-F238E27FC236}">
                  <a16:creationId xmlns:a16="http://schemas.microsoft.com/office/drawing/2014/main" id="{90203890-B46B-466A-A2E8-25ECAABE366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Freeform 5">
              <a:extLst>
                <a:ext uri="{FF2B5EF4-FFF2-40B4-BE49-F238E27FC236}">
                  <a16:creationId xmlns:a16="http://schemas.microsoft.com/office/drawing/2014/main" id="{86B04566-A37E-4DF8-8054-4586B15CEC8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42BAE1F-97B2-4117-A536-18FA657F389D}"/>
              </a:ext>
            </a:extLst>
          </p:cNvPr>
          <p:cNvGrpSpPr/>
          <p:nvPr/>
        </p:nvGrpSpPr>
        <p:grpSpPr>
          <a:xfrm>
            <a:off x="8156502" y="1689399"/>
            <a:ext cx="1313945" cy="1313945"/>
            <a:chOff x="8320652" y="2127586"/>
            <a:chExt cx="1340672" cy="1340672"/>
          </a:xfrm>
        </p:grpSpPr>
        <p:sp>
          <p:nvSpPr>
            <p:cNvPr id="194" name="Oval 193">
              <a:extLst>
                <a:ext uri="{FF2B5EF4-FFF2-40B4-BE49-F238E27FC236}">
                  <a16:creationId xmlns:a16="http://schemas.microsoft.com/office/drawing/2014/main" id="{9BE4F214-8E80-45A6-B3A4-30AA1670A0A2}"/>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5" name="Group 8">
              <a:extLst>
                <a:ext uri="{FF2B5EF4-FFF2-40B4-BE49-F238E27FC236}">
                  <a16:creationId xmlns:a16="http://schemas.microsoft.com/office/drawing/2014/main" id="{83005A0C-3AB3-412F-BAD6-DF5D7FF1A02B}"/>
                </a:ext>
              </a:extLst>
            </p:cNvPr>
            <p:cNvGrpSpPr>
              <a:grpSpLocks noChangeAspect="1"/>
            </p:cNvGrpSpPr>
            <p:nvPr/>
          </p:nvGrpSpPr>
          <p:grpSpPr bwMode="auto">
            <a:xfrm>
              <a:off x="8561965" y="2577338"/>
              <a:ext cx="897974" cy="451613"/>
              <a:chOff x="7" y="12"/>
              <a:chExt cx="342" cy="172"/>
            </a:xfrm>
          </p:grpSpPr>
          <p:sp>
            <p:nvSpPr>
              <p:cNvPr id="196" name="Rectangle 9">
                <a:extLst>
                  <a:ext uri="{FF2B5EF4-FFF2-40B4-BE49-F238E27FC236}">
                    <a16:creationId xmlns:a16="http://schemas.microsoft.com/office/drawing/2014/main" id="{D260A608-1537-4C62-825A-72D6E9170837}"/>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Rectangle 10">
                <a:extLst>
                  <a:ext uri="{FF2B5EF4-FFF2-40B4-BE49-F238E27FC236}">
                    <a16:creationId xmlns:a16="http://schemas.microsoft.com/office/drawing/2014/main" id="{5726F2E1-A109-401C-B6E3-B724EEF53419}"/>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1">
                <a:extLst>
                  <a:ext uri="{FF2B5EF4-FFF2-40B4-BE49-F238E27FC236}">
                    <a16:creationId xmlns:a16="http://schemas.microsoft.com/office/drawing/2014/main" id="{77746DD8-6DF4-407A-B116-2E67F30B8025}"/>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Freeform 12">
                <a:extLst>
                  <a:ext uri="{FF2B5EF4-FFF2-40B4-BE49-F238E27FC236}">
                    <a16:creationId xmlns:a16="http://schemas.microsoft.com/office/drawing/2014/main" id="{8850CAC7-5FE6-415E-B748-C20C757E0153}"/>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Freeform 13">
                <a:extLst>
                  <a:ext uri="{FF2B5EF4-FFF2-40B4-BE49-F238E27FC236}">
                    <a16:creationId xmlns:a16="http://schemas.microsoft.com/office/drawing/2014/main" id="{A3044B18-4AB5-48E7-9167-6CB7BEF72AC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201" name="Straight Arrow Connector 200">
            <a:extLst>
              <a:ext uri="{FF2B5EF4-FFF2-40B4-BE49-F238E27FC236}">
                <a16:creationId xmlns:a16="http://schemas.microsoft.com/office/drawing/2014/main" id="{97B8B613-F57D-4D95-A063-0B7062837798}"/>
              </a:ext>
            </a:extLst>
          </p:cNvPr>
          <p:cNvCxnSpPr>
            <a:cxnSpLocks/>
          </p:cNvCxnSpPr>
          <p:nvPr/>
        </p:nvCxnSpPr>
        <p:spPr>
          <a:xfrm>
            <a:off x="4145527" y="232187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2" name="Straight Arrow Connector 201">
            <a:extLst>
              <a:ext uri="{FF2B5EF4-FFF2-40B4-BE49-F238E27FC236}">
                <a16:creationId xmlns:a16="http://schemas.microsoft.com/office/drawing/2014/main" id="{73CD8E75-0582-40B8-89F8-5FE3AD200767}"/>
              </a:ext>
            </a:extLst>
          </p:cNvPr>
          <p:cNvCxnSpPr>
            <a:cxnSpLocks/>
          </p:cNvCxnSpPr>
          <p:nvPr/>
        </p:nvCxnSpPr>
        <p:spPr>
          <a:xfrm flipH="1">
            <a:off x="6863001" y="232187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3" name="Straight Arrow Connector 202">
            <a:extLst>
              <a:ext uri="{FF2B5EF4-FFF2-40B4-BE49-F238E27FC236}">
                <a16:creationId xmlns:a16="http://schemas.microsoft.com/office/drawing/2014/main" id="{0EE4F724-AA70-4374-A69F-29F60EDF98D9}"/>
              </a:ext>
            </a:extLst>
          </p:cNvPr>
          <p:cNvCxnSpPr>
            <a:cxnSpLocks/>
          </p:cNvCxnSpPr>
          <p:nvPr/>
        </p:nvCxnSpPr>
        <p:spPr>
          <a:xfrm>
            <a:off x="6091265" y="3098744"/>
            <a:ext cx="0" cy="922325"/>
          </a:xfrm>
          <a:prstGeom prst="straightConnector1">
            <a:avLst/>
          </a:prstGeom>
          <a:noFill/>
          <a:ln w="25400" cap="flat" cmpd="sng" algn="ctr">
            <a:solidFill>
              <a:srgbClr val="002050"/>
            </a:solidFill>
            <a:prstDash val="solid"/>
            <a:headEnd type="none"/>
            <a:tailEnd type="triangle" w="lg" len="med"/>
          </a:ln>
          <a:effectLst/>
        </p:spPr>
      </p:cxnSp>
      <p:sp>
        <p:nvSpPr>
          <p:cNvPr id="204" name="Freeform 50">
            <a:extLst>
              <a:ext uri="{FF2B5EF4-FFF2-40B4-BE49-F238E27FC236}">
                <a16:creationId xmlns:a16="http://schemas.microsoft.com/office/drawing/2014/main" id="{C2D57E37-1F0C-423E-B38A-BE0A28892030}"/>
              </a:ext>
            </a:extLst>
          </p:cNvPr>
          <p:cNvSpPr>
            <a:spLocks/>
          </p:cNvSpPr>
          <p:nvPr/>
        </p:nvSpPr>
        <p:spPr bwMode="auto">
          <a:xfrm flipH="1">
            <a:off x="6253365" y="4997504"/>
            <a:ext cx="602174"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 name="Title 1">
            <a:extLst>
              <a:ext uri="{FF2B5EF4-FFF2-40B4-BE49-F238E27FC236}">
                <a16:creationId xmlns:a16="http://schemas.microsoft.com/office/drawing/2014/main" id="{7F028B8A-BAB2-4949-ACD1-F4F3AC14D22B}"/>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120356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100000" fill="hold" grpId="1" nodeType="withEffect">
                                  <p:stCondLst>
                                    <p:cond delay="300"/>
                                  </p:stCondLst>
                                  <p:childTnLst>
                                    <p:animMotion origin="layout" path="M 3.54167E-6 -4.44444E-6 L 3.54167E-6 0.04352 " pathEditMode="relative" rAng="0" ptsTypes="AA">
                                      <p:cBhvr>
                                        <p:cTn id="17" dur="500" spd="-100000" fill="hold"/>
                                        <p:tgtEl>
                                          <p:spTgt spid="28"/>
                                        </p:tgtEl>
                                        <p:attrNameLst>
                                          <p:attrName>ppt_x</p:attrName>
                                          <p:attrName>ppt_y</p:attrName>
                                        </p:attrNameLst>
                                      </p:cBhvr>
                                      <p:rCtr x="0" y="2176"/>
                                    </p:animMotion>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500"/>
                                        <p:tgtEl>
                                          <p:spTgt spid="145"/>
                                        </p:tgtEl>
                                      </p:cBhvr>
                                    </p:animEffect>
                                  </p:childTnLst>
                                </p:cTn>
                              </p:par>
                              <p:par>
                                <p:cTn id="22" presetID="42" presetClass="path" presetSubtype="0" decel="100000" fill="hold" grpId="1" nodeType="withEffect">
                                  <p:stCondLst>
                                    <p:cond delay="0"/>
                                  </p:stCondLst>
                                  <p:childTnLst>
                                    <p:animMotion origin="layout" path="M -3.75E-6 7.40741E-7 L -3.75E-6 0.04352 " pathEditMode="relative" rAng="0" ptsTypes="AA">
                                      <p:cBhvr>
                                        <p:cTn id="23" dur="500" spd="-100000" fill="hold"/>
                                        <p:tgtEl>
                                          <p:spTgt spid="145"/>
                                        </p:tgtEl>
                                        <p:attrNameLst>
                                          <p:attrName>ppt_x</p:attrName>
                                          <p:attrName>ppt_y</p:attrName>
                                        </p:attrNameLst>
                                      </p:cBhvr>
                                      <p:rCtr x="0" y="2176"/>
                                    </p:animMotion>
                                  </p:childTnLst>
                                </p:cTn>
                              </p:par>
                              <p:par>
                                <p:cTn id="24" presetID="10" presetClass="entr" presetSubtype="0" fill="hold" grpId="0" nodeType="withEffect">
                                  <p:stCondLst>
                                    <p:cond delay="10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500"/>
                                        <p:tgtEl>
                                          <p:spTgt spid="146"/>
                                        </p:tgtEl>
                                      </p:cBhvr>
                                    </p:animEffect>
                                  </p:childTnLst>
                                </p:cTn>
                              </p:par>
                              <p:par>
                                <p:cTn id="27" presetID="42" presetClass="path" presetSubtype="0" decel="100000" fill="hold" grpId="1" nodeType="withEffect">
                                  <p:stCondLst>
                                    <p:cond delay="100"/>
                                  </p:stCondLst>
                                  <p:childTnLst>
                                    <p:animMotion origin="layout" path="M -3.75E-6 7.40741E-7 L -3.75E-6 0.04352 " pathEditMode="relative" rAng="0" ptsTypes="AA">
                                      <p:cBhvr>
                                        <p:cTn id="28" dur="500" spd="-100000" fill="hold"/>
                                        <p:tgtEl>
                                          <p:spTgt spid="146"/>
                                        </p:tgtEl>
                                        <p:attrNameLst>
                                          <p:attrName>ppt_x</p:attrName>
                                          <p:attrName>ppt_y</p:attrName>
                                        </p:attrNameLst>
                                      </p:cBhvr>
                                      <p:rCtr x="0" y="2176"/>
                                    </p:animMotion>
                                  </p:childTnLst>
                                </p:cTn>
                              </p:par>
                              <p:par>
                                <p:cTn id="29" presetID="10" presetClass="entr" presetSubtype="0" fill="hold" grpId="0" nodeType="withEffect">
                                  <p:stCondLst>
                                    <p:cond delay="30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42" presetClass="path" presetSubtype="0" decel="100000" fill="hold" grpId="1" nodeType="withEffect">
                                  <p:stCondLst>
                                    <p:cond delay="300"/>
                                  </p:stCondLst>
                                  <p:childTnLst>
                                    <p:animMotion origin="layout" path="M -3.75E-6 4.81481E-6 L -3.75E-6 0.04351 " pathEditMode="relative" rAng="0" ptsTypes="AA">
                                      <p:cBhvr>
                                        <p:cTn id="33" dur="500" spd="-100000" fill="hold"/>
                                        <p:tgtEl>
                                          <p:spTgt spid="147"/>
                                        </p:tgtEl>
                                        <p:attrNameLst>
                                          <p:attrName>ppt_x</p:attrName>
                                          <p:attrName>ppt_y</p:attrName>
                                        </p:attrNameLst>
                                      </p:cBhvr>
                                      <p:rCtr x="0" y="2176"/>
                                    </p:animMotion>
                                  </p:childTnLst>
                                </p:cTn>
                              </p:par>
                              <p:par>
                                <p:cTn id="34" presetID="10" presetClass="entr" presetSubtype="0" fill="hold" grpId="0" nodeType="withEffect">
                                  <p:stCondLst>
                                    <p:cond delay="0"/>
                                  </p:stCondLst>
                                  <p:childTnLst>
                                    <p:set>
                                      <p:cBhvr>
                                        <p:cTn id="35" dur="1" fill="hold">
                                          <p:stCondLst>
                                            <p:cond delay="0"/>
                                          </p:stCondLst>
                                        </p:cTn>
                                        <p:tgtEl>
                                          <p:spTgt spid="151"/>
                                        </p:tgtEl>
                                        <p:attrNameLst>
                                          <p:attrName>style.visibility</p:attrName>
                                        </p:attrNameLst>
                                      </p:cBhvr>
                                      <p:to>
                                        <p:strVal val="visible"/>
                                      </p:to>
                                    </p:set>
                                    <p:animEffect transition="in" filter="fade">
                                      <p:cBhvr>
                                        <p:cTn id="36" dur="500"/>
                                        <p:tgtEl>
                                          <p:spTgt spid="151"/>
                                        </p:tgtEl>
                                      </p:cBhvr>
                                    </p:animEffect>
                                  </p:childTnLst>
                                </p:cTn>
                              </p:par>
                              <p:par>
                                <p:cTn id="37" presetID="42" presetClass="path" presetSubtype="0" decel="100000" fill="hold" grpId="1" nodeType="withEffect">
                                  <p:stCondLst>
                                    <p:cond delay="0"/>
                                  </p:stCondLst>
                                  <p:childTnLst>
                                    <p:animMotion origin="layout" path="M 4.16667E-7 7.40741E-7 L 4.16667E-7 -0.0544 " pathEditMode="relative" rAng="0" ptsTypes="AA">
                                      <p:cBhvr>
                                        <p:cTn id="38" dur="500" spd="-100000" fill="hold"/>
                                        <p:tgtEl>
                                          <p:spTgt spid="151"/>
                                        </p:tgtEl>
                                        <p:attrNameLst>
                                          <p:attrName>ppt_x</p:attrName>
                                          <p:attrName>ppt_y</p:attrName>
                                        </p:attrNameLst>
                                      </p:cBhvr>
                                      <p:rCtr x="0" y="-2731"/>
                                    </p:animMotion>
                                  </p:childTnLst>
                                </p:cTn>
                              </p:par>
                              <p:par>
                                <p:cTn id="39" presetID="10" presetClass="entr" presetSubtype="0" fill="hold" grpId="0" nodeType="withEffect">
                                  <p:stCondLst>
                                    <p:cond delay="10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500"/>
                                        <p:tgtEl>
                                          <p:spTgt spid="148"/>
                                        </p:tgtEl>
                                      </p:cBhvr>
                                    </p:animEffect>
                                  </p:childTnLst>
                                </p:cTn>
                              </p:par>
                              <p:par>
                                <p:cTn id="42" presetID="42" presetClass="path" presetSubtype="0" decel="100000" fill="hold" grpId="1" nodeType="withEffect">
                                  <p:stCondLst>
                                    <p:cond delay="100"/>
                                  </p:stCondLst>
                                  <p:childTnLst>
                                    <p:animMotion origin="layout" path="M 4.16667E-7 2.77556E-17 L 4.16667E-7 -0.0544 " pathEditMode="relative" rAng="0" ptsTypes="AA">
                                      <p:cBhvr>
                                        <p:cTn id="43" dur="500" spd="-100000" fill="hold"/>
                                        <p:tgtEl>
                                          <p:spTgt spid="148"/>
                                        </p:tgtEl>
                                        <p:attrNameLst>
                                          <p:attrName>ppt_x</p:attrName>
                                          <p:attrName>ppt_y</p:attrName>
                                        </p:attrNameLst>
                                      </p:cBhvr>
                                      <p:rCtr x="0" y="-2731"/>
                                    </p:animMotion>
                                  </p:childTnLst>
                                </p:cTn>
                              </p:par>
                              <p:par>
                                <p:cTn id="44" presetID="10" presetClass="entr" presetSubtype="0" fill="hold" grpId="0" nodeType="withEffect">
                                  <p:stCondLst>
                                    <p:cond delay="30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par>
                                <p:cTn id="47" presetID="42" presetClass="path" presetSubtype="0" decel="100000" fill="hold" grpId="1" nodeType="withEffect">
                                  <p:stCondLst>
                                    <p:cond delay="300"/>
                                  </p:stCondLst>
                                  <p:childTnLst>
                                    <p:animMotion origin="layout" path="M 4.16667E-7 -3.33333E-6 L 4.16667E-7 -0.05439 " pathEditMode="relative" rAng="0" ptsTypes="AA">
                                      <p:cBhvr>
                                        <p:cTn id="48" dur="500" spd="-100000" fill="hold"/>
                                        <p:tgtEl>
                                          <p:spTgt spid="149"/>
                                        </p:tgtEl>
                                        <p:attrNameLst>
                                          <p:attrName>ppt_x</p:attrName>
                                          <p:attrName>ppt_y</p:attrName>
                                        </p:attrNameLst>
                                      </p:cBhvr>
                                      <p:rCtr x="0" y="-2731"/>
                                    </p:animMotion>
                                  </p:childTnLst>
                                </p:cTn>
                              </p:par>
                              <p:par>
                                <p:cTn id="49" presetID="10" presetClass="entr" presetSubtype="0" fill="hold" grpId="0" nodeType="withEffect">
                                  <p:stCondLst>
                                    <p:cond delay="400"/>
                                  </p:stCondLst>
                                  <p:childTnLst>
                                    <p:set>
                                      <p:cBhvr>
                                        <p:cTn id="50" dur="1" fill="hold">
                                          <p:stCondLst>
                                            <p:cond delay="0"/>
                                          </p:stCondLst>
                                        </p:cTn>
                                        <p:tgtEl>
                                          <p:spTgt spid="150"/>
                                        </p:tgtEl>
                                        <p:attrNameLst>
                                          <p:attrName>style.visibility</p:attrName>
                                        </p:attrNameLst>
                                      </p:cBhvr>
                                      <p:to>
                                        <p:strVal val="visible"/>
                                      </p:to>
                                    </p:set>
                                    <p:animEffect transition="in" filter="fade">
                                      <p:cBhvr>
                                        <p:cTn id="51" dur="500"/>
                                        <p:tgtEl>
                                          <p:spTgt spid="150"/>
                                        </p:tgtEl>
                                      </p:cBhvr>
                                    </p:animEffect>
                                  </p:childTnLst>
                                </p:cTn>
                              </p:par>
                              <p:par>
                                <p:cTn id="52" presetID="42" presetClass="path" presetSubtype="0" decel="100000" fill="hold" grpId="1" nodeType="withEffect">
                                  <p:stCondLst>
                                    <p:cond delay="400"/>
                                  </p:stCondLst>
                                  <p:childTnLst>
                                    <p:animMotion origin="layout" path="M 4.16667E-7 -4.07407E-6 L 4.16667E-7 -0.05439 " pathEditMode="relative" rAng="0" ptsTypes="AA">
                                      <p:cBhvr>
                                        <p:cTn id="53" dur="500" spd="-100000" fill="hold"/>
                                        <p:tgtEl>
                                          <p:spTgt spid="150"/>
                                        </p:tgtEl>
                                        <p:attrNameLst>
                                          <p:attrName>ppt_x</p:attrName>
                                          <p:attrName>ppt_y</p:attrName>
                                        </p:attrNameLst>
                                      </p:cBhvr>
                                      <p:rCtr x="0" y="-2731"/>
                                    </p:animMotion>
                                  </p:childTnLst>
                                </p:cTn>
                              </p:par>
                              <p:par>
                                <p:cTn id="54" presetID="10" presetClass="entr" presetSubtype="0" fill="hold" grpId="0" nodeType="withEffect">
                                  <p:stCondLst>
                                    <p:cond delay="0"/>
                                  </p:stCondLst>
                                  <p:childTnLst>
                                    <p:set>
                                      <p:cBhvr>
                                        <p:cTn id="55" dur="1" fill="hold">
                                          <p:stCondLst>
                                            <p:cond delay="0"/>
                                          </p:stCondLst>
                                        </p:cTn>
                                        <p:tgtEl>
                                          <p:spTgt spid="153"/>
                                        </p:tgtEl>
                                        <p:attrNameLst>
                                          <p:attrName>style.visibility</p:attrName>
                                        </p:attrNameLst>
                                      </p:cBhvr>
                                      <p:to>
                                        <p:strVal val="visible"/>
                                      </p:to>
                                    </p:set>
                                    <p:animEffect transition="in" filter="fade">
                                      <p:cBhvr>
                                        <p:cTn id="56" dur="500"/>
                                        <p:tgtEl>
                                          <p:spTgt spid="153"/>
                                        </p:tgtEl>
                                      </p:cBhvr>
                                    </p:animEffect>
                                  </p:childTnLst>
                                </p:cTn>
                              </p:par>
                              <p:par>
                                <p:cTn id="57" presetID="42" presetClass="path" presetSubtype="0" decel="100000" fill="hold" grpId="1" nodeType="withEffect">
                                  <p:stCondLst>
                                    <p:cond delay="0"/>
                                  </p:stCondLst>
                                  <p:childTnLst>
                                    <p:animMotion origin="layout" path="M 1.45833E-6 7.40741E-7 L 1.45833E-6 0.04352 " pathEditMode="relative" rAng="0" ptsTypes="AA">
                                      <p:cBhvr>
                                        <p:cTn id="58" dur="500" spd="-100000" fill="hold"/>
                                        <p:tgtEl>
                                          <p:spTgt spid="153"/>
                                        </p:tgtEl>
                                        <p:attrNameLst>
                                          <p:attrName>ppt_x</p:attrName>
                                          <p:attrName>ppt_y</p:attrName>
                                        </p:attrNameLst>
                                      </p:cBhvr>
                                      <p:rCtr x="0" y="2176"/>
                                    </p:animMotion>
                                  </p:childTnLst>
                                </p:cTn>
                              </p:par>
                              <p:par>
                                <p:cTn id="59" presetID="10" presetClass="entr" presetSubtype="0" fill="hold" grpId="0" nodeType="withEffect">
                                  <p:stCondLst>
                                    <p:cond delay="100"/>
                                  </p:stCondLst>
                                  <p:childTnLst>
                                    <p:set>
                                      <p:cBhvr>
                                        <p:cTn id="60" dur="1" fill="hold">
                                          <p:stCondLst>
                                            <p:cond delay="0"/>
                                          </p:stCondLst>
                                        </p:cTn>
                                        <p:tgtEl>
                                          <p:spTgt spid="152"/>
                                        </p:tgtEl>
                                        <p:attrNameLst>
                                          <p:attrName>style.visibility</p:attrName>
                                        </p:attrNameLst>
                                      </p:cBhvr>
                                      <p:to>
                                        <p:strVal val="visible"/>
                                      </p:to>
                                    </p:set>
                                    <p:animEffect transition="in" filter="fade">
                                      <p:cBhvr>
                                        <p:cTn id="61" dur="500"/>
                                        <p:tgtEl>
                                          <p:spTgt spid="152"/>
                                        </p:tgtEl>
                                      </p:cBhvr>
                                    </p:animEffect>
                                  </p:childTnLst>
                                </p:cTn>
                              </p:par>
                              <p:par>
                                <p:cTn id="62" presetID="42" presetClass="path" presetSubtype="0" decel="100000" fill="hold" grpId="1" nodeType="withEffect">
                                  <p:stCondLst>
                                    <p:cond delay="100"/>
                                  </p:stCondLst>
                                  <p:childTnLst>
                                    <p:animMotion origin="layout" path="M 1.45833E-6 -2.22222E-6 L 1.45833E-6 0.04352 " pathEditMode="relative" rAng="0" ptsTypes="AA">
                                      <p:cBhvr>
                                        <p:cTn id="63" dur="500" spd="-100000" fill="hold"/>
                                        <p:tgtEl>
                                          <p:spTgt spid="152"/>
                                        </p:tgtEl>
                                        <p:attrNameLst>
                                          <p:attrName>ppt_x</p:attrName>
                                          <p:attrName>ppt_y</p:attrName>
                                        </p:attrNameLst>
                                      </p:cBhvr>
                                      <p:rCtr x="0" y="2176"/>
                                    </p:animMotion>
                                  </p:childTnLst>
                                </p:cTn>
                              </p:par>
                              <p:par>
                                <p:cTn id="64" presetID="10" presetClass="entr" presetSubtype="0" fill="hold" grpId="0" nodeType="withEffect">
                                  <p:stCondLst>
                                    <p:cond delay="300"/>
                                  </p:stCondLst>
                                  <p:childTnLst>
                                    <p:set>
                                      <p:cBhvr>
                                        <p:cTn id="65" dur="1" fill="hold">
                                          <p:stCondLst>
                                            <p:cond delay="0"/>
                                          </p:stCondLst>
                                        </p:cTn>
                                        <p:tgtEl>
                                          <p:spTgt spid="154"/>
                                        </p:tgtEl>
                                        <p:attrNameLst>
                                          <p:attrName>style.visibility</p:attrName>
                                        </p:attrNameLst>
                                      </p:cBhvr>
                                      <p:to>
                                        <p:strVal val="visible"/>
                                      </p:to>
                                    </p:set>
                                    <p:animEffect transition="in" filter="fade">
                                      <p:cBhvr>
                                        <p:cTn id="66" dur="500"/>
                                        <p:tgtEl>
                                          <p:spTgt spid="154"/>
                                        </p:tgtEl>
                                      </p:cBhvr>
                                    </p:animEffect>
                                  </p:childTnLst>
                                </p:cTn>
                              </p:par>
                              <p:par>
                                <p:cTn id="67" presetID="42" presetClass="path" presetSubtype="0" decel="100000" fill="hold" grpId="1" nodeType="withEffect">
                                  <p:stCondLst>
                                    <p:cond delay="300"/>
                                  </p:stCondLst>
                                  <p:childTnLst>
                                    <p:animMotion origin="layout" path="M 1.45833E-6 4.81481E-6 L 1.45833E-6 0.04351 " pathEditMode="relative" rAng="0" ptsTypes="AA">
                                      <p:cBhvr>
                                        <p:cTn id="68" dur="500" spd="-100000" fill="hold"/>
                                        <p:tgtEl>
                                          <p:spTgt spid="154"/>
                                        </p:tgtEl>
                                        <p:attrNameLst>
                                          <p:attrName>ppt_x</p:attrName>
                                          <p:attrName>ppt_y</p:attrName>
                                        </p:attrNameLst>
                                      </p:cBhvr>
                                      <p:rCtr x="0" y="2176"/>
                                    </p:animMotion>
                                  </p:childTnLst>
                                </p:cTn>
                              </p:par>
                              <p:par>
                                <p:cTn id="69" presetID="10" presetClass="entr" presetSubtype="0" fill="hold" grpId="0" nodeType="withEffect">
                                  <p:stCondLst>
                                    <p:cond delay="350"/>
                                  </p:stCondLst>
                                  <p:childTnLst>
                                    <p:set>
                                      <p:cBhvr>
                                        <p:cTn id="70" dur="1" fill="hold">
                                          <p:stCondLst>
                                            <p:cond delay="0"/>
                                          </p:stCondLst>
                                        </p:cTn>
                                        <p:tgtEl>
                                          <p:spTgt spid="144"/>
                                        </p:tgtEl>
                                        <p:attrNameLst>
                                          <p:attrName>style.visibility</p:attrName>
                                        </p:attrNameLst>
                                      </p:cBhvr>
                                      <p:to>
                                        <p:strVal val="visible"/>
                                      </p:to>
                                    </p:set>
                                    <p:animEffect transition="in" filter="fade">
                                      <p:cBhvr>
                                        <p:cTn id="71" dur="500"/>
                                        <p:tgtEl>
                                          <p:spTgt spid="144"/>
                                        </p:tgtEl>
                                      </p:cBhvr>
                                    </p:animEffect>
                                  </p:childTnLst>
                                </p:cTn>
                              </p:par>
                              <p:par>
                                <p:cTn id="72" presetID="42" presetClass="path" presetSubtype="0" decel="100000" fill="hold" grpId="1" nodeType="withEffect">
                                  <p:stCondLst>
                                    <p:cond delay="350"/>
                                  </p:stCondLst>
                                  <p:childTnLst>
                                    <p:animMotion origin="layout" path="M 1.875E-6 3.7037E-6 L -0.03672 3.7037E-6 " pathEditMode="relative" rAng="0" ptsTypes="AA">
                                      <p:cBhvr>
                                        <p:cTn id="73" dur="500" spd="-100000" fill="hold"/>
                                        <p:tgtEl>
                                          <p:spTgt spid="144"/>
                                        </p:tgtEl>
                                        <p:attrNameLst>
                                          <p:attrName>ppt_x</p:attrName>
                                          <p:attrName>ppt_y</p:attrName>
                                        </p:attrNameLst>
                                      </p:cBhvr>
                                      <p:rCtr x="-1836" y="0"/>
                                    </p:animMotion>
                                  </p:childTnLst>
                                </p:cTn>
                              </p:par>
                              <p:par>
                                <p:cTn id="74" presetID="10" presetClass="entr" presetSubtype="0" fill="hold" grpId="0" nodeType="withEffect">
                                  <p:stCondLst>
                                    <p:cond delay="35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500"/>
                                        <p:tgtEl>
                                          <p:spTgt spid="204"/>
                                        </p:tgtEl>
                                      </p:cBhvr>
                                    </p:animEffect>
                                  </p:childTnLst>
                                </p:cTn>
                              </p:par>
                              <p:par>
                                <p:cTn id="77" presetID="42" presetClass="path" presetSubtype="0" decel="100000" fill="hold" grpId="1" nodeType="withEffect">
                                  <p:stCondLst>
                                    <p:cond delay="350"/>
                                  </p:stCondLst>
                                  <p:childTnLst>
                                    <p:animMotion origin="layout" path="M -2.08333E-7 -1.85185E-6 L 0.03672 -1.85185E-6 " pathEditMode="relative" rAng="0" ptsTypes="AA">
                                      <p:cBhvr>
                                        <p:cTn id="78" dur="500" spd="-100000" fill="hold"/>
                                        <p:tgtEl>
                                          <p:spTgt spid="20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0" grpId="0" animBg="1"/>
      <p:bldP spid="144" grpId="0" animBg="1"/>
      <p:bldP spid="144" grpId="1" animBg="1"/>
      <p:bldP spid="145" grpId="0"/>
      <p:bldP spid="145" grpId="1"/>
      <p:bldP spid="146" grpId="0"/>
      <p:bldP spid="146" grpId="1"/>
      <p:bldP spid="147" grpId="0"/>
      <p:bldP spid="147" grpId="1"/>
      <p:bldP spid="148" grpId="0"/>
      <p:bldP spid="148" grpId="1"/>
      <p:bldP spid="149" grpId="0"/>
      <p:bldP spid="149" grpId="1"/>
      <p:bldP spid="150" grpId="0"/>
      <p:bldP spid="150" grpId="1"/>
      <p:bldP spid="151" grpId="0"/>
      <p:bldP spid="151" grpId="1"/>
      <p:bldP spid="152" grpId="0"/>
      <p:bldP spid="152" grpId="1"/>
      <p:bldP spid="153" grpId="0"/>
      <p:bldP spid="153" grpId="1"/>
      <p:bldP spid="154" grpId="0"/>
      <p:bldP spid="154" grpId="1"/>
      <p:bldP spid="204" grpId="0" animBg="1"/>
      <p:bldP spid="20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84EBFDCF-CCEF-4C9E-96DA-E638A3759B4D}"/>
              </a:ext>
            </a:extLst>
          </p:cNvPr>
          <p:cNvCxnSpPr>
            <a:cxnSpLocks/>
          </p:cNvCxnSpPr>
          <p:nvPr/>
        </p:nvCxnSpPr>
        <p:spPr>
          <a:xfrm>
            <a:off x="-11448" y="5910067"/>
            <a:ext cx="5940324"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499309" y="5896645"/>
            <a:ext cx="1245047" cy="741581"/>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solidFill>
                  <a:srgbClr val="0070C0"/>
                </a:solidFill>
                <a:effectLst/>
                <a:uLnTx/>
                <a:uFillTx/>
                <a:latin typeface="Segoe UI"/>
                <a:ea typeface="+mn-ea"/>
                <a:cs typeface="+mn-cs"/>
              </a:rPr>
              <a:t>PaaS</a:t>
            </a:r>
          </a:p>
        </p:txBody>
      </p:sp>
      <p:sp>
        <p:nvSpPr>
          <p:cNvPr id="28" name="TextBox 27"/>
          <p:cNvSpPr txBox="1"/>
          <p:nvPr/>
        </p:nvSpPr>
        <p:spPr>
          <a:xfrm>
            <a:off x="4935393" y="5896644"/>
            <a:ext cx="921127"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On-Premises</a:t>
            </a:r>
          </a:p>
        </p:txBody>
      </p:sp>
      <p:cxnSp>
        <p:nvCxnSpPr>
          <p:cNvPr id="11" name="Straight Arrow Connector 10"/>
          <p:cNvCxnSpPr>
            <a:cxnSpLocks/>
          </p:cNvCxnSpPr>
          <p:nvPr/>
        </p:nvCxnSpPr>
        <p:spPr>
          <a:xfrm>
            <a:off x="-11448" y="5910067"/>
            <a:ext cx="8637502"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p:nvSpPr>
        <p:spPr bwMode="auto">
          <a:xfrm>
            <a:off x="8033655"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Freeform 50">
            <a:extLst>
              <a:ext uri="{FF2B5EF4-FFF2-40B4-BE49-F238E27FC236}">
                <a16:creationId xmlns:a16="http://schemas.microsoft.com/office/drawing/2014/main" id="{FDAEEEA6-5AF6-41FC-A616-ED0B2C977966}"/>
              </a:ext>
            </a:extLst>
          </p:cNvPr>
          <p:cNvSpPr>
            <a:spLocks/>
          </p:cNvSpPr>
          <p:nvPr/>
        </p:nvSpPr>
        <p:spPr bwMode="auto">
          <a:xfrm>
            <a:off x="5153554" y="2390711"/>
            <a:ext cx="857010"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90" name="Group 89">
            <a:extLst>
              <a:ext uri="{FF2B5EF4-FFF2-40B4-BE49-F238E27FC236}">
                <a16:creationId xmlns:a16="http://schemas.microsoft.com/office/drawing/2014/main" id="{0143D328-F81A-4D2A-9A77-13A43681F68D}"/>
              </a:ext>
            </a:extLst>
          </p:cNvPr>
          <p:cNvGrpSpPr/>
          <p:nvPr/>
        </p:nvGrpSpPr>
        <p:grpSpPr>
          <a:xfrm>
            <a:off x="5438722" y="1689709"/>
            <a:ext cx="1313945" cy="1313945"/>
            <a:chOff x="5547902" y="2127586"/>
            <a:chExt cx="1340672" cy="1340672"/>
          </a:xfrm>
        </p:grpSpPr>
        <p:sp>
          <p:nvSpPr>
            <p:cNvPr id="91" name="Oval 90">
              <a:extLst>
                <a:ext uri="{FF2B5EF4-FFF2-40B4-BE49-F238E27FC236}">
                  <a16:creationId xmlns:a16="http://schemas.microsoft.com/office/drawing/2014/main" id="{15287FF7-676A-4112-8417-9E596FFB426E}"/>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2" name="Group 16">
              <a:extLst>
                <a:ext uri="{FF2B5EF4-FFF2-40B4-BE49-F238E27FC236}">
                  <a16:creationId xmlns:a16="http://schemas.microsoft.com/office/drawing/2014/main" id="{6A6F3DDE-FC5F-4505-8FC2-B86C581ECAD0}"/>
                </a:ext>
              </a:extLst>
            </p:cNvPr>
            <p:cNvGrpSpPr>
              <a:grpSpLocks noChangeAspect="1"/>
            </p:cNvGrpSpPr>
            <p:nvPr/>
          </p:nvGrpSpPr>
          <p:grpSpPr bwMode="auto">
            <a:xfrm>
              <a:off x="5824049" y="2333627"/>
              <a:ext cx="770389" cy="891106"/>
              <a:chOff x="13" y="7"/>
              <a:chExt cx="351" cy="406"/>
            </a:xfrm>
          </p:grpSpPr>
          <p:sp>
            <p:nvSpPr>
              <p:cNvPr id="93" name="Freeform 17">
                <a:extLst>
                  <a:ext uri="{FF2B5EF4-FFF2-40B4-BE49-F238E27FC236}">
                    <a16:creationId xmlns:a16="http://schemas.microsoft.com/office/drawing/2014/main" id="{0F5AF14D-EBCB-4345-BC67-BBBAFF2D32F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 name="Freeform 18">
                <a:extLst>
                  <a:ext uri="{FF2B5EF4-FFF2-40B4-BE49-F238E27FC236}">
                    <a16:creationId xmlns:a16="http://schemas.microsoft.com/office/drawing/2014/main" id="{791F65EB-F9A1-499D-AE21-9743275763D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 name="Line 19">
                <a:extLst>
                  <a:ext uri="{FF2B5EF4-FFF2-40B4-BE49-F238E27FC236}">
                    <a16:creationId xmlns:a16="http://schemas.microsoft.com/office/drawing/2014/main" id="{EA337B93-3074-477D-8561-7675789FD7A7}"/>
                  </a:ext>
                </a:extLst>
              </p:cNvPr>
              <p:cNvSpPr>
                <a:spLocks noChangeShapeType="1"/>
              </p:cNvSpPr>
              <p:nvPr/>
            </p:nvSpPr>
            <p:spPr bwMode="auto">
              <a:xfrm>
                <a:off x="288"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6" name="Freeform 20">
                <a:extLst>
                  <a:ext uri="{FF2B5EF4-FFF2-40B4-BE49-F238E27FC236}">
                    <a16:creationId xmlns:a16="http://schemas.microsoft.com/office/drawing/2014/main" id="{38229C58-1288-4DDA-8BCA-DCC5433A2C7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 name="Freeform 21">
                <a:extLst>
                  <a:ext uri="{FF2B5EF4-FFF2-40B4-BE49-F238E27FC236}">
                    <a16:creationId xmlns:a16="http://schemas.microsoft.com/office/drawing/2014/main" id="{F34503F0-7832-4311-8060-F8C427CACD6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8" name="Line 22">
                <a:extLst>
                  <a:ext uri="{FF2B5EF4-FFF2-40B4-BE49-F238E27FC236}">
                    <a16:creationId xmlns:a16="http://schemas.microsoft.com/office/drawing/2014/main" id="{35125E77-4A78-430F-B9F3-25AFA583E395}"/>
                  </a:ext>
                </a:extLst>
              </p:cNvPr>
              <p:cNvSpPr>
                <a:spLocks noChangeShapeType="1"/>
              </p:cNvSpPr>
              <p:nvPr/>
            </p:nvSpPr>
            <p:spPr bwMode="auto">
              <a:xfrm>
                <a:off x="89"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9" name="Freeform 23">
                <a:extLst>
                  <a:ext uri="{FF2B5EF4-FFF2-40B4-BE49-F238E27FC236}">
                    <a16:creationId xmlns:a16="http://schemas.microsoft.com/office/drawing/2014/main" id="{5DB23350-3B9C-4761-855B-6F7196FE21F8}"/>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0" name="Freeform 24">
                <a:extLst>
                  <a:ext uri="{FF2B5EF4-FFF2-40B4-BE49-F238E27FC236}">
                    <a16:creationId xmlns:a16="http://schemas.microsoft.com/office/drawing/2014/main" id="{0114C85D-CD51-4192-B543-9DD3D49327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1" name="Freeform 25">
                <a:extLst>
                  <a:ext uri="{FF2B5EF4-FFF2-40B4-BE49-F238E27FC236}">
                    <a16:creationId xmlns:a16="http://schemas.microsoft.com/office/drawing/2014/main" id="{5DA3A728-4C57-46D7-9F0A-3B45CDF4F76D}"/>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2" name="Line 26">
                <a:extLst>
                  <a:ext uri="{FF2B5EF4-FFF2-40B4-BE49-F238E27FC236}">
                    <a16:creationId xmlns:a16="http://schemas.microsoft.com/office/drawing/2014/main" id="{914FE8BD-3DDB-40DA-AD70-4753C329E85B}"/>
                  </a:ext>
                </a:extLst>
              </p:cNvPr>
              <p:cNvSpPr>
                <a:spLocks noChangeShapeType="1"/>
              </p:cNvSpPr>
              <p:nvPr/>
            </p:nvSpPr>
            <p:spPr bwMode="auto">
              <a:xfrm>
                <a:off x="189" y="96"/>
                <a:ext cx="0" cy="87"/>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3" name="Freeform 27">
                <a:extLst>
                  <a:ext uri="{FF2B5EF4-FFF2-40B4-BE49-F238E27FC236}">
                    <a16:creationId xmlns:a16="http://schemas.microsoft.com/office/drawing/2014/main" id="{BF271611-D719-4179-BD53-6F56E9F7B05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4" name="Freeform 28">
                <a:extLst>
                  <a:ext uri="{FF2B5EF4-FFF2-40B4-BE49-F238E27FC236}">
                    <a16:creationId xmlns:a16="http://schemas.microsoft.com/office/drawing/2014/main" id="{C17514F1-5B79-4106-9666-5E31FC7A9642}"/>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05" name="Group 104">
            <a:extLst>
              <a:ext uri="{FF2B5EF4-FFF2-40B4-BE49-F238E27FC236}">
                <a16:creationId xmlns:a16="http://schemas.microsoft.com/office/drawing/2014/main" id="{078508C3-DCBB-4DAE-B2E4-415BA4CAEFF0}"/>
              </a:ext>
            </a:extLst>
          </p:cNvPr>
          <p:cNvGrpSpPr/>
          <p:nvPr/>
        </p:nvGrpSpPr>
        <p:grpSpPr>
          <a:xfrm>
            <a:off x="2721248" y="1689709"/>
            <a:ext cx="1313945" cy="1313945"/>
            <a:chOff x="2775150" y="2127586"/>
            <a:chExt cx="1340672" cy="1340672"/>
          </a:xfrm>
        </p:grpSpPr>
        <p:sp>
          <p:nvSpPr>
            <p:cNvPr id="106" name="Oval 105">
              <a:extLst>
                <a:ext uri="{FF2B5EF4-FFF2-40B4-BE49-F238E27FC236}">
                  <a16:creationId xmlns:a16="http://schemas.microsoft.com/office/drawing/2014/main" id="{8DB154C6-54CC-4144-B92C-97BC20FB711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7" name="Freeform 5">
              <a:extLst>
                <a:ext uri="{FF2B5EF4-FFF2-40B4-BE49-F238E27FC236}">
                  <a16:creationId xmlns:a16="http://schemas.microsoft.com/office/drawing/2014/main" id="{E77B2B0C-A0D3-488B-9B4A-A40233133E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41275">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08" name="Group 107">
            <a:extLst>
              <a:ext uri="{FF2B5EF4-FFF2-40B4-BE49-F238E27FC236}">
                <a16:creationId xmlns:a16="http://schemas.microsoft.com/office/drawing/2014/main" id="{9BB9F61A-4D9A-450E-8DF8-D98BCB13E2FD}"/>
              </a:ext>
            </a:extLst>
          </p:cNvPr>
          <p:cNvGrpSpPr/>
          <p:nvPr/>
        </p:nvGrpSpPr>
        <p:grpSpPr>
          <a:xfrm>
            <a:off x="8156195" y="1689709"/>
            <a:ext cx="1313945" cy="1313945"/>
            <a:chOff x="8320652" y="2127586"/>
            <a:chExt cx="1340672" cy="1340672"/>
          </a:xfrm>
        </p:grpSpPr>
        <p:sp>
          <p:nvSpPr>
            <p:cNvPr id="109" name="Oval 108">
              <a:extLst>
                <a:ext uri="{FF2B5EF4-FFF2-40B4-BE49-F238E27FC236}">
                  <a16:creationId xmlns:a16="http://schemas.microsoft.com/office/drawing/2014/main" id="{EC7B89C4-1935-4808-8F08-D9D50C540668}"/>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0" name="Group 8">
              <a:extLst>
                <a:ext uri="{FF2B5EF4-FFF2-40B4-BE49-F238E27FC236}">
                  <a16:creationId xmlns:a16="http://schemas.microsoft.com/office/drawing/2014/main" id="{D5C791F4-343F-43E7-88F1-1A8AB8DBAB8E}"/>
                </a:ext>
              </a:extLst>
            </p:cNvPr>
            <p:cNvGrpSpPr>
              <a:grpSpLocks noChangeAspect="1"/>
            </p:cNvGrpSpPr>
            <p:nvPr/>
          </p:nvGrpSpPr>
          <p:grpSpPr bwMode="auto">
            <a:xfrm>
              <a:off x="8561965" y="2577338"/>
              <a:ext cx="897974" cy="451613"/>
              <a:chOff x="7" y="12"/>
              <a:chExt cx="342" cy="172"/>
            </a:xfrm>
          </p:grpSpPr>
          <p:sp>
            <p:nvSpPr>
              <p:cNvPr id="111" name="Rectangle 9">
                <a:extLst>
                  <a:ext uri="{FF2B5EF4-FFF2-40B4-BE49-F238E27FC236}">
                    <a16:creationId xmlns:a16="http://schemas.microsoft.com/office/drawing/2014/main" id="{AC9B2A4F-BEC8-4F4A-AA61-6E0D052C3632}"/>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2" name="Rectangle 10">
                <a:extLst>
                  <a:ext uri="{FF2B5EF4-FFF2-40B4-BE49-F238E27FC236}">
                    <a16:creationId xmlns:a16="http://schemas.microsoft.com/office/drawing/2014/main" id="{DE3FCA96-223A-4B32-98D4-C02A1D7D6AE0}"/>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3" name="Line 11">
                <a:extLst>
                  <a:ext uri="{FF2B5EF4-FFF2-40B4-BE49-F238E27FC236}">
                    <a16:creationId xmlns:a16="http://schemas.microsoft.com/office/drawing/2014/main" id="{05834F1F-FEE1-4242-B36E-F00EBA639194}"/>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4" name="Freeform 12">
                <a:extLst>
                  <a:ext uri="{FF2B5EF4-FFF2-40B4-BE49-F238E27FC236}">
                    <a16:creationId xmlns:a16="http://schemas.microsoft.com/office/drawing/2014/main" id="{F41CEEB4-30CA-4141-9AE9-56435A0C377F}"/>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5" name="Freeform 13">
                <a:extLst>
                  <a:ext uri="{FF2B5EF4-FFF2-40B4-BE49-F238E27FC236}">
                    <a16:creationId xmlns:a16="http://schemas.microsoft.com/office/drawing/2014/main" id="{9BD7D112-BB33-40D5-9B70-998B6852C430}"/>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116" name="Straight Arrow Connector 115">
            <a:extLst>
              <a:ext uri="{FF2B5EF4-FFF2-40B4-BE49-F238E27FC236}">
                <a16:creationId xmlns:a16="http://schemas.microsoft.com/office/drawing/2014/main" id="{221A7774-6F4A-4B0F-B38A-F1EEA9C44CB9}"/>
              </a:ext>
            </a:extLst>
          </p:cNvPr>
          <p:cNvCxnSpPr>
            <a:cxnSpLocks/>
          </p:cNvCxnSpPr>
          <p:nvPr/>
        </p:nvCxnSpPr>
        <p:spPr>
          <a:xfrm>
            <a:off x="4145220" y="232218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17" name="Straight Arrow Connector 116">
            <a:extLst>
              <a:ext uri="{FF2B5EF4-FFF2-40B4-BE49-F238E27FC236}">
                <a16:creationId xmlns:a16="http://schemas.microsoft.com/office/drawing/2014/main" id="{C03ED660-3948-4347-8C57-797499DF5643}"/>
              </a:ext>
            </a:extLst>
          </p:cNvPr>
          <p:cNvCxnSpPr>
            <a:cxnSpLocks/>
          </p:cNvCxnSpPr>
          <p:nvPr/>
        </p:nvCxnSpPr>
        <p:spPr>
          <a:xfrm flipH="1">
            <a:off x="6862694" y="2322184"/>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18" name="Freeform 50">
            <a:extLst>
              <a:ext uri="{FF2B5EF4-FFF2-40B4-BE49-F238E27FC236}">
                <a16:creationId xmlns:a16="http://schemas.microsoft.com/office/drawing/2014/main" id="{597CA007-C7D1-4087-81BC-C2A897A42EF8}"/>
              </a:ext>
            </a:extLst>
          </p:cNvPr>
          <p:cNvSpPr>
            <a:spLocks/>
          </p:cNvSpPr>
          <p:nvPr/>
        </p:nvSpPr>
        <p:spPr bwMode="auto">
          <a:xfrm flipH="1">
            <a:off x="6394420" y="1778778"/>
            <a:ext cx="602174"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9" name="TextBox 118">
            <a:extLst>
              <a:ext uri="{FF2B5EF4-FFF2-40B4-BE49-F238E27FC236}">
                <a16:creationId xmlns:a16="http://schemas.microsoft.com/office/drawing/2014/main" id="{F0BAF0D5-3650-4CE4-B539-F1CC7328CC54}"/>
              </a:ext>
            </a:extLst>
          </p:cNvPr>
          <p:cNvSpPr txBox="1"/>
          <p:nvPr/>
        </p:nvSpPr>
        <p:spPr>
          <a:xfrm>
            <a:off x="4198848" y="910541"/>
            <a:ext cx="3786818"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 </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a:t>
            </a:r>
          </a:p>
        </p:txBody>
      </p:sp>
      <p:sp>
        <p:nvSpPr>
          <p:cNvPr id="120" name="TextBox 119">
            <a:extLst>
              <a:ext uri="{FF2B5EF4-FFF2-40B4-BE49-F238E27FC236}">
                <a16:creationId xmlns:a16="http://schemas.microsoft.com/office/drawing/2014/main" id="{748CD300-DDC9-4119-9016-50D61794578E}"/>
              </a:ext>
            </a:extLst>
          </p:cNvPr>
          <p:cNvSpPr txBox="1"/>
          <p:nvPr/>
        </p:nvSpPr>
        <p:spPr>
          <a:xfrm>
            <a:off x="4185839" y="543374"/>
            <a:ext cx="401444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increase</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utilization?</a:t>
            </a:r>
          </a:p>
        </p:txBody>
      </p:sp>
      <p:sp>
        <p:nvSpPr>
          <p:cNvPr id="121" name="TextBox 120">
            <a:extLst>
              <a:ext uri="{FF2B5EF4-FFF2-40B4-BE49-F238E27FC236}">
                <a16:creationId xmlns:a16="http://schemas.microsoft.com/office/drawing/2014/main" id="{B27BA939-472B-45D9-8290-34BBCA5C3672}"/>
              </a:ext>
            </a:extLst>
          </p:cNvPr>
          <p:cNvSpPr txBox="1"/>
          <p:nvPr/>
        </p:nvSpPr>
        <p:spPr>
          <a:xfrm>
            <a:off x="3298314" y="176209"/>
            <a:ext cx="558788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of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for my business needs?</a:t>
            </a:r>
          </a:p>
        </p:txBody>
      </p:sp>
      <p:sp>
        <p:nvSpPr>
          <p:cNvPr id="122" name="TextBox 121">
            <a:extLst>
              <a:ext uri="{FF2B5EF4-FFF2-40B4-BE49-F238E27FC236}">
                <a16:creationId xmlns:a16="http://schemas.microsoft.com/office/drawing/2014/main" id="{5E4803FE-0CF2-40ED-A9DC-FD3E91D8416D}"/>
              </a:ext>
            </a:extLst>
          </p:cNvPr>
          <p:cNvSpPr txBox="1"/>
          <p:nvPr/>
        </p:nvSpPr>
        <p:spPr>
          <a:xfrm>
            <a:off x="4968018" y="1277708"/>
            <a:ext cx="2248480"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sp>
        <p:nvSpPr>
          <p:cNvPr id="44" name="Title 1">
            <a:extLst>
              <a:ext uri="{FF2B5EF4-FFF2-40B4-BE49-F238E27FC236}">
                <a16:creationId xmlns:a16="http://schemas.microsoft.com/office/drawing/2014/main" id="{DFFB1F06-F7ED-4FC9-B8DD-821790D92BC1}"/>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366595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500"/>
                                  </p:stCondLst>
                                  <p:childTnLst>
                                    <p:animMotion origin="layout" path="M -4.58333E-6 -4.44444E-6 L -4.58333E-6 0.04352 " pathEditMode="relative" rAng="0" ptsTypes="AA">
                                      <p:cBhvr>
                                        <p:cTn id="17" dur="500" spd="-100000" fill="hold"/>
                                        <p:tgtEl>
                                          <p:spTgt spid="29"/>
                                        </p:tgtEl>
                                        <p:attrNameLst>
                                          <p:attrName>ppt_x</p:attrName>
                                          <p:attrName>ppt_y</p:attrName>
                                        </p:attrNameLst>
                                      </p:cBhvr>
                                      <p:rCtr x="0" y="2176"/>
                                    </p:animMotion>
                                  </p:childTnLst>
                                </p:cTn>
                              </p:par>
                              <p:par>
                                <p:cTn id="18" presetID="10" presetClass="entr" presetSubtype="0" fill="hold" grpId="0" nodeType="withEffect">
                                  <p:stCondLst>
                                    <p:cond delay="35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par>
                                <p:cTn id="21" presetID="42" presetClass="path" presetSubtype="0" decel="100000" fill="hold" grpId="1" nodeType="withEffect">
                                  <p:stCondLst>
                                    <p:cond delay="350"/>
                                  </p:stCondLst>
                                  <p:childTnLst>
                                    <p:animMotion origin="layout" path="M -2.5E-6 7.40741E-7 L -0.03672 7.40741E-7 " pathEditMode="relative" rAng="0" ptsTypes="AA">
                                      <p:cBhvr>
                                        <p:cTn id="22" dur="500" spd="-100000" fill="hold"/>
                                        <p:tgtEl>
                                          <p:spTgt spid="89"/>
                                        </p:tgtEl>
                                        <p:attrNameLst>
                                          <p:attrName>ppt_x</p:attrName>
                                          <p:attrName>ppt_y</p:attrName>
                                        </p:attrNameLst>
                                      </p:cBhvr>
                                      <p:rCtr x="-1836" y="0"/>
                                    </p:animMotion>
                                  </p:childTnLst>
                                </p:cTn>
                              </p:par>
                              <p:par>
                                <p:cTn id="23" presetID="10" presetClass="entr" presetSubtype="0" fill="hold" grpId="0" nodeType="withEffect">
                                  <p:stCondLst>
                                    <p:cond delay="35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42" presetClass="path" presetSubtype="0" decel="100000" fill="hold" grpId="1" nodeType="withEffect">
                                  <p:stCondLst>
                                    <p:cond delay="350"/>
                                  </p:stCondLst>
                                  <p:childTnLst>
                                    <p:animMotion origin="layout" path="M 1.45833E-6 2.59259E-6 L 0.03672 2.59259E-6 " pathEditMode="relative" rAng="0" ptsTypes="AA">
                                      <p:cBhvr>
                                        <p:cTn id="27"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1" grpId="0" animBg="1"/>
      <p:bldP spid="89" grpId="0" animBg="1"/>
      <p:bldP spid="89" grpId="1" animBg="1"/>
      <p:bldP spid="118" grpId="0" animBg="1"/>
      <p:bldP spid="11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1448" y="5910067"/>
            <a:ext cx="8637502"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3595" y="5896644"/>
            <a:ext cx="1012459"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PaaS</a:t>
            </a:r>
          </a:p>
        </p:txBody>
      </p:sp>
      <p:sp>
        <p:nvSpPr>
          <p:cNvPr id="28" name="TextBox 27"/>
          <p:cNvSpPr txBox="1"/>
          <p:nvPr/>
        </p:nvSpPr>
        <p:spPr>
          <a:xfrm>
            <a:off x="4935393" y="5896644"/>
            <a:ext cx="921127"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On-Premises</a:t>
            </a:r>
          </a:p>
        </p:txBody>
      </p:sp>
      <p:cxnSp>
        <p:nvCxnSpPr>
          <p:cNvPr id="11" name="Straight Arrow Connector 10"/>
          <p:cNvCxnSpPr>
            <a:cxnSpLocks/>
          </p:cNvCxnSpPr>
          <p:nvPr/>
        </p:nvCxnSpPr>
        <p:spPr>
          <a:xfrm>
            <a:off x="-11447" y="5910067"/>
            <a:ext cx="11753636"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p:nvSpPr>
        <p:spPr bwMode="auto">
          <a:xfrm>
            <a:off x="8033655"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p:nvSpPr>
        <p:spPr bwMode="auto">
          <a:xfrm>
            <a:off x="10757524"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9815446" y="5893296"/>
            <a:ext cx="2192287" cy="741581"/>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solidFill>
                  <a:srgbClr val="0070C0"/>
                </a:solidFill>
                <a:effectLst/>
                <a:uLnTx/>
                <a:uFillTx/>
                <a:latin typeface="Segoe UI"/>
                <a:ea typeface="+mn-ea"/>
                <a:cs typeface="+mn-cs"/>
              </a:rPr>
              <a:t>Serverless</a:t>
            </a: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715568" y="2118657"/>
            <a:ext cx="2738713" cy="18365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21980" y="2495484"/>
            <a:ext cx="1313945" cy="1313945"/>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190544" y="2495484"/>
            <a:ext cx="1313945" cy="1313945"/>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249356" y="3127959"/>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741937" y="3127959"/>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2984531" y="1387560"/>
            <a:ext cx="6042423" cy="399996"/>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961"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architect</a:t>
            </a: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549848" y="2551095"/>
            <a:ext cx="160341" cy="257214"/>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147296" y="2336079"/>
            <a:ext cx="160341" cy="257214"/>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311856" y="3105867"/>
            <a:ext cx="160341" cy="257214"/>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5909302" y="3004103"/>
            <a:ext cx="160341" cy="257214"/>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659394" y="3419363"/>
            <a:ext cx="160341" cy="257214"/>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473923" y="2884287"/>
            <a:ext cx="160341" cy="257214"/>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007358" y="3023800"/>
            <a:ext cx="160341" cy="257214"/>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5886321" y="3557236"/>
            <a:ext cx="160341" cy="257214"/>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016413" y="3509636"/>
            <a:ext cx="160341" cy="257214"/>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18" name="Title 30">
            <a:extLst>
              <a:ext uri="{FF2B5EF4-FFF2-40B4-BE49-F238E27FC236}">
                <a16:creationId xmlns:a16="http://schemas.microsoft.com/office/drawing/2014/main" id="{6E476C36-7170-487C-B457-B60A21AA65EC}"/>
              </a:ext>
            </a:extLst>
          </p:cNvPr>
          <p:cNvSpPr txBox="1">
            <a:spLocks/>
          </p:cNvSpPr>
          <p:nvPr/>
        </p:nvSpPr>
        <p:spPr>
          <a:xfrm>
            <a:off x="2585563" y="4312534"/>
            <a:ext cx="6998724" cy="89953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Serverless, the platform for next gen apps </a:t>
            </a:r>
          </a:p>
        </p:txBody>
      </p:sp>
      <p:sp>
        <p:nvSpPr>
          <p:cNvPr id="119" name="Title 1">
            <a:extLst>
              <a:ext uri="{FF2B5EF4-FFF2-40B4-BE49-F238E27FC236}">
                <a16:creationId xmlns:a16="http://schemas.microsoft.com/office/drawing/2014/main" id="{614DD8F0-91B4-4997-9BE5-2DB29A5948EB}"/>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108938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42" presetClass="path" presetSubtype="0" decel="100000" fill="hold" grpId="1" nodeType="withEffect">
                                  <p:stCondLst>
                                    <p:cond delay="500"/>
                                  </p:stCondLst>
                                  <p:childTnLst>
                                    <p:animMotion origin="layout" path="M 4.16667E-7 -1.48148E-6 L 4.16667E-7 0.04352 " pathEditMode="relative" rAng="0" ptsTypes="AA">
                                      <p:cBhvr>
                                        <p:cTn id="17" dur="500" spd="-100000" fill="hold"/>
                                        <p:tgtEl>
                                          <p:spTgt spid="72"/>
                                        </p:tgtEl>
                                        <p:attrNameLst>
                                          <p:attrName>ppt_x</p:attrName>
                                          <p:attrName>ppt_y</p:attrName>
                                        </p:attrNameLst>
                                      </p:cBhvr>
                                      <p:rCtr x="0" y="2176"/>
                                    </p:animMotion>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221"/>
                                        </p:tgtEl>
                                        <p:attrNameLst>
                                          <p:attrName>style.visibility</p:attrName>
                                        </p:attrNameLst>
                                      </p:cBhvr>
                                      <p:to>
                                        <p:strVal val="visible"/>
                                      </p:to>
                                    </p:set>
                                    <p:anim calcmode="lin" valueType="num">
                                      <p:cBhvr>
                                        <p:cTn id="21" dur="500" fill="hold"/>
                                        <p:tgtEl>
                                          <p:spTgt spid="221"/>
                                        </p:tgtEl>
                                        <p:attrNameLst>
                                          <p:attrName>ppt_w</p:attrName>
                                        </p:attrNameLst>
                                      </p:cBhvr>
                                      <p:tavLst>
                                        <p:tav tm="0">
                                          <p:val>
                                            <p:fltVal val="0"/>
                                          </p:val>
                                        </p:tav>
                                        <p:tav tm="100000">
                                          <p:val>
                                            <p:strVal val="#ppt_w"/>
                                          </p:val>
                                        </p:tav>
                                      </p:tavLst>
                                    </p:anim>
                                    <p:anim calcmode="lin" valueType="num">
                                      <p:cBhvr>
                                        <p:cTn id="22" dur="500" fill="hold"/>
                                        <p:tgtEl>
                                          <p:spTgt spid="221"/>
                                        </p:tgtEl>
                                        <p:attrNameLst>
                                          <p:attrName>ppt_h</p:attrName>
                                        </p:attrNameLst>
                                      </p:cBhvr>
                                      <p:tavLst>
                                        <p:tav tm="0">
                                          <p:val>
                                            <p:fltVal val="0"/>
                                          </p:val>
                                        </p:tav>
                                        <p:tav tm="100000">
                                          <p:val>
                                            <p:strVal val="#ppt_h"/>
                                          </p:val>
                                        </p:tav>
                                      </p:tavLst>
                                    </p:anim>
                                    <p:animEffect transition="in" filter="fade">
                                      <p:cBhvr>
                                        <p:cTn id="23" dur="500"/>
                                        <p:tgtEl>
                                          <p:spTgt spid="2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fade">
                                      <p:cBhvr>
                                        <p:cTn id="26" dur="650"/>
                                        <p:tgtEl>
                                          <p:spTgt spid="140"/>
                                        </p:tgtEl>
                                      </p:cBhvr>
                                    </p:animEffect>
                                  </p:childTnLst>
                                </p:cTn>
                              </p:par>
                              <p:par>
                                <p:cTn id="27" presetID="42" presetClass="path" presetSubtype="0" decel="100000" fill="hold" grpId="1" nodeType="withEffect">
                                  <p:stCondLst>
                                    <p:cond delay="0"/>
                                  </p:stCondLst>
                                  <p:childTnLst>
                                    <p:animMotion origin="layout" path="M -4.70258E-6 -4.61189E-6 L -4.70258E-6 0.04358 " pathEditMode="relative" rAng="0" ptsTypes="AA">
                                      <p:cBhvr>
                                        <p:cTn id="28" dur="650" spd="-100000" fill="hold"/>
                                        <p:tgtEl>
                                          <p:spTgt spid="140"/>
                                        </p:tgtEl>
                                        <p:attrNameLst>
                                          <p:attrName>ppt_x</p:attrName>
                                          <p:attrName>ppt_y</p:attrName>
                                        </p:attrNameLst>
                                      </p:cBhvr>
                                      <p:rCtr x="0" y="2179"/>
                                    </p:animMotion>
                                  </p:childTnLst>
                                </p:cTn>
                              </p:par>
                              <p:par>
                                <p:cTn id="29" presetID="53" presetClass="entr" presetSubtype="16" fill="hold" nodeType="withEffect">
                                  <p:stCondLst>
                                    <p:cond delay="50"/>
                                  </p:stCondLst>
                                  <p:childTnLst>
                                    <p:set>
                                      <p:cBhvr>
                                        <p:cTn id="30" dur="1" fill="hold">
                                          <p:stCondLst>
                                            <p:cond delay="0"/>
                                          </p:stCondLst>
                                        </p:cTn>
                                        <p:tgtEl>
                                          <p:spTgt spid="161"/>
                                        </p:tgtEl>
                                        <p:attrNameLst>
                                          <p:attrName>style.visibility</p:attrName>
                                        </p:attrNameLst>
                                      </p:cBhvr>
                                      <p:to>
                                        <p:strVal val="visible"/>
                                      </p:to>
                                    </p:set>
                                    <p:anim calcmode="lin" valueType="num">
                                      <p:cBhvr>
                                        <p:cTn id="31" dur="500" fill="hold"/>
                                        <p:tgtEl>
                                          <p:spTgt spid="161"/>
                                        </p:tgtEl>
                                        <p:attrNameLst>
                                          <p:attrName>ppt_w</p:attrName>
                                        </p:attrNameLst>
                                      </p:cBhvr>
                                      <p:tavLst>
                                        <p:tav tm="0">
                                          <p:val>
                                            <p:fltVal val="0"/>
                                          </p:val>
                                        </p:tav>
                                        <p:tav tm="100000">
                                          <p:val>
                                            <p:strVal val="#ppt_w"/>
                                          </p:val>
                                        </p:tav>
                                      </p:tavLst>
                                    </p:anim>
                                    <p:anim calcmode="lin" valueType="num">
                                      <p:cBhvr>
                                        <p:cTn id="32" dur="500" fill="hold"/>
                                        <p:tgtEl>
                                          <p:spTgt spid="161"/>
                                        </p:tgtEl>
                                        <p:attrNameLst>
                                          <p:attrName>ppt_h</p:attrName>
                                        </p:attrNameLst>
                                      </p:cBhvr>
                                      <p:tavLst>
                                        <p:tav tm="0">
                                          <p:val>
                                            <p:fltVal val="0"/>
                                          </p:val>
                                        </p:tav>
                                        <p:tav tm="100000">
                                          <p:val>
                                            <p:strVal val="#ppt_h"/>
                                          </p:val>
                                        </p:tav>
                                      </p:tavLst>
                                    </p:anim>
                                    <p:animEffect transition="in" filter="fade">
                                      <p:cBhvr>
                                        <p:cTn id="33" dur="500"/>
                                        <p:tgtEl>
                                          <p:spTgt spid="161"/>
                                        </p:tgtEl>
                                      </p:cBhvr>
                                    </p:animEffect>
                                  </p:childTnLst>
                                </p:cTn>
                              </p:par>
                              <p:par>
                                <p:cTn id="34" presetID="53" presetClass="entr" presetSubtype="16" fill="hold" nodeType="withEffect">
                                  <p:stCondLst>
                                    <p:cond delay="100"/>
                                  </p:stCondLst>
                                  <p:childTnLst>
                                    <p:set>
                                      <p:cBhvr>
                                        <p:cTn id="35" dur="1" fill="hold">
                                          <p:stCondLst>
                                            <p:cond delay="0"/>
                                          </p:stCondLst>
                                        </p:cTn>
                                        <p:tgtEl>
                                          <p:spTgt spid="171"/>
                                        </p:tgtEl>
                                        <p:attrNameLst>
                                          <p:attrName>style.visibility</p:attrName>
                                        </p:attrNameLst>
                                      </p:cBhvr>
                                      <p:to>
                                        <p:strVal val="visible"/>
                                      </p:to>
                                    </p:set>
                                    <p:anim calcmode="lin" valueType="num">
                                      <p:cBhvr>
                                        <p:cTn id="36" dur="500" fill="hold"/>
                                        <p:tgtEl>
                                          <p:spTgt spid="171"/>
                                        </p:tgtEl>
                                        <p:attrNameLst>
                                          <p:attrName>ppt_w</p:attrName>
                                        </p:attrNameLst>
                                      </p:cBhvr>
                                      <p:tavLst>
                                        <p:tav tm="0">
                                          <p:val>
                                            <p:fltVal val="0"/>
                                          </p:val>
                                        </p:tav>
                                        <p:tav tm="100000">
                                          <p:val>
                                            <p:strVal val="#ppt_w"/>
                                          </p:val>
                                        </p:tav>
                                      </p:tavLst>
                                    </p:anim>
                                    <p:anim calcmode="lin" valueType="num">
                                      <p:cBhvr>
                                        <p:cTn id="37" dur="500" fill="hold"/>
                                        <p:tgtEl>
                                          <p:spTgt spid="171"/>
                                        </p:tgtEl>
                                        <p:attrNameLst>
                                          <p:attrName>ppt_h</p:attrName>
                                        </p:attrNameLst>
                                      </p:cBhvr>
                                      <p:tavLst>
                                        <p:tav tm="0">
                                          <p:val>
                                            <p:fltVal val="0"/>
                                          </p:val>
                                        </p:tav>
                                        <p:tav tm="100000">
                                          <p:val>
                                            <p:strVal val="#ppt_h"/>
                                          </p:val>
                                        </p:tav>
                                      </p:tavLst>
                                    </p:anim>
                                    <p:animEffect transition="in" filter="fade">
                                      <p:cBhvr>
                                        <p:cTn id="38" dur="500"/>
                                        <p:tgtEl>
                                          <p:spTgt spid="171"/>
                                        </p:tgtEl>
                                      </p:cBhvr>
                                    </p:animEffect>
                                  </p:childTnLst>
                                </p:cTn>
                              </p:par>
                              <p:par>
                                <p:cTn id="39" presetID="53" presetClass="entr" presetSubtype="16" fill="hold" nodeType="withEffect">
                                  <p:stCondLst>
                                    <p:cond delay="150"/>
                                  </p:stCondLst>
                                  <p:childTnLst>
                                    <p:set>
                                      <p:cBhvr>
                                        <p:cTn id="40" dur="1" fill="hold">
                                          <p:stCondLst>
                                            <p:cond delay="0"/>
                                          </p:stCondLst>
                                        </p:cTn>
                                        <p:tgtEl>
                                          <p:spTgt spid="191"/>
                                        </p:tgtEl>
                                        <p:attrNameLst>
                                          <p:attrName>style.visibility</p:attrName>
                                        </p:attrNameLst>
                                      </p:cBhvr>
                                      <p:to>
                                        <p:strVal val="visible"/>
                                      </p:to>
                                    </p:set>
                                    <p:anim calcmode="lin" valueType="num">
                                      <p:cBhvr>
                                        <p:cTn id="41" dur="500" fill="hold"/>
                                        <p:tgtEl>
                                          <p:spTgt spid="191"/>
                                        </p:tgtEl>
                                        <p:attrNameLst>
                                          <p:attrName>ppt_w</p:attrName>
                                        </p:attrNameLst>
                                      </p:cBhvr>
                                      <p:tavLst>
                                        <p:tav tm="0">
                                          <p:val>
                                            <p:fltVal val="0"/>
                                          </p:val>
                                        </p:tav>
                                        <p:tav tm="100000">
                                          <p:val>
                                            <p:strVal val="#ppt_w"/>
                                          </p:val>
                                        </p:tav>
                                      </p:tavLst>
                                    </p:anim>
                                    <p:anim calcmode="lin" valueType="num">
                                      <p:cBhvr>
                                        <p:cTn id="42" dur="500" fill="hold"/>
                                        <p:tgtEl>
                                          <p:spTgt spid="191"/>
                                        </p:tgtEl>
                                        <p:attrNameLst>
                                          <p:attrName>ppt_h</p:attrName>
                                        </p:attrNameLst>
                                      </p:cBhvr>
                                      <p:tavLst>
                                        <p:tav tm="0">
                                          <p:val>
                                            <p:fltVal val="0"/>
                                          </p:val>
                                        </p:tav>
                                        <p:tav tm="100000">
                                          <p:val>
                                            <p:strVal val="#ppt_h"/>
                                          </p:val>
                                        </p:tav>
                                      </p:tavLst>
                                    </p:anim>
                                    <p:animEffect transition="in" filter="fade">
                                      <p:cBhvr>
                                        <p:cTn id="43" dur="500"/>
                                        <p:tgtEl>
                                          <p:spTgt spid="191"/>
                                        </p:tgtEl>
                                      </p:cBhvr>
                                    </p:animEffect>
                                  </p:childTnLst>
                                </p:cTn>
                              </p:par>
                              <p:par>
                                <p:cTn id="44" presetID="53" presetClass="entr" presetSubtype="16" fill="hold" nodeType="withEffect">
                                  <p:stCondLst>
                                    <p:cond delay="200"/>
                                  </p:stCondLst>
                                  <p:childTnLst>
                                    <p:set>
                                      <p:cBhvr>
                                        <p:cTn id="45" dur="1" fill="hold">
                                          <p:stCondLst>
                                            <p:cond delay="0"/>
                                          </p:stCondLst>
                                        </p:cTn>
                                        <p:tgtEl>
                                          <p:spTgt spid="181"/>
                                        </p:tgtEl>
                                        <p:attrNameLst>
                                          <p:attrName>style.visibility</p:attrName>
                                        </p:attrNameLst>
                                      </p:cBhvr>
                                      <p:to>
                                        <p:strVal val="visible"/>
                                      </p:to>
                                    </p:set>
                                    <p:anim calcmode="lin" valueType="num">
                                      <p:cBhvr>
                                        <p:cTn id="46" dur="500" fill="hold"/>
                                        <p:tgtEl>
                                          <p:spTgt spid="181"/>
                                        </p:tgtEl>
                                        <p:attrNameLst>
                                          <p:attrName>ppt_w</p:attrName>
                                        </p:attrNameLst>
                                      </p:cBhvr>
                                      <p:tavLst>
                                        <p:tav tm="0">
                                          <p:val>
                                            <p:fltVal val="0"/>
                                          </p:val>
                                        </p:tav>
                                        <p:tav tm="100000">
                                          <p:val>
                                            <p:strVal val="#ppt_w"/>
                                          </p:val>
                                        </p:tav>
                                      </p:tavLst>
                                    </p:anim>
                                    <p:anim calcmode="lin" valueType="num">
                                      <p:cBhvr>
                                        <p:cTn id="47" dur="500" fill="hold"/>
                                        <p:tgtEl>
                                          <p:spTgt spid="181"/>
                                        </p:tgtEl>
                                        <p:attrNameLst>
                                          <p:attrName>ppt_h</p:attrName>
                                        </p:attrNameLst>
                                      </p:cBhvr>
                                      <p:tavLst>
                                        <p:tav tm="0">
                                          <p:val>
                                            <p:fltVal val="0"/>
                                          </p:val>
                                        </p:tav>
                                        <p:tav tm="100000">
                                          <p:val>
                                            <p:strVal val="#ppt_h"/>
                                          </p:val>
                                        </p:tav>
                                      </p:tavLst>
                                    </p:anim>
                                    <p:animEffect transition="in" filter="fade">
                                      <p:cBhvr>
                                        <p:cTn id="48" dur="500"/>
                                        <p:tgtEl>
                                          <p:spTgt spid="181"/>
                                        </p:tgtEl>
                                      </p:cBhvr>
                                    </p:animEffect>
                                  </p:childTnLst>
                                </p:cTn>
                              </p:par>
                              <p:par>
                                <p:cTn id="49" presetID="53" presetClass="entr" presetSubtype="16" fill="hold" nodeType="withEffect">
                                  <p:stCondLst>
                                    <p:cond delay="250"/>
                                  </p:stCondLst>
                                  <p:childTnLst>
                                    <p:set>
                                      <p:cBhvr>
                                        <p:cTn id="50" dur="1" fill="hold">
                                          <p:stCondLst>
                                            <p:cond delay="0"/>
                                          </p:stCondLst>
                                        </p:cTn>
                                        <p:tgtEl>
                                          <p:spTgt spid="201"/>
                                        </p:tgtEl>
                                        <p:attrNameLst>
                                          <p:attrName>style.visibility</p:attrName>
                                        </p:attrNameLst>
                                      </p:cBhvr>
                                      <p:to>
                                        <p:strVal val="visible"/>
                                      </p:to>
                                    </p:set>
                                    <p:anim calcmode="lin" valueType="num">
                                      <p:cBhvr>
                                        <p:cTn id="51" dur="500" fill="hold"/>
                                        <p:tgtEl>
                                          <p:spTgt spid="201"/>
                                        </p:tgtEl>
                                        <p:attrNameLst>
                                          <p:attrName>ppt_w</p:attrName>
                                        </p:attrNameLst>
                                      </p:cBhvr>
                                      <p:tavLst>
                                        <p:tav tm="0">
                                          <p:val>
                                            <p:fltVal val="0"/>
                                          </p:val>
                                        </p:tav>
                                        <p:tav tm="100000">
                                          <p:val>
                                            <p:strVal val="#ppt_w"/>
                                          </p:val>
                                        </p:tav>
                                      </p:tavLst>
                                    </p:anim>
                                    <p:anim calcmode="lin" valueType="num">
                                      <p:cBhvr>
                                        <p:cTn id="52" dur="500" fill="hold"/>
                                        <p:tgtEl>
                                          <p:spTgt spid="201"/>
                                        </p:tgtEl>
                                        <p:attrNameLst>
                                          <p:attrName>ppt_h</p:attrName>
                                        </p:attrNameLst>
                                      </p:cBhvr>
                                      <p:tavLst>
                                        <p:tav tm="0">
                                          <p:val>
                                            <p:fltVal val="0"/>
                                          </p:val>
                                        </p:tav>
                                        <p:tav tm="100000">
                                          <p:val>
                                            <p:strVal val="#ppt_h"/>
                                          </p:val>
                                        </p:tav>
                                      </p:tavLst>
                                    </p:anim>
                                    <p:animEffect transition="in" filter="fade">
                                      <p:cBhvr>
                                        <p:cTn id="53" dur="500"/>
                                        <p:tgtEl>
                                          <p:spTgt spid="201"/>
                                        </p:tgtEl>
                                      </p:cBhvr>
                                    </p:animEffect>
                                  </p:childTnLst>
                                </p:cTn>
                              </p:par>
                              <p:par>
                                <p:cTn id="54" presetID="53" presetClass="entr" presetSubtype="16" fill="hold" nodeType="withEffect">
                                  <p:stCondLst>
                                    <p:cond delay="300"/>
                                  </p:stCondLst>
                                  <p:childTnLst>
                                    <p:set>
                                      <p:cBhvr>
                                        <p:cTn id="55" dur="1" fill="hold">
                                          <p:stCondLst>
                                            <p:cond delay="0"/>
                                          </p:stCondLst>
                                        </p:cTn>
                                        <p:tgtEl>
                                          <p:spTgt spid="141"/>
                                        </p:tgtEl>
                                        <p:attrNameLst>
                                          <p:attrName>style.visibility</p:attrName>
                                        </p:attrNameLst>
                                      </p:cBhvr>
                                      <p:to>
                                        <p:strVal val="visible"/>
                                      </p:to>
                                    </p:set>
                                    <p:anim calcmode="lin" valueType="num">
                                      <p:cBhvr>
                                        <p:cTn id="56" dur="500" fill="hold"/>
                                        <p:tgtEl>
                                          <p:spTgt spid="141"/>
                                        </p:tgtEl>
                                        <p:attrNameLst>
                                          <p:attrName>ppt_w</p:attrName>
                                        </p:attrNameLst>
                                      </p:cBhvr>
                                      <p:tavLst>
                                        <p:tav tm="0">
                                          <p:val>
                                            <p:fltVal val="0"/>
                                          </p:val>
                                        </p:tav>
                                        <p:tav tm="100000">
                                          <p:val>
                                            <p:strVal val="#ppt_w"/>
                                          </p:val>
                                        </p:tav>
                                      </p:tavLst>
                                    </p:anim>
                                    <p:anim calcmode="lin" valueType="num">
                                      <p:cBhvr>
                                        <p:cTn id="57" dur="500" fill="hold"/>
                                        <p:tgtEl>
                                          <p:spTgt spid="141"/>
                                        </p:tgtEl>
                                        <p:attrNameLst>
                                          <p:attrName>ppt_h</p:attrName>
                                        </p:attrNameLst>
                                      </p:cBhvr>
                                      <p:tavLst>
                                        <p:tav tm="0">
                                          <p:val>
                                            <p:fltVal val="0"/>
                                          </p:val>
                                        </p:tav>
                                        <p:tav tm="100000">
                                          <p:val>
                                            <p:strVal val="#ppt_h"/>
                                          </p:val>
                                        </p:tav>
                                      </p:tavLst>
                                    </p:anim>
                                    <p:animEffect transition="in" filter="fade">
                                      <p:cBhvr>
                                        <p:cTn id="58" dur="500"/>
                                        <p:tgtEl>
                                          <p:spTgt spid="141"/>
                                        </p:tgtEl>
                                      </p:cBhvr>
                                    </p:animEffect>
                                  </p:childTnLst>
                                </p:cTn>
                              </p:par>
                              <p:par>
                                <p:cTn id="59" presetID="53" presetClass="entr" presetSubtype="16" fill="hold" nodeType="withEffect">
                                  <p:stCondLst>
                                    <p:cond delay="350"/>
                                  </p:stCondLst>
                                  <p:childTnLst>
                                    <p:set>
                                      <p:cBhvr>
                                        <p:cTn id="60" dur="1" fill="hold">
                                          <p:stCondLst>
                                            <p:cond delay="0"/>
                                          </p:stCondLst>
                                        </p:cTn>
                                        <p:tgtEl>
                                          <p:spTgt spid="151"/>
                                        </p:tgtEl>
                                        <p:attrNameLst>
                                          <p:attrName>style.visibility</p:attrName>
                                        </p:attrNameLst>
                                      </p:cBhvr>
                                      <p:to>
                                        <p:strVal val="visible"/>
                                      </p:to>
                                    </p:set>
                                    <p:anim calcmode="lin" valueType="num">
                                      <p:cBhvr>
                                        <p:cTn id="61" dur="500" fill="hold"/>
                                        <p:tgtEl>
                                          <p:spTgt spid="151"/>
                                        </p:tgtEl>
                                        <p:attrNameLst>
                                          <p:attrName>ppt_w</p:attrName>
                                        </p:attrNameLst>
                                      </p:cBhvr>
                                      <p:tavLst>
                                        <p:tav tm="0">
                                          <p:val>
                                            <p:fltVal val="0"/>
                                          </p:val>
                                        </p:tav>
                                        <p:tav tm="100000">
                                          <p:val>
                                            <p:strVal val="#ppt_w"/>
                                          </p:val>
                                        </p:tav>
                                      </p:tavLst>
                                    </p:anim>
                                    <p:anim calcmode="lin" valueType="num">
                                      <p:cBhvr>
                                        <p:cTn id="62" dur="500" fill="hold"/>
                                        <p:tgtEl>
                                          <p:spTgt spid="151"/>
                                        </p:tgtEl>
                                        <p:attrNameLst>
                                          <p:attrName>ppt_h</p:attrName>
                                        </p:attrNameLst>
                                      </p:cBhvr>
                                      <p:tavLst>
                                        <p:tav tm="0">
                                          <p:val>
                                            <p:fltVal val="0"/>
                                          </p:val>
                                        </p:tav>
                                        <p:tav tm="100000">
                                          <p:val>
                                            <p:strVal val="#ppt_h"/>
                                          </p:val>
                                        </p:tav>
                                      </p:tavLst>
                                    </p:anim>
                                    <p:animEffect transition="in" filter="fade">
                                      <p:cBhvr>
                                        <p:cTn id="63" dur="500"/>
                                        <p:tgtEl>
                                          <p:spTgt spid="151"/>
                                        </p:tgtEl>
                                      </p:cBhvr>
                                    </p:animEffect>
                                  </p:childTnLst>
                                </p:cTn>
                              </p:par>
                              <p:par>
                                <p:cTn id="64" presetID="53" presetClass="entr" presetSubtype="16" fill="hold" nodeType="withEffect">
                                  <p:stCondLst>
                                    <p:cond delay="400"/>
                                  </p:stCondLst>
                                  <p:childTnLst>
                                    <p:set>
                                      <p:cBhvr>
                                        <p:cTn id="65" dur="1" fill="hold">
                                          <p:stCondLst>
                                            <p:cond delay="0"/>
                                          </p:stCondLst>
                                        </p:cTn>
                                        <p:tgtEl>
                                          <p:spTgt spid="211"/>
                                        </p:tgtEl>
                                        <p:attrNameLst>
                                          <p:attrName>style.visibility</p:attrName>
                                        </p:attrNameLst>
                                      </p:cBhvr>
                                      <p:to>
                                        <p:strVal val="visible"/>
                                      </p:to>
                                    </p:set>
                                    <p:anim calcmode="lin" valueType="num">
                                      <p:cBhvr>
                                        <p:cTn id="66" dur="500" fill="hold"/>
                                        <p:tgtEl>
                                          <p:spTgt spid="211"/>
                                        </p:tgtEl>
                                        <p:attrNameLst>
                                          <p:attrName>ppt_w</p:attrName>
                                        </p:attrNameLst>
                                      </p:cBhvr>
                                      <p:tavLst>
                                        <p:tav tm="0">
                                          <p:val>
                                            <p:fltVal val="0"/>
                                          </p:val>
                                        </p:tav>
                                        <p:tav tm="100000">
                                          <p:val>
                                            <p:strVal val="#ppt_w"/>
                                          </p:val>
                                        </p:tav>
                                      </p:tavLst>
                                    </p:anim>
                                    <p:anim calcmode="lin" valueType="num">
                                      <p:cBhvr>
                                        <p:cTn id="67" dur="500" fill="hold"/>
                                        <p:tgtEl>
                                          <p:spTgt spid="211"/>
                                        </p:tgtEl>
                                        <p:attrNameLst>
                                          <p:attrName>ppt_h</p:attrName>
                                        </p:attrNameLst>
                                      </p:cBhvr>
                                      <p:tavLst>
                                        <p:tav tm="0">
                                          <p:val>
                                            <p:fltVal val="0"/>
                                          </p:val>
                                        </p:tav>
                                        <p:tav tm="100000">
                                          <p:val>
                                            <p:strVal val="#ppt_h"/>
                                          </p:val>
                                        </p:tav>
                                      </p:tavLst>
                                    </p:anim>
                                    <p:animEffect transition="in" filter="fade">
                                      <p:cBhvr>
                                        <p:cTn id="68" dur="500"/>
                                        <p:tgtEl>
                                          <p:spTgt spid="211"/>
                                        </p:tgtEl>
                                      </p:cBhvr>
                                    </p:animEffect>
                                  </p:childTnLst>
                                </p:cTn>
                              </p:par>
                              <p:par>
                                <p:cTn id="69" presetID="10" presetClass="entr" presetSubtype="0" fill="hold" grpId="0" nodeType="withEffect">
                                  <p:stCondLst>
                                    <p:cond delay="6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500"/>
                                        <p:tgtEl>
                                          <p:spTgt spid="118"/>
                                        </p:tgtEl>
                                      </p:cBhvr>
                                    </p:animEffect>
                                  </p:childTnLst>
                                </p:cTn>
                              </p:par>
                              <p:par>
                                <p:cTn id="72" presetID="42" presetClass="path" presetSubtype="0" decel="100000" fill="hold" grpId="1" nodeType="withEffect">
                                  <p:stCondLst>
                                    <p:cond delay="650"/>
                                  </p:stCondLst>
                                  <p:childTnLst>
                                    <p:animMotion origin="layout" path="M 1.45833E-6 -4.44444E-6 L 0.03672 -4.44444E-6 " pathEditMode="relative" rAng="0" ptsTypes="AA">
                                      <p:cBhvr>
                                        <p:cTn id="73"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2" grpId="0"/>
      <p:bldP spid="72" grpId="1"/>
      <p:bldP spid="140" grpId="0"/>
      <p:bldP spid="140" grpId="1"/>
      <p:bldP spid="118" grpId="0"/>
      <p:bldP spid="11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is “</a:t>
            </a:r>
            <a:r>
              <a:rPr lang="en-US" err="1"/>
              <a:t>serverless</a:t>
            </a:r>
            <a:r>
              <a:rPr lang="en-US"/>
              <a:t>”</a:t>
            </a:r>
          </a:p>
        </p:txBody>
      </p:sp>
      <p:grpSp>
        <p:nvGrpSpPr>
          <p:cNvPr id="203" name="Group 202"/>
          <p:cNvGrpSpPr/>
          <p:nvPr/>
        </p:nvGrpSpPr>
        <p:grpSpPr>
          <a:xfrm>
            <a:off x="3833586" y="1664081"/>
            <a:ext cx="4191748" cy="5173599"/>
            <a:chOff x="4158354" y="1189176"/>
            <a:chExt cx="4192342" cy="5174332"/>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17046"/>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41223" y="1315606"/>
            <a:ext cx="4888698" cy="5522074"/>
            <a:chOff x="7567771" y="840651"/>
            <a:chExt cx="4889392" cy="5522857"/>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17046"/>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799710" y="1254492"/>
            <a:ext cx="2559957" cy="5583188"/>
            <a:chOff x="825302" y="779528"/>
            <a:chExt cx="2560320" cy="5583980"/>
          </a:xfrm>
        </p:grpSpPr>
        <p:sp>
          <p:nvSpPr>
            <p:cNvPr id="60" name="TextBox 59"/>
            <p:cNvSpPr txBox="1"/>
            <p:nvPr/>
          </p:nvSpPr>
          <p:spPr>
            <a:xfrm>
              <a:off x="1300172" y="5446462"/>
              <a:ext cx="1828800" cy="917046"/>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3189469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2.xml><?xml version="1.0" encoding="utf-8"?>
<a:theme xmlns:a="http://schemas.openxmlformats.org/drawingml/2006/main" name="1_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Deck" id="{C981F0CA-1C25-4FDF-8E1B-E3366F90BA7E}" vid="{F403AC30-865B-4EBC-8D7A-6F52F5350CA7}"/>
    </a:ext>
  </a:extLst>
</a:theme>
</file>

<file path=ppt/theme/theme3.xml><?xml version="1.0" encoding="utf-8"?>
<a:theme xmlns:a="http://schemas.openxmlformats.org/drawingml/2006/main" name="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29505CB7-62DE-4126-9BE6-548D38D95CB2}" vid="{33A24887-97F1-4363-A643-881E4E6546A9}"/>
    </a:ext>
  </a:extLst>
</a:theme>
</file>

<file path=ppt/theme/theme4.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5.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plore Azure Monitoring and Diagnostics - Ignite session" id="{F8C99C0C-B2E9-437C-ABC2-F7D9DBC69610}" vid="{CCFB9897-7E02-4ADF-83D6-43B9DFF38365}"/>
    </a:ext>
  </a:extLst>
</a:theme>
</file>

<file path=ppt/theme/theme6.xml><?xml version="1.0" encoding="utf-8"?>
<a:theme xmlns:a="http://schemas.openxmlformats.org/drawingml/2006/main" name="2_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Deck" id="{C981F0CA-1C25-4FDF-8E1B-E3366F90BA7E}" vid="{F403AC30-865B-4EBC-8D7A-6F52F5350CA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3652</TotalTime>
  <Words>4822</Words>
  <Application>Microsoft Macintosh PowerPoint</Application>
  <PresentationFormat>Widescreen</PresentationFormat>
  <Paragraphs>723</Paragraphs>
  <Slides>38</Slides>
  <Notes>36</Notes>
  <HiddenSlides>1</HiddenSlides>
  <MMClips>0</MMClips>
  <ScaleCrop>false</ScaleCrop>
  <HeadingPairs>
    <vt:vector size="8" baseType="variant">
      <vt:variant>
        <vt:lpstr>Fonts Used</vt:lpstr>
      </vt:variant>
      <vt:variant>
        <vt:i4>10</vt:i4>
      </vt:variant>
      <vt:variant>
        <vt:lpstr>Theme</vt:lpstr>
      </vt:variant>
      <vt:variant>
        <vt:i4>6</vt:i4>
      </vt:variant>
      <vt:variant>
        <vt:lpstr>Embedded OLE Servers</vt:lpstr>
      </vt:variant>
      <vt:variant>
        <vt:i4>1</vt:i4>
      </vt:variant>
      <vt:variant>
        <vt:lpstr>Slide Titles</vt:lpstr>
      </vt:variant>
      <vt:variant>
        <vt:i4>38</vt:i4>
      </vt:variant>
    </vt:vector>
  </HeadingPairs>
  <TitlesOfParts>
    <vt:vector size="55" baseType="lpstr">
      <vt:lpstr>Arial</vt:lpstr>
      <vt:lpstr>Calibri</vt:lpstr>
      <vt:lpstr>Calibri Light</vt:lpstr>
      <vt:lpstr>Consolas</vt:lpstr>
      <vt:lpstr>Segoe UI</vt:lpstr>
      <vt:lpstr>Segoe UI Light</vt:lpstr>
      <vt:lpstr>Segoe UI Semibold</vt:lpstr>
      <vt:lpstr>Segoe UI Semilight</vt:lpstr>
      <vt:lpstr>Times New Roman</vt:lpstr>
      <vt:lpstr>Wingdings</vt:lpstr>
      <vt:lpstr>EBC_2017</vt:lpstr>
      <vt:lpstr>1_5-50155_Microsoft_Tech_Summit_Light_Template</vt:lpstr>
      <vt:lpstr>5-50155_Microsoft_Tech_Summit_Light_Template</vt:lpstr>
      <vt:lpstr>5-30721_Build_2016_Template_Light</vt:lpstr>
      <vt:lpstr>5-50002_Ignite_Breakout_Template</vt:lpstr>
      <vt:lpstr>2_5-50155_Microsoft_Tech_Summit_Light_Template</vt:lpstr>
      <vt:lpstr>think-cell Slide</vt:lpstr>
      <vt:lpstr>What’s New in Azure Serverless</vt:lpstr>
      <vt:lpstr>What’s New in Azure Serverless</vt:lpstr>
      <vt:lpstr>Agenda</vt:lpstr>
      <vt:lpstr>PowerPoint Presentation</vt:lpstr>
      <vt:lpstr>PowerPoint Presentation</vt:lpstr>
      <vt:lpstr>PowerPoint Presentation</vt:lpstr>
      <vt:lpstr>PowerPoint Presentation</vt:lpstr>
      <vt:lpstr>PowerPoint Presentation</vt:lpstr>
      <vt:lpstr>What is “serverless”</vt:lpstr>
      <vt:lpstr>Benefits of “serverless”</vt:lpstr>
      <vt:lpstr>Serverless application platform components</vt:lpstr>
      <vt:lpstr>PowerPoint Presentation</vt:lpstr>
      <vt:lpstr>PowerPoint Presentation</vt:lpstr>
      <vt:lpstr>Azure Functions</vt:lpstr>
      <vt:lpstr>What is the “Functions” programming model?</vt:lpstr>
      <vt:lpstr>Language Support</vt:lpstr>
      <vt:lpstr>Demo </vt:lpstr>
      <vt:lpstr>PowerPoint Presentation</vt:lpstr>
      <vt:lpstr>PowerPoint Presentation</vt:lpstr>
      <vt:lpstr>Durable Functions</vt:lpstr>
      <vt:lpstr>Demo </vt:lpstr>
      <vt:lpstr>What’s new in Azure Functions</vt:lpstr>
      <vt:lpstr>PowerPoint Presentation</vt:lpstr>
      <vt:lpstr>PowerPoint Presentation</vt:lpstr>
      <vt:lpstr>PowerPoint Presentation</vt:lpstr>
      <vt:lpstr>PowerPoint Presentation</vt:lpstr>
      <vt:lpstr>PowerPoint Presentation</vt:lpstr>
      <vt:lpstr>Demo </vt:lpstr>
      <vt:lpstr>Azure Event Grid</vt:lpstr>
      <vt:lpstr>PowerPoint Presentation</vt:lpstr>
      <vt:lpstr>Event Schema</vt:lpstr>
      <vt:lpstr>Validation</vt:lpstr>
      <vt:lpstr>Demo</vt:lpstr>
      <vt:lpstr>What’s new in Event Grid</vt:lpstr>
      <vt:lpstr>Demo – Altogether</vt:lpstr>
      <vt:lpstr>Resources</vt:lpstr>
      <vt:lpstr>BUILD 2018 – Serverless Sessions</vt:lpstr>
      <vt:lpstr>PowerPoint Presentation</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Collier</dc:creator>
  <cp:lastModifiedBy>Michael Collier</cp:lastModifiedBy>
  <cp:revision>81</cp:revision>
  <dcterms:created xsi:type="dcterms:W3CDTF">2018-03-07T17:27:49Z</dcterms:created>
  <dcterms:modified xsi:type="dcterms:W3CDTF">2018-05-21T18:44:02Z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mcollier@microsoft.com</vt:lpwstr>
  </property>
  <property fmtid="{D5CDD505-2E9C-101B-9397-08002B2CF9AE}" pid="5" name="MSIP_Label_f42aa342-8706-4288-bd11-ebb85995028c_SetDate">
    <vt:lpwstr>2018-03-07T17:28:53.2031044Z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